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1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  <p:sldMasterId id="2147483728" r:id="rId5"/>
  </p:sldMasterIdLst>
  <p:notesMasterIdLst>
    <p:notesMasterId r:id="rId63"/>
  </p:notesMasterIdLst>
  <p:sldIdLst>
    <p:sldId id="1173" r:id="rId6"/>
    <p:sldId id="692" r:id="rId7"/>
    <p:sldId id="1073" r:id="rId8"/>
    <p:sldId id="565" r:id="rId9"/>
    <p:sldId id="1101" r:id="rId10"/>
    <p:sldId id="991" r:id="rId11"/>
    <p:sldId id="979" r:id="rId12"/>
    <p:sldId id="976" r:id="rId13"/>
    <p:sldId id="689" r:id="rId14"/>
    <p:sldId id="1106" r:id="rId15"/>
    <p:sldId id="738" r:id="rId16"/>
    <p:sldId id="1102" r:id="rId17"/>
    <p:sldId id="743" r:id="rId18"/>
    <p:sldId id="993" r:id="rId19"/>
    <p:sldId id="1111" r:id="rId20"/>
    <p:sldId id="1155" r:id="rId21"/>
    <p:sldId id="1045" r:id="rId22"/>
    <p:sldId id="1043" r:id="rId23"/>
    <p:sldId id="994" r:id="rId24"/>
    <p:sldId id="1093" r:id="rId25"/>
    <p:sldId id="912" r:id="rId26"/>
    <p:sldId id="634" r:id="rId27"/>
    <p:sldId id="747" r:id="rId28"/>
    <p:sldId id="1028" r:id="rId29"/>
    <p:sldId id="1165" r:id="rId30"/>
    <p:sldId id="1029" r:id="rId31"/>
    <p:sldId id="1107" r:id="rId32"/>
    <p:sldId id="631" r:id="rId33"/>
    <p:sldId id="752" r:id="rId34"/>
    <p:sldId id="1162" r:id="rId35"/>
    <p:sldId id="722" r:id="rId36"/>
    <p:sldId id="717" r:id="rId37"/>
    <p:sldId id="604" r:id="rId38"/>
    <p:sldId id="988" r:id="rId39"/>
    <p:sldId id="1108" r:id="rId40"/>
    <p:sldId id="1059" r:id="rId41"/>
    <p:sldId id="1063" r:id="rId42"/>
    <p:sldId id="741" r:id="rId43"/>
    <p:sldId id="740" r:id="rId44"/>
    <p:sldId id="730" r:id="rId45"/>
    <p:sldId id="1157" r:id="rId46"/>
    <p:sldId id="1033" r:id="rId47"/>
    <p:sldId id="1163" r:id="rId48"/>
    <p:sldId id="1069" r:id="rId49"/>
    <p:sldId id="1054" r:id="rId50"/>
    <p:sldId id="1055" r:id="rId51"/>
    <p:sldId id="1058" r:id="rId52"/>
    <p:sldId id="1023" r:id="rId53"/>
    <p:sldId id="995" r:id="rId54"/>
    <p:sldId id="719" r:id="rId55"/>
    <p:sldId id="720" r:id="rId56"/>
    <p:sldId id="718" r:id="rId57"/>
    <p:sldId id="721" r:id="rId58"/>
    <p:sldId id="1158" r:id="rId59"/>
    <p:sldId id="808" r:id="rId60"/>
    <p:sldId id="1172" r:id="rId61"/>
    <p:sldId id="1118" r:id="rId62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A181E3F-B223-413A-845A-D583919E406E}">
          <p14:sldIdLst>
            <p14:sldId id="1173"/>
            <p14:sldId id="692"/>
            <p14:sldId id="1073"/>
            <p14:sldId id="565"/>
            <p14:sldId id="1101"/>
            <p14:sldId id="991"/>
            <p14:sldId id="979"/>
          </p14:sldIdLst>
        </p14:section>
        <p14:section name="The Accessibility Tree" id="{83921798-3126-46AF-A196-D8A18AE09D1D}">
          <p14:sldIdLst>
            <p14:sldId id="976"/>
            <p14:sldId id="689"/>
            <p14:sldId id="1106"/>
            <p14:sldId id="738"/>
            <p14:sldId id="1102"/>
            <p14:sldId id="743"/>
          </p14:sldIdLst>
        </p14:section>
        <p14:section name="What is ARIA?" id="{447F6AA6-FCBC-469C-B45A-D752F4EEA1CC}">
          <p14:sldIdLst>
            <p14:sldId id="993"/>
            <p14:sldId id="1111"/>
            <p14:sldId id="1155"/>
            <p14:sldId id="1045"/>
            <p14:sldId id="1043"/>
          </p14:sldIdLst>
        </p14:section>
        <p14:section name="Name, Role, Value" id="{54EE8A4E-1D2B-4351-BE50-45D14CA4C069}">
          <p14:sldIdLst>
            <p14:sldId id="994"/>
            <p14:sldId id="1093"/>
            <p14:sldId id="912"/>
            <p14:sldId id="634"/>
            <p14:sldId id="747"/>
            <p14:sldId id="1028"/>
            <p14:sldId id="1165"/>
            <p14:sldId id="1029"/>
            <p14:sldId id="1107"/>
            <p14:sldId id="631"/>
            <p14:sldId id="752"/>
            <p14:sldId id="1162"/>
            <p14:sldId id="722"/>
            <p14:sldId id="717"/>
            <p14:sldId id="604"/>
            <p14:sldId id="988"/>
          </p14:sldIdLst>
        </p14:section>
        <p14:section name="Labelling Inputs" id="{CABA2DFF-2424-40C7-91C3-B52E51CCD918}">
          <p14:sldIdLst>
            <p14:sldId id="1108"/>
            <p14:sldId id="1059"/>
            <p14:sldId id="1063"/>
            <p14:sldId id="741"/>
            <p14:sldId id="740"/>
            <p14:sldId id="730"/>
            <p14:sldId id="1157"/>
            <p14:sldId id="1033"/>
            <p14:sldId id="1163"/>
          </p14:sldIdLst>
        </p14:section>
        <p14:section name="Grouping Controls" id="{0C0CBC42-BB4F-4238-BA11-02C26062F1FA}">
          <p14:sldIdLst>
            <p14:sldId id="1069"/>
            <p14:sldId id="1054"/>
            <p14:sldId id="1055"/>
            <p14:sldId id="1058"/>
            <p14:sldId id="1023"/>
          </p14:sldIdLst>
        </p14:section>
        <p14:section name="Hiding Content" id="{E188782C-86B1-46CE-A115-16B268F69A6C}">
          <p14:sldIdLst>
            <p14:sldId id="995"/>
            <p14:sldId id="719"/>
            <p14:sldId id="720"/>
            <p14:sldId id="718"/>
            <p14:sldId id="721"/>
          </p14:sldIdLst>
        </p14:section>
        <p14:section name="Summary" id="{C09DE59D-AF10-4491-A964-643A36B85B88}">
          <p14:sldIdLst>
            <p14:sldId id="1158"/>
            <p14:sldId id="808"/>
            <p14:sldId id="1172"/>
            <p14:sldId id="11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6E"/>
    <a:srgbClr val="F3F3F2"/>
    <a:srgbClr val="1D5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52111" autoAdjust="0"/>
  </p:normalViewPr>
  <p:slideViewPr>
    <p:cSldViewPr snapToGrid="0" snapToObjects="1">
      <p:cViewPr varScale="1">
        <p:scale>
          <a:sx n="59" d="100"/>
          <a:sy n="59" d="100"/>
        </p:scale>
        <p:origin x="1459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C2FB6C-90EA-8548-8402-E8D225CFD9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F2F8F-2A51-F345-A083-D21C52760D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813F47-3F03-F143-9832-D86F10E576EF}" type="datetimeFigureOut">
              <a:rPr lang="en-US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31D52D-C7AA-6447-819C-625E34162A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5C1C31-4FEA-C541-9CA5-AB108B505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FE8F6-E0C0-5246-8B0F-86D3B3ACDB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5A9E8-DB19-2C4D-9A9F-C6578CB8F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F120A8-4F88-FC45-B686-EFB14B758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16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6BE72-5699-41ED-BB86-D925AF5357E4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466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9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8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2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62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52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47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D6925-EC62-4058-B896-16E9C978A1E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054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10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16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4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58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A1F43-301A-4B0C-B534-F0E95FAED37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19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B3EB7-1B28-4112-AC0C-3AEA8E2036B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588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15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83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17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91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70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7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83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4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440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454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04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175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29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56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31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26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014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558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8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536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453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593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957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460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764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505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981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996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56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3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D264-412B-5B48-8B9B-6DFAF6C669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60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620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28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197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546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094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D264-412B-5B48-8B9B-6DFAF6C669F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60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9498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0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96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0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19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120A8-4F88-FC45-B686-EFB14B7584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2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83E820-6756-CF48-BDF4-4134A0CA4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9144000" cy="4408714"/>
          </a:xfrm>
          <a:prstGeom prst="rect">
            <a:avLst/>
          </a:prstGeom>
          <a:solidFill>
            <a:srgbClr val="005C6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546" y="2020923"/>
            <a:ext cx="6884810" cy="842096"/>
          </a:xfrm>
        </p:spPr>
        <p:txBody>
          <a:bodyPr>
            <a:noAutofit/>
          </a:bodyPr>
          <a:lstStyle>
            <a:lvl1pPr algn="l"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274" y="3047566"/>
            <a:ext cx="5454972" cy="753341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bilityNet logo">
            <a:extLst>
              <a:ext uri="{FF2B5EF4-FFF2-40B4-BE49-F238E27FC236}">
                <a16:creationId xmlns:a16="http://schemas.microsoft.com/office/drawing/2014/main" id="{97C3E99D-49B8-034E-91C6-77E3CD3FC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8013" y="346075"/>
            <a:ext cx="3048000" cy="10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1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EDF1-ACF0-3EBB-18F5-AB48C1CD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90C9B-C602-98A9-CFF7-C9A963B22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1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85358-E56E-FFDE-C89C-849D1FDF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77CE-62F0-4080-971E-71E5A629A5E6}" type="datetime1">
              <a:rPr lang="en-IE" smtClean="0"/>
              <a:t>22/04/2024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6F8EB-345B-6363-96BF-9B5495BF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F2C25-0B4F-8AB6-E199-0A1708E1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A7A1448D-1645-F322-529D-1E4E7E382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7" y="4263543"/>
            <a:ext cx="2009775" cy="82391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70D374-BF39-D0AA-D841-1C3E8D8F617B}"/>
              </a:ext>
            </a:extLst>
          </p:cNvPr>
          <p:cNvCxnSpPr/>
          <p:nvPr userDrawn="1"/>
        </p:nvCxnSpPr>
        <p:spPr>
          <a:xfrm>
            <a:off x="628650" y="4188278"/>
            <a:ext cx="78867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07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0B3C-8CC2-EAD3-7006-E69ACC9E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7984-EF6D-4883-9B03-84CB76D9D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5427E-0D8C-2A6C-1E14-54C9FA98C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04995-2881-F5A9-57D0-CC7901A3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5BC2-D072-405A-BB98-2C0B75CEA924}" type="datetime1">
              <a:rPr lang="en-IE" smtClean="0"/>
              <a:t>22/04/2024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D1262-AD9E-096A-77FE-21E39B602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131FD-F163-3B13-1DB0-597AC44A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33BF2176-0E75-F6FF-798B-EED005C3D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7" y="4263543"/>
            <a:ext cx="2009775" cy="82391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6964B0-BACB-41BC-6F84-A588FF4B5EA2}"/>
              </a:ext>
            </a:extLst>
          </p:cNvPr>
          <p:cNvCxnSpPr/>
          <p:nvPr userDrawn="1"/>
        </p:nvCxnSpPr>
        <p:spPr>
          <a:xfrm>
            <a:off x="628650" y="4188278"/>
            <a:ext cx="78867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72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121E-8343-D967-BEA7-AF942771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9A18F-DA07-4445-D185-EE505A024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ECB00-E828-8633-7E33-697DB35CD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36623-B5B6-E358-3889-D9E02DF03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AC187-DD98-097A-B6EA-9127772F5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6C793-3026-F7B6-0A54-83CAF3CA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90EF-5804-4C92-8238-9E4D65D85997}" type="datetime1">
              <a:rPr lang="en-IE" smtClean="0"/>
              <a:t>22/04/2024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3F658-E5C3-EA3E-3F0C-CBDA4A19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FF3E3-0349-56BA-1C2E-B969A669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2E1D2DAD-4E88-8FBE-653F-5B153A738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7" y="4263543"/>
            <a:ext cx="2009775" cy="8239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40ABFE-FE14-ADE0-B751-E613C1140B28}"/>
              </a:ext>
            </a:extLst>
          </p:cNvPr>
          <p:cNvCxnSpPr/>
          <p:nvPr userDrawn="1"/>
        </p:nvCxnSpPr>
        <p:spPr>
          <a:xfrm>
            <a:off x="628650" y="4188278"/>
            <a:ext cx="78867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133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0A07-E52B-6C50-9DFF-DC06FAE4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C4D45-98C3-1F8F-5B8A-3D25C76E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EF08-922B-440F-9DB5-A7A07DABF4F4}" type="datetime1">
              <a:rPr lang="en-IE" smtClean="0"/>
              <a:t>22/04/2024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F09E4-D6A8-DCF1-3F37-A019C520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5F14D-D3F1-2450-22E2-05E54211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56647486-9B12-80DD-CD50-D80B9F62B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7" y="4263543"/>
            <a:ext cx="2009775" cy="8239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A85097-F57F-A5A7-29C7-FED24575155D}"/>
              </a:ext>
            </a:extLst>
          </p:cNvPr>
          <p:cNvCxnSpPr/>
          <p:nvPr userDrawn="1"/>
        </p:nvCxnSpPr>
        <p:spPr>
          <a:xfrm>
            <a:off x="628650" y="4188278"/>
            <a:ext cx="78867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042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0E3DB-2BA1-D018-1E9C-883BCCCB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786B-7CDF-4352-9EE2-5D65E1285698}" type="datetime1">
              <a:rPr lang="en-IE" smtClean="0"/>
              <a:t>22/04/2024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883AF-D89B-FB90-27DF-ADC83999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779BF-80C0-7AE2-50DE-3B885BD8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1991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2973-E199-9999-BF36-0DDA6132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27E9-ADF7-0068-AE08-72C0CAB26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2C1D1-D37C-F901-DB1D-36182F897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B75FC-FD01-2CF1-D4D4-563993C2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270F-3ED2-46A0-A11A-AEF1CFB6B08D}" type="datetime1">
              <a:rPr lang="en-IE" smtClean="0"/>
              <a:t>22/04/2024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B5D20-256F-E571-112D-0F65720A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F424-0604-E49C-5B19-9F7A1D19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357EA723-2FBC-1170-06F2-39BDBF8EC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7" y="4263543"/>
            <a:ext cx="2009775" cy="82391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50EBFA-2BD4-462B-00A5-9970A33C10D8}"/>
              </a:ext>
            </a:extLst>
          </p:cNvPr>
          <p:cNvCxnSpPr/>
          <p:nvPr userDrawn="1"/>
        </p:nvCxnSpPr>
        <p:spPr>
          <a:xfrm>
            <a:off x="628650" y="4188278"/>
            <a:ext cx="78867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257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2973-E199-9999-BF36-0DDA6132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27E9-ADF7-0068-AE08-72C0CAB26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2C1D1-D37C-F901-DB1D-36182F897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B75FC-FD01-2CF1-D4D4-563993C2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7848-1146-460C-B84D-049D23771C21}" type="datetime1">
              <a:rPr lang="en-IE" smtClean="0"/>
              <a:t>22/04/2024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B5D20-256F-E571-112D-0F65720A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F424-0604-E49C-5B19-9F7A1D19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6028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1610-8F9F-7D46-52EC-4F9A4BFC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D9C9D6-1A4C-D0D5-7F6B-DED527912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056B5-B7AE-0017-7206-C161A78A3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707D-F981-0537-217E-6BF6A729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B07D-D92E-4A68-BECB-79F90A4CA317}" type="datetime1">
              <a:rPr lang="en-IE" smtClean="0"/>
              <a:t>22/04/2024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0B3B0-BE34-CD82-11EE-0D2706FE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8145D-9EAD-98FF-B7F3-5DAE1143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88728331-80D5-4135-BBDC-E85291A11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7" y="4263543"/>
            <a:ext cx="2009775" cy="82391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DFA4F1-ECD3-28D0-BFAA-75F97F4DC730}"/>
              </a:ext>
            </a:extLst>
          </p:cNvPr>
          <p:cNvCxnSpPr/>
          <p:nvPr userDrawn="1"/>
        </p:nvCxnSpPr>
        <p:spPr>
          <a:xfrm>
            <a:off x="628650" y="4188278"/>
            <a:ext cx="78867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974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11E1-F1D8-700A-1E0E-22C3F702E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D2CB6-A483-01AC-1A93-E1B84F1AB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69639-A502-BD51-A4F0-F8D03E06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65EC-D86C-403C-AEAB-7C5C335D896F}" type="datetime1">
              <a:rPr lang="en-IE" smtClean="0"/>
              <a:t>22/04/2024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388FA-802F-55B4-9F42-62C13AA0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27D27-5F4E-61E6-D712-FCDFB863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27F37AC6-6E28-969D-9C06-4A7F3BD7D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7" y="4263543"/>
            <a:ext cx="2009775" cy="82391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CFF7F4-62AD-011B-6A00-953BFA0D7B23}"/>
              </a:ext>
            </a:extLst>
          </p:cNvPr>
          <p:cNvCxnSpPr/>
          <p:nvPr userDrawn="1"/>
        </p:nvCxnSpPr>
        <p:spPr>
          <a:xfrm>
            <a:off x="628650" y="4188278"/>
            <a:ext cx="78867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65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91800D-A2BC-6B57-5B08-57ADAA631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344FC-DC97-5ADD-397A-B16455B79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C702A-CF7E-3281-7D83-BA46C8F38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78F1-74F1-4E7E-BA84-7D1BBF12C574}" type="datetime1">
              <a:rPr lang="en-IE" smtClean="0"/>
              <a:t>22/04/2024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26DDC-B09D-039A-0B09-49628E2E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80C50-A884-F0D0-6889-56D972A7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9AFDB14F-4A81-9847-FF9B-43185F6BF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7" y="4263543"/>
            <a:ext cx="2009775" cy="82391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1EF316-225C-E979-1639-EF87C50AC487}"/>
              </a:ext>
            </a:extLst>
          </p:cNvPr>
          <p:cNvCxnSpPr/>
          <p:nvPr userDrawn="1"/>
        </p:nvCxnSpPr>
        <p:spPr>
          <a:xfrm>
            <a:off x="628650" y="4188278"/>
            <a:ext cx="78867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23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3EB3D8-B22E-5A45-8113-89D292D4C96A}"/>
              </a:ext>
            </a:extLst>
          </p:cNvPr>
          <p:cNvCxnSpPr/>
          <p:nvPr/>
        </p:nvCxnSpPr>
        <p:spPr>
          <a:xfrm flipH="1">
            <a:off x="427038" y="1541463"/>
            <a:ext cx="8267700" cy="0"/>
          </a:xfrm>
          <a:prstGeom prst="line">
            <a:avLst/>
          </a:prstGeom>
          <a:ln w="6350" cmpd="sng">
            <a:solidFill>
              <a:srgbClr val="141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D4795D-0D23-8B46-9ACE-B52FB12E5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3" y="4864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1"/>
            <a:ext cx="8229600" cy="800298"/>
          </a:xfrm>
        </p:spPr>
        <p:txBody>
          <a:bodyPr>
            <a:noAutofit/>
          </a:bodyPr>
          <a:lstStyle>
            <a:lvl1pPr>
              <a:defRPr b="1">
                <a:solidFill>
                  <a:srgbClr val="005C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6322"/>
          </a:xfrm>
        </p:spPr>
        <p:txBody>
          <a:bodyPr>
            <a:noAutofit/>
          </a:bodyPr>
          <a:lstStyle>
            <a:lvl1pPr>
              <a:defRPr sz="2000">
                <a:solidFill>
                  <a:srgbClr val="005C6E"/>
                </a:solidFill>
              </a:defRPr>
            </a:lvl1pPr>
            <a:lvl2pPr>
              <a:defRPr sz="2000">
                <a:solidFill>
                  <a:srgbClr val="005C6E"/>
                </a:solidFill>
              </a:defRPr>
            </a:lvl2pPr>
            <a:lvl3pPr>
              <a:defRPr sz="2000">
                <a:solidFill>
                  <a:srgbClr val="005C6E"/>
                </a:solidFill>
              </a:defRPr>
            </a:lvl3pPr>
            <a:lvl4pPr>
              <a:defRPr sz="2000">
                <a:solidFill>
                  <a:srgbClr val="005C6E"/>
                </a:solidFill>
              </a:defRPr>
            </a:lvl4pPr>
            <a:lvl5pPr>
              <a:defRPr sz="2000">
                <a:solidFill>
                  <a:srgbClr val="005C6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bilityNet logo">
            <a:extLst>
              <a:ext uri="{FF2B5EF4-FFF2-40B4-BE49-F238E27FC236}">
                <a16:creationId xmlns:a16="http://schemas.microsoft.com/office/drawing/2014/main" id="{62A1E5E7-10DD-5B48-A1A4-79163B9EF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4407" y="106879"/>
            <a:ext cx="2328528" cy="11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5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6322"/>
          </a:xfrm>
        </p:spPr>
        <p:txBody>
          <a:bodyPr>
            <a:noAutofit/>
          </a:bodyPr>
          <a:lstStyle>
            <a:lvl1pPr>
              <a:defRPr sz="2000">
                <a:solidFill>
                  <a:srgbClr val="005C6E"/>
                </a:solidFill>
              </a:defRPr>
            </a:lvl1pPr>
            <a:lvl2pPr>
              <a:defRPr sz="2000">
                <a:solidFill>
                  <a:srgbClr val="005C6E"/>
                </a:solidFill>
              </a:defRPr>
            </a:lvl2pPr>
            <a:lvl3pPr>
              <a:defRPr sz="2000">
                <a:solidFill>
                  <a:srgbClr val="005C6E"/>
                </a:solidFill>
              </a:defRPr>
            </a:lvl3pPr>
            <a:lvl4pPr>
              <a:defRPr sz="2000">
                <a:solidFill>
                  <a:srgbClr val="005C6E"/>
                </a:solidFill>
              </a:defRPr>
            </a:lvl4pPr>
            <a:lvl5pPr>
              <a:defRPr sz="2000">
                <a:solidFill>
                  <a:srgbClr val="005C6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1"/>
            <a:ext cx="8229600" cy="800298"/>
          </a:xfrm>
        </p:spPr>
        <p:txBody>
          <a:bodyPr>
            <a:noAutofit/>
          </a:bodyPr>
          <a:lstStyle>
            <a:lvl1pPr>
              <a:defRPr b="1">
                <a:solidFill>
                  <a:srgbClr val="005C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BE881B-1CB6-2045-8380-283C928B6F62}"/>
              </a:ext>
            </a:extLst>
          </p:cNvPr>
          <p:cNvCxnSpPr/>
          <p:nvPr userDrawn="1"/>
        </p:nvCxnSpPr>
        <p:spPr>
          <a:xfrm flipH="1">
            <a:off x="427038" y="1541463"/>
            <a:ext cx="8267700" cy="0"/>
          </a:xfrm>
          <a:prstGeom prst="line">
            <a:avLst/>
          </a:prstGeom>
          <a:ln w="6350" cmpd="sng">
            <a:solidFill>
              <a:srgbClr val="141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045DCF-9BAD-CD44-B7DB-B44B08CBAE3E}"/>
              </a:ext>
            </a:extLst>
          </p:cNvPr>
          <p:cNvCxnSpPr/>
          <p:nvPr userDrawn="1"/>
        </p:nvCxnSpPr>
        <p:spPr>
          <a:xfrm flipH="1">
            <a:off x="419100" y="4429807"/>
            <a:ext cx="8267700" cy="0"/>
          </a:xfrm>
          <a:prstGeom prst="line">
            <a:avLst/>
          </a:prstGeom>
          <a:ln w="6350" cmpd="sng">
            <a:solidFill>
              <a:srgbClr val="141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bilityNet logo">
            <a:extLst>
              <a:ext uri="{FF2B5EF4-FFF2-40B4-BE49-F238E27FC236}">
                <a16:creationId xmlns:a16="http://schemas.microsoft.com/office/drawing/2014/main" id="{F9206FBC-D3B8-D44E-B0BB-5EF9A26D3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4407" y="106879"/>
            <a:ext cx="2328528" cy="1135036"/>
          </a:xfrm>
          <a:prstGeom prst="rect">
            <a:avLst/>
          </a:prstGeom>
        </p:spPr>
      </p:pic>
      <p:pic>
        <p:nvPicPr>
          <p:cNvPr id="12" name="Picture 11" descr="Profile photo of Alice, smiling facing the camera">
            <a:extLst>
              <a:ext uri="{FF2B5EF4-FFF2-40B4-BE49-F238E27FC236}">
                <a16:creationId xmlns:a16="http://schemas.microsoft.com/office/drawing/2014/main" id="{E01B1287-0C36-B94B-9B8E-FA3183DF57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0813" y="433788"/>
            <a:ext cx="843594" cy="8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2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9E1EE-563D-9343-A2FA-F09CF45DE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7565" y="4303713"/>
            <a:ext cx="9392194" cy="9736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6322"/>
          </a:xfrm>
        </p:spPr>
        <p:txBody>
          <a:bodyPr>
            <a:noAutofit/>
          </a:bodyPr>
          <a:lstStyle>
            <a:lvl1pPr>
              <a:defRPr sz="2000">
                <a:solidFill>
                  <a:srgbClr val="005C6E"/>
                </a:solidFill>
              </a:defRPr>
            </a:lvl1pPr>
            <a:lvl2pPr>
              <a:defRPr sz="2000">
                <a:solidFill>
                  <a:srgbClr val="005C6E"/>
                </a:solidFill>
              </a:defRPr>
            </a:lvl2pPr>
            <a:lvl3pPr>
              <a:defRPr sz="2000">
                <a:solidFill>
                  <a:srgbClr val="005C6E"/>
                </a:solidFill>
              </a:defRPr>
            </a:lvl3pPr>
            <a:lvl4pPr>
              <a:defRPr sz="2000">
                <a:solidFill>
                  <a:srgbClr val="005C6E"/>
                </a:solidFill>
              </a:defRPr>
            </a:lvl4pPr>
            <a:lvl5pPr>
              <a:defRPr sz="2000">
                <a:solidFill>
                  <a:srgbClr val="005C6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1"/>
            <a:ext cx="8229600" cy="800298"/>
          </a:xfrm>
        </p:spPr>
        <p:txBody>
          <a:bodyPr>
            <a:noAutofit/>
          </a:bodyPr>
          <a:lstStyle>
            <a:lvl1pPr>
              <a:defRPr b="1">
                <a:solidFill>
                  <a:srgbClr val="005C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1EE94E-3579-5247-B1C0-526098560241}"/>
              </a:ext>
            </a:extLst>
          </p:cNvPr>
          <p:cNvCxnSpPr/>
          <p:nvPr userDrawn="1"/>
        </p:nvCxnSpPr>
        <p:spPr>
          <a:xfrm flipH="1">
            <a:off x="419100" y="4429807"/>
            <a:ext cx="8267700" cy="0"/>
          </a:xfrm>
          <a:prstGeom prst="line">
            <a:avLst/>
          </a:prstGeom>
          <a:ln w="6350" cmpd="sng">
            <a:solidFill>
              <a:srgbClr val="141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bilityNet logo">
            <a:extLst>
              <a:ext uri="{FF2B5EF4-FFF2-40B4-BE49-F238E27FC236}">
                <a16:creationId xmlns:a16="http://schemas.microsoft.com/office/drawing/2014/main" id="{BF9D0DCA-A27B-1F41-96E7-8F0917965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4407" y="106879"/>
            <a:ext cx="2328528" cy="1135036"/>
          </a:xfrm>
          <a:prstGeom prst="rect">
            <a:avLst/>
          </a:prstGeom>
        </p:spPr>
      </p:pic>
      <p:pic>
        <p:nvPicPr>
          <p:cNvPr id="11" name="Picture 10" descr="Profile photo of Alice, smiling facing the camera">
            <a:extLst>
              <a:ext uri="{FF2B5EF4-FFF2-40B4-BE49-F238E27FC236}">
                <a16:creationId xmlns:a16="http://schemas.microsoft.com/office/drawing/2014/main" id="{E4EDCF99-C1B7-6448-9696-17BC126882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0813" y="433788"/>
            <a:ext cx="843594" cy="8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9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D2587B-F1FD-1643-9869-51854CB3D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8672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E3C2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F265C0-2859-C248-A63B-9408DC2AD009}"/>
              </a:ext>
            </a:extLst>
          </p:cNvPr>
          <p:cNvCxnSpPr/>
          <p:nvPr/>
        </p:nvCxnSpPr>
        <p:spPr>
          <a:xfrm flipH="1">
            <a:off x="427038" y="1541463"/>
            <a:ext cx="8267700" cy="0"/>
          </a:xfrm>
          <a:prstGeom prst="line">
            <a:avLst/>
          </a:prstGeom>
          <a:ln w="6350" cmpd="sng">
            <a:solidFill>
              <a:srgbClr val="141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8901"/>
            <a:ext cx="4038600" cy="2927747"/>
          </a:xfrm>
        </p:spPr>
        <p:txBody>
          <a:bodyPr>
            <a:noAutofit/>
          </a:bodyPr>
          <a:lstStyle>
            <a:lvl1pPr>
              <a:defRPr sz="2000">
                <a:solidFill>
                  <a:srgbClr val="005C6E"/>
                </a:solidFill>
              </a:defRPr>
            </a:lvl1pPr>
            <a:lvl2pPr>
              <a:defRPr sz="2000">
                <a:solidFill>
                  <a:srgbClr val="005C6E"/>
                </a:solidFill>
              </a:defRPr>
            </a:lvl2pPr>
            <a:lvl3pPr>
              <a:defRPr sz="2000">
                <a:solidFill>
                  <a:srgbClr val="005C6E"/>
                </a:solidFill>
              </a:defRPr>
            </a:lvl3pPr>
            <a:lvl4pPr>
              <a:defRPr sz="2000">
                <a:solidFill>
                  <a:srgbClr val="005C6E"/>
                </a:solidFill>
              </a:defRPr>
            </a:lvl4pPr>
            <a:lvl5pPr>
              <a:defRPr sz="2000">
                <a:solidFill>
                  <a:srgbClr val="005C6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8901"/>
            <a:ext cx="4038600" cy="292774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5C6E"/>
                </a:solidFill>
              </a:defRPr>
            </a:lvl1pPr>
            <a:lvl2pPr>
              <a:defRPr sz="2000">
                <a:solidFill>
                  <a:srgbClr val="005C6E"/>
                </a:solidFill>
              </a:defRPr>
            </a:lvl2pPr>
            <a:lvl3pPr>
              <a:defRPr sz="2000">
                <a:solidFill>
                  <a:srgbClr val="005C6E"/>
                </a:solidFill>
              </a:defRPr>
            </a:lvl3pPr>
            <a:lvl4pPr>
              <a:defRPr sz="2000">
                <a:solidFill>
                  <a:srgbClr val="005C6E"/>
                </a:solidFill>
              </a:defRPr>
            </a:lvl4pPr>
            <a:lvl5pPr>
              <a:defRPr sz="2000">
                <a:solidFill>
                  <a:srgbClr val="005C6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71501"/>
            <a:ext cx="8229600" cy="800298"/>
          </a:xfrm>
        </p:spPr>
        <p:txBody>
          <a:bodyPr>
            <a:noAutofit/>
          </a:bodyPr>
          <a:lstStyle>
            <a:lvl1pPr>
              <a:defRPr b="1">
                <a:solidFill>
                  <a:srgbClr val="005C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445291-6D5C-DC49-A26D-72DEFD4D48D6}"/>
              </a:ext>
            </a:extLst>
          </p:cNvPr>
          <p:cNvCxnSpPr/>
          <p:nvPr userDrawn="1"/>
        </p:nvCxnSpPr>
        <p:spPr>
          <a:xfrm flipH="1">
            <a:off x="419100" y="4429807"/>
            <a:ext cx="8267700" cy="0"/>
          </a:xfrm>
          <a:prstGeom prst="line">
            <a:avLst/>
          </a:prstGeom>
          <a:ln w="6350" cmpd="sng">
            <a:solidFill>
              <a:srgbClr val="141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bilityNet logo">
            <a:extLst>
              <a:ext uri="{FF2B5EF4-FFF2-40B4-BE49-F238E27FC236}">
                <a16:creationId xmlns:a16="http://schemas.microsoft.com/office/drawing/2014/main" id="{990E7646-F639-AB4E-86CA-010E9658A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4407" y="106879"/>
            <a:ext cx="2328528" cy="1135036"/>
          </a:xfrm>
          <a:prstGeom prst="rect">
            <a:avLst/>
          </a:prstGeom>
        </p:spPr>
      </p:pic>
      <p:pic>
        <p:nvPicPr>
          <p:cNvPr id="12" name="Picture 11" descr="Profile photo of Alice, smiling facing the camera">
            <a:extLst>
              <a:ext uri="{FF2B5EF4-FFF2-40B4-BE49-F238E27FC236}">
                <a16:creationId xmlns:a16="http://schemas.microsoft.com/office/drawing/2014/main" id="{2FA5E274-58C3-1141-9FF8-B2627FE924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0813" y="433788"/>
            <a:ext cx="843594" cy="8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2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262A34-86A7-9748-B461-EC94E4EC5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06405"/>
            <a:ext cx="9144000" cy="2823402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104"/>
            <a:ext cx="8229600" cy="802310"/>
          </a:xfrm>
        </p:spPr>
        <p:txBody>
          <a:bodyPr/>
          <a:lstStyle>
            <a:lvl1pPr>
              <a:defRPr b="1">
                <a:solidFill>
                  <a:srgbClr val="005C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6322"/>
          </a:xfrm>
        </p:spPr>
        <p:txBody>
          <a:bodyPr>
            <a:noAutofit/>
          </a:bodyPr>
          <a:lstStyle>
            <a:lvl1pPr>
              <a:defRPr sz="2000">
                <a:solidFill>
                  <a:srgbClr val="005C6E"/>
                </a:solidFill>
              </a:defRPr>
            </a:lvl1pPr>
            <a:lvl2pPr>
              <a:defRPr sz="2000">
                <a:solidFill>
                  <a:srgbClr val="005C6E"/>
                </a:solidFill>
              </a:defRPr>
            </a:lvl2pPr>
            <a:lvl3pPr>
              <a:defRPr sz="2000">
                <a:solidFill>
                  <a:srgbClr val="005C6E"/>
                </a:solidFill>
              </a:defRPr>
            </a:lvl3pPr>
            <a:lvl4pPr>
              <a:defRPr sz="2000">
                <a:solidFill>
                  <a:srgbClr val="005C6E"/>
                </a:solidFill>
              </a:defRPr>
            </a:lvl4pPr>
            <a:lvl5pPr>
              <a:defRPr sz="2000">
                <a:solidFill>
                  <a:srgbClr val="005C6E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DD1A27-26EE-174E-A2D8-52930A711D5C}"/>
              </a:ext>
            </a:extLst>
          </p:cNvPr>
          <p:cNvCxnSpPr/>
          <p:nvPr userDrawn="1"/>
        </p:nvCxnSpPr>
        <p:spPr>
          <a:xfrm flipH="1">
            <a:off x="419100" y="4429807"/>
            <a:ext cx="8267700" cy="0"/>
          </a:xfrm>
          <a:prstGeom prst="line">
            <a:avLst/>
          </a:prstGeom>
          <a:ln w="6350" cmpd="sng">
            <a:solidFill>
              <a:srgbClr val="141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bilityNet logo">
            <a:extLst>
              <a:ext uri="{FF2B5EF4-FFF2-40B4-BE49-F238E27FC236}">
                <a16:creationId xmlns:a16="http://schemas.microsoft.com/office/drawing/2014/main" id="{3F5D9293-8960-4740-85BC-F49364AF04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4407" y="106879"/>
            <a:ext cx="2328528" cy="1135036"/>
          </a:xfrm>
          <a:prstGeom prst="rect">
            <a:avLst/>
          </a:prstGeom>
        </p:spPr>
      </p:pic>
      <p:pic>
        <p:nvPicPr>
          <p:cNvPr id="11" name="Picture 10" descr="Profile photo of Alice, smiling facing the camera">
            <a:extLst>
              <a:ext uri="{FF2B5EF4-FFF2-40B4-BE49-F238E27FC236}">
                <a16:creationId xmlns:a16="http://schemas.microsoft.com/office/drawing/2014/main" id="{C3310BD2-50CF-E74A-A1B0-213205A1CA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0813" y="433788"/>
            <a:ext cx="843594" cy="8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6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0D5557-D855-8940-B721-6C63AE173F97}"/>
              </a:ext>
            </a:extLst>
          </p:cNvPr>
          <p:cNvCxnSpPr/>
          <p:nvPr/>
        </p:nvCxnSpPr>
        <p:spPr>
          <a:xfrm flipH="1">
            <a:off x="419100" y="4691063"/>
            <a:ext cx="8267700" cy="0"/>
          </a:xfrm>
          <a:prstGeom prst="line">
            <a:avLst/>
          </a:prstGeom>
          <a:ln w="6350" cmpd="sng">
            <a:solidFill>
              <a:srgbClr val="141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309455-8157-2D44-8A81-6590FA71B8FF}"/>
              </a:ext>
            </a:extLst>
          </p:cNvPr>
          <p:cNvCxnSpPr/>
          <p:nvPr/>
        </p:nvCxnSpPr>
        <p:spPr>
          <a:xfrm flipH="1">
            <a:off x="427038" y="1541860"/>
            <a:ext cx="8267700" cy="0"/>
          </a:xfrm>
          <a:prstGeom prst="line">
            <a:avLst/>
          </a:prstGeom>
          <a:ln w="6350" cmpd="sng">
            <a:solidFill>
              <a:srgbClr val="141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EC4F43E-5654-954B-9DA8-2DA379DF3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4" y="486370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CFB8C91-0A1B-4243-9112-30C1085CE6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54701" y="4773217"/>
            <a:ext cx="2840038" cy="322659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5C6E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FD74C2D-CB70-7946-AEC0-E7AE439356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AbilityNet logo">
            <a:extLst>
              <a:ext uri="{FF2B5EF4-FFF2-40B4-BE49-F238E27FC236}">
                <a16:creationId xmlns:a16="http://schemas.microsoft.com/office/drawing/2014/main" id="{E4374233-A316-1B4A-8CB4-C165E1C06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906" y="318413"/>
            <a:ext cx="2627886" cy="128095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3B15A-D3F3-3C4E-8443-7905B018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 algn="l"/>
            <a:endParaRPr lang="en-US" sz="140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22AB87-3DBA-8249-AA7D-1288B145D3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66843"/>
            <a:ext cx="8229600" cy="295632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>
                <a:solidFill>
                  <a:srgbClr val="005C6E"/>
                </a:solidFill>
              </a:defRPr>
            </a:lvl1pPr>
            <a:lvl2pPr>
              <a:defRPr sz="2000">
                <a:solidFill>
                  <a:srgbClr val="005C6E"/>
                </a:solidFill>
              </a:defRPr>
            </a:lvl2pPr>
            <a:lvl3pPr>
              <a:defRPr sz="2000">
                <a:solidFill>
                  <a:srgbClr val="005C6E"/>
                </a:solidFill>
              </a:defRPr>
            </a:lvl3pPr>
            <a:lvl4pPr>
              <a:defRPr sz="2000">
                <a:solidFill>
                  <a:srgbClr val="005C6E"/>
                </a:solidFill>
              </a:defRPr>
            </a:lvl4pPr>
            <a:lvl5pPr>
              <a:defRPr sz="2000">
                <a:solidFill>
                  <a:srgbClr val="005C6E"/>
                </a:solidFill>
              </a:defRPr>
            </a:lvl5pPr>
          </a:lstStyle>
          <a:p>
            <a:pPr lvl="0"/>
            <a:r>
              <a:rPr lang="en-US"/>
              <a:t>Topic Text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0C9B6E5-9239-8448-8012-E1891E02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826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3674-C23C-20A5-4771-1B8602AE4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0F6FE-8D31-500D-0020-997A505F0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0DF85-7228-6081-4073-BA2FD76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55A5-5ADA-48CB-98FB-E68362CFB319}" type="datetime1">
              <a:rPr lang="en-IE" smtClean="0"/>
              <a:t>22/04/2024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0A537-2BBB-2E59-3BD0-CA9D6B31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6987-F018-99EE-88C7-323F4C16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6CE5DA65-60FE-4CB8-FC08-D8D9D2BD0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7" y="4263543"/>
            <a:ext cx="2009775" cy="82391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F98CA5-CA65-974D-1DB7-462A58C04B1A}"/>
              </a:ext>
            </a:extLst>
          </p:cNvPr>
          <p:cNvCxnSpPr/>
          <p:nvPr userDrawn="1"/>
        </p:nvCxnSpPr>
        <p:spPr>
          <a:xfrm>
            <a:off x="628650" y="4188278"/>
            <a:ext cx="78867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60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DA3F-4063-1CAA-CA64-68FE1336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219ED-8ABA-A072-A767-718D529C1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5933C-665F-BB7A-8E5E-43C253D9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2FC1-E222-4051-8244-611156BD5A8B}" type="datetime1">
              <a:rPr lang="en-IE" smtClean="0"/>
              <a:t>22/04/2024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B113F-CDF0-9351-5DAA-7CA4DAB5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0BBB7-252A-FD3D-E85F-5F8048EC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A6A4-7BF6-4D34-A43F-A0F1499F61AC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10F0F7CF-C4EF-868C-05C0-334F33091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7" y="4263543"/>
            <a:ext cx="2009775" cy="82391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295E14-F6D9-982A-697A-754E5EFEDBEE}"/>
              </a:ext>
            </a:extLst>
          </p:cNvPr>
          <p:cNvCxnSpPr/>
          <p:nvPr userDrawn="1"/>
        </p:nvCxnSpPr>
        <p:spPr>
          <a:xfrm>
            <a:off x="628650" y="4188278"/>
            <a:ext cx="7886700" cy="0"/>
          </a:xfrm>
          <a:prstGeom prst="line">
            <a:avLst/>
          </a:prstGeom>
          <a:ln w="57150">
            <a:solidFill>
              <a:srgbClr val="BF2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08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517D6F-C625-C346-B49F-D6B7B5736A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6350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80469C8-2673-7448-BA23-839ABECEBA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38300"/>
            <a:ext cx="82296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F3752D-159E-F344-993E-D1C00B05B7A9}"/>
              </a:ext>
            </a:extLst>
          </p:cNvPr>
          <p:cNvSpPr txBox="1"/>
          <p:nvPr userDrawn="1"/>
        </p:nvSpPr>
        <p:spPr>
          <a:xfrm>
            <a:off x="350836" y="370113"/>
            <a:ext cx="5418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C6E"/>
                </a:solidFill>
              </a:rPr>
              <a:t>Accessibility for Developers – ARIA and the Accessibility Tree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005C6E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005C6E"/>
          </a:solidFill>
          <a:latin typeface="Arial"/>
          <a:ea typeface="+mn-ea"/>
          <a:cs typeface="Arial"/>
        </a:defRPr>
      </a:lvl1pPr>
      <a:lvl2pPr marL="701675" indent="-342900" algn="l" defTabSz="457200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005C6E"/>
          </a:solidFill>
          <a:latin typeface="Arial"/>
          <a:ea typeface="+mn-ea"/>
          <a:cs typeface="Arial"/>
        </a:defRPr>
      </a:lvl2pPr>
      <a:lvl3pPr marL="1062038" indent="-342900" algn="l" defTabSz="457200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005C6E"/>
          </a:solidFill>
          <a:latin typeface="Arial"/>
          <a:ea typeface="+mn-ea"/>
          <a:cs typeface="Arial"/>
        </a:defRPr>
      </a:lvl3pPr>
      <a:lvl4pPr marL="358775" algn="l" defTabSz="457200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8B40A-5BBE-DDA9-957D-67A165E7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E6B9B-83FA-8966-DC57-597CDA670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00E33-A229-7F82-97C8-F76D91946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FB3FB45-B415-48F1-8E4C-EA8AAF3D28D8}" type="datetime1">
              <a:rPr lang="en-IE" smtClean="0"/>
              <a:t>22/04/2024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DAB49-C756-77CC-B237-010373353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0C2A-E0E2-91CE-69A3-BBF992FEC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ED4A6A4-7BF6-4D34-A43F-A0F1499F61A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7143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niversaldesign.i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webaccessmonitor@nda.ie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euwad.nda.i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projects/screenreadersurvey9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google.com/url?sa=i&amp;url=https%3A%2F%2Fwww.freedomscientific.com%2Fproducts%2Fsoftware%2Fjaws%2F&amp;psig=AOvVaw3tPGaReLj7Hkcd_8kfE_Nm&amp;ust=1593673279525000&amp;source=images&amp;cd=vfe&amp;ved=0CAIQjRxqFwoTCKDo8uC9q-oCFQAAAAAdAAAAABA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listapart.com/article/semantics-to-screen-reader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developers.google.com/web/fundamentals/accessibility/semantics-builtin/the-accessibility-tre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pen.io/team/abilitynet/full/0b9a9e3efc086b38adb679e53866870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ss-tricks.com/aria-spackle-not-reba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w3.org/WAI/ARIA/ap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3pha.com/wcag2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s://www.wuhcag.com/wcag-checklis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UNDERSTANDING-WCAG20/text-equiv-all.html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w3.org/TR/UNDERSTANDING-WCAG20/text-equiv-all.html#text-equiv-all-techniques-hea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pen.io/team/abilitynet/full/2ea96fa077ea80eca31af591e1ed158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.org/TR/wai-aria-1.2/#button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codepen.io/team/abilitynet/full/834e8a1b4822ddad4e493ca6675ab744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11yproject.com/posts/2013-01-11-how-to-hide-content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4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4C197-E1AA-4C06-E1CA-B4041536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000" b="1" dirty="0">
                <a:latin typeface="Gill Sans MT" panose="020B0502020104020203" pitchFamily="34" charset="0"/>
              </a:rPr>
              <a:t>Training resources from 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DA49B-9AA0-EDA1-26ED-9D3F38D65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07294"/>
            <a:ext cx="4236245" cy="2938407"/>
          </a:xfrm>
        </p:spPr>
        <p:txBody>
          <a:bodyPr>
            <a:noAutofit/>
          </a:bodyPr>
          <a:lstStyle/>
          <a:p>
            <a:r>
              <a:rPr lang="en-IE" sz="1350" b="1" dirty="0">
                <a:latin typeface="Gill Sans MT" panose="020B0502020104020203" pitchFamily="34" charset="0"/>
              </a:rPr>
              <a:t>Postponed</a:t>
            </a:r>
          </a:p>
          <a:p>
            <a:pPr marL="0" indent="0">
              <a:buNone/>
            </a:pPr>
            <a:r>
              <a:rPr lang="en-IE" sz="1350" dirty="0">
                <a:latin typeface="Gill Sans MT" panose="020B0502020104020203" pitchFamily="34" charset="0"/>
              </a:rPr>
              <a:t>   Workshop on the EU Accessibility Act </a:t>
            </a:r>
          </a:p>
          <a:p>
            <a:endParaRPr lang="en-IE" sz="1350" dirty="0">
              <a:latin typeface="Gill Sans MT" panose="020B0502020104020203" pitchFamily="34" charset="0"/>
            </a:endParaRPr>
          </a:p>
          <a:p>
            <a:r>
              <a:rPr lang="en-IE" sz="1350" b="1" dirty="0">
                <a:latin typeface="Gill Sans MT" panose="020B0502020104020203" pitchFamily="34" charset="0"/>
              </a:rPr>
              <a:t>May (TBC)</a:t>
            </a:r>
          </a:p>
          <a:p>
            <a:pPr marL="0" indent="0">
              <a:buNone/>
            </a:pPr>
            <a:r>
              <a:rPr lang="en-IE" sz="1350" dirty="0">
                <a:latin typeface="Gill Sans MT" panose="020B0502020104020203" pitchFamily="34" charset="0"/>
              </a:rPr>
              <a:t>   Public sector bodies and digital agencies</a:t>
            </a:r>
          </a:p>
          <a:p>
            <a:endParaRPr lang="en-IE" sz="1350" dirty="0">
              <a:latin typeface="Gill Sans MT" panose="020B0502020104020203" pitchFamily="34" charset="0"/>
            </a:endParaRPr>
          </a:p>
          <a:p>
            <a:r>
              <a:rPr lang="en-IE" sz="1350" b="1" dirty="0">
                <a:latin typeface="Gill Sans MT" panose="020B0502020104020203" pitchFamily="34" charset="0"/>
              </a:rPr>
              <a:t>Previous trainings and webinars</a:t>
            </a:r>
          </a:p>
          <a:p>
            <a:pPr marL="0" indent="0">
              <a:buNone/>
            </a:pPr>
            <a:r>
              <a:rPr lang="en-IE" sz="1350" dirty="0">
                <a:latin typeface="Gill Sans MT" panose="020B0502020104020203" pitchFamily="34" charset="0"/>
              </a:rPr>
              <a:t>   </a:t>
            </a:r>
            <a:r>
              <a:rPr lang="en-IE" sz="1350" dirty="0">
                <a:latin typeface="Gill Sans MT" panose="020B0502020104020203" pitchFamily="34" charset="0"/>
                <a:hlinkClick r:id="rId3"/>
              </a:rPr>
              <a:t>http://universaldesign.ie</a:t>
            </a:r>
            <a:endParaRPr lang="en-IE" sz="1350" dirty="0">
              <a:latin typeface="Gill Sans MT" panose="020B0502020104020203" pitchFamily="34" charset="0"/>
            </a:endParaRPr>
          </a:p>
          <a:p>
            <a:pPr marL="342900" lvl="1" indent="0">
              <a:buNone/>
            </a:pPr>
            <a:endParaRPr lang="en-IE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IE" sz="1800" b="1" dirty="0">
                <a:latin typeface="Gill Sans MT" panose="020B0502020104020203" pitchFamily="34" charset="0"/>
              </a:rPr>
              <a:t>Public bodies subject to monitoring</a:t>
            </a:r>
          </a:p>
          <a:p>
            <a:pPr marL="0" indent="0">
              <a:buNone/>
            </a:pPr>
            <a:endParaRPr lang="en-IE" sz="1050" dirty="0">
              <a:latin typeface="Gill Sans MT" panose="020B0502020104020203" pitchFamily="34" charset="0"/>
            </a:endParaRPr>
          </a:p>
          <a:p>
            <a:r>
              <a:rPr lang="en-IE" sz="1350" b="1" dirty="0">
                <a:latin typeface="Gill Sans MT" panose="020B0502020104020203" pitchFamily="34" charset="0"/>
              </a:rPr>
              <a:t>Deque University Licence</a:t>
            </a:r>
          </a:p>
          <a:p>
            <a:pPr marL="0" indent="0">
              <a:buNone/>
            </a:pPr>
            <a:r>
              <a:rPr lang="en-IE" sz="1350" dirty="0">
                <a:latin typeface="Gill Sans MT" panose="020B0502020104020203" pitchFamily="34" charset="0"/>
              </a:rPr>
              <a:t>   </a:t>
            </a:r>
            <a:r>
              <a:rPr lang="en-IE" sz="1350" dirty="0">
                <a:latin typeface="Gill Sans MT" panose="020B0502020104020203" pitchFamily="34" charset="0"/>
                <a:hlinkClick r:id="rId4"/>
              </a:rPr>
              <a:t>http://EUWAD.nda.ie</a:t>
            </a:r>
            <a:endParaRPr lang="en-IE" sz="1350" dirty="0">
              <a:latin typeface="Gill Sans MT" panose="020B0502020104020203" pitchFamily="34" charset="0"/>
            </a:endParaRPr>
          </a:p>
          <a:p>
            <a:pPr marL="342900" lvl="1" indent="0">
              <a:buNone/>
            </a:pPr>
            <a:endParaRPr lang="en-IE" sz="1200" dirty="0">
              <a:latin typeface="Gill Sans MT" panose="020B05020201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404D4F-0A66-6A19-4EA5-FDF974A5A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007" y="4215047"/>
            <a:ext cx="1568466" cy="826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D66C99-14C1-044D-4C25-C846FE567491}"/>
              </a:ext>
            </a:extLst>
          </p:cNvPr>
          <p:cNvSpPr txBox="1"/>
          <p:nvPr/>
        </p:nvSpPr>
        <p:spPr>
          <a:xfrm>
            <a:off x="6774304" y="4513348"/>
            <a:ext cx="18553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dirty="0">
                <a:latin typeface="Gill Sans MT" panose="020B0502020104020203" pitchFamily="34" charset="0"/>
                <a:ea typeface="Verdana" panose="020B0604030504040204" pitchFamily="34" charset="0"/>
                <a:hlinkClick r:id="rId6"/>
              </a:rPr>
              <a:t>webaccessmonitor</a:t>
            </a:r>
            <a:r>
              <a:rPr lang="en-IE" sz="1200" dirty="0">
                <a:latin typeface="Gill Sans MT" panose="020B0502020104020203" pitchFamily="34" charset="0"/>
                <a:hlinkClick r:id="rId6"/>
              </a:rPr>
              <a:t>@nda.ie</a:t>
            </a:r>
            <a:r>
              <a:rPr lang="en-IE" sz="1200" dirty="0">
                <a:latin typeface="Gill Sans MT" panose="020B0502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4404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Screen Readers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04B3A3-2FB6-4DC1-A1AC-24DA49ACE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5688623" cy="24438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00" dirty="0"/>
              <a:t>A software program that enables a blind or visually impaired user to read text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Also useful for people who are illiterate or have a learning disability</a:t>
            </a:r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/>
              <a:t>JAWS, NVDA, </a:t>
            </a:r>
            <a:r>
              <a:rPr lang="en-GB" sz="1600" dirty="0" err="1"/>
              <a:t>VoiceOver</a:t>
            </a:r>
            <a:r>
              <a:rPr lang="en-GB" sz="1600" dirty="0"/>
              <a:t>, Talkback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 err="1">
                <a:hlinkClick r:id="rId3"/>
              </a:rPr>
              <a:t>WebAim</a:t>
            </a:r>
            <a:r>
              <a:rPr lang="en-GB" sz="1600" dirty="0">
                <a:hlinkClick r:id="rId3"/>
              </a:rPr>
              <a:t> Screen Reader Survey</a:t>
            </a:r>
            <a:endParaRPr lang="en-GB" sz="1600" dirty="0"/>
          </a:p>
        </p:txBody>
      </p:sp>
      <p:pic>
        <p:nvPicPr>
          <p:cNvPr id="4" name="Picture 2" descr="JAWS® – Freedom Scientific">
            <a:hlinkClick r:id="rId4"/>
            <a:extLst>
              <a:ext uri="{FF2B5EF4-FFF2-40B4-BE49-F238E27FC236}">
                <a16:creationId xmlns:a16="http://schemas.microsoft.com/office/drawing/2014/main" id="{5DDF04DA-1199-4B27-AC83-0B6FDD173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31" y="1793433"/>
            <a:ext cx="1978269" cy="19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7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Accessibility Tree Explained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4C5AF61-6DBE-4749-B8EE-EFAE5E915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730"/>
            <a:ext cx="4832647" cy="2639786"/>
          </a:xfrm>
        </p:spPr>
        <p:txBody>
          <a:bodyPr/>
          <a:lstStyle/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5C6E"/>
                </a:solidFill>
                <a:latin typeface="Arial"/>
                <a:cs typeface="Arial"/>
              </a:rPr>
              <a:t>Browser reads files from server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5C6E"/>
                </a:solidFill>
                <a:latin typeface="Arial"/>
                <a:cs typeface="Arial"/>
              </a:rPr>
              <a:t>Browser builds DOM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5C6E"/>
                </a:solidFill>
                <a:latin typeface="Arial"/>
                <a:cs typeface="Arial"/>
              </a:rPr>
              <a:t>Browser builds the accessibility tree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5C6E"/>
                </a:solidFill>
                <a:latin typeface="Arial"/>
                <a:cs typeface="Arial"/>
              </a:rPr>
              <a:t>Assistive technology interact with the accessibility tree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E3C20"/>
                </a:solidFill>
                <a:latin typeface="Arial"/>
                <a:cs typeface="Calibri"/>
                <a:hlinkClick r:id="rId3"/>
              </a:rPr>
              <a:t>A List Apart - Semantics to Screen Readers</a:t>
            </a:r>
            <a:r>
              <a:rPr lang="en-US" sz="1600" dirty="0">
                <a:solidFill>
                  <a:srgbClr val="0E3C20"/>
                </a:solidFill>
                <a:latin typeface="Arial"/>
                <a:cs typeface="Calibri"/>
              </a:rPr>
              <a:t> </a:t>
            </a:r>
            <a:r>
              <a:rPr lang="en-US" sz="1600" dirty="0">
                <a:solidFill>
                  <a:srgbClr val="1D5A60"/>
                </a:solidFill>
                <a:latin typeface="Arial"/>
                <a:cs typeface="Calibri"/>
              </a:rPr>
              <a:t>and </a:t>
            </a:r>
            <a:r>
              <a:rPr lang="en-US" sz="1600" dirty="0">
                <a:latin typeface="Arial"/>
                <a:cs typeface="Calibri"/>
                <a:hlinkClick r:id="rId4"/>
              </a:rPr>
              <a:t>Google - The Accessibility Tree</a:t>
            </a:r>
            <a:r>
              <a:rPr lang="en-US" sz="1600" dirty="0">
                <a:latin typeface="Arial"/>
                <a:cs typeface="Calibri"/>
              </a:rPr>
              <a:t> 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" name="AutoShape 4" descr="Image result for accessibility tree">
            <a:extLst>
              <a:ext uri="{FF2B5EF4-FFF2-40B4-BE49-F238E27FC236}">
                <a16:creationId xmlns:a16="http://schemas.microsoft.com/office/drawing/2014/main" id="{81A900DF-B5C8-4A65-91DA-55DE7D3CD1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2269" y="2542878"/>
            <a:ext cx="2926755" cy="141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F39101D-3A53-4AB0-A9EB-A520C82BC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2971" y="1751404"/>
            <a:ext cx="2743200" cy="28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5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It matters how the code is written!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30790-482F-8546-AC94-C9719D52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730"/>
            <a:ext cx="4682359" cy="26397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Semantics are important to convey meaning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CSS can make an element look like anything!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050" dirty="0">
              <a:hlinkClick r:id="rId3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>
                <a:hlinkClick r:id="rId3"/>
              </a:rPr>
              <a:t>Button Example (codepen.io)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C32857-0645-4A9D-9AA1-2707BCDA2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847" y="1634802"/>
            <a:ext cx="3375953" cy="26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4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about custom components?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30790-482F-8546-AC94-C9719D52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730"/>
            <a:ext cx="4814596" cy="26397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Native HTML only provide so much information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Accordions/Tabs/Modals 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ARIA can add extra meaning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7052C-B5A8-4152-A83B-8D63E806E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801" y="1663184"/>
            <a:ext cx="3002999" cy="26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17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2844D0B-35A4-854A-89DC-1BF83C9A2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59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7E376-2002-0641-AB32-F71E4D44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188"/>
            <a:ext cx="9144000" cy="2955925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21" y="2620368"/>
            <a:ext cx="8116957" cy="556519"/>
          </a:xfrm>
        </p:spPr>
        <p:txBody>
          <a:bodyPr anchor="ctr"/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is ARIA?</a:t>
            </a:r>
          </a:p>
        </p:txBody>
      </p:sp>
    </p:spTree>
    <p:extLst>
      <p:ext uri="{BB962C8B-B14F-4D97-AF65-F5344CB8AC3E}">
        <p14:creationId xmlns:p14="http://schemas.microsoft.com/office/powerpoint/2010/main" val="4136452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2844D0B-35A4-854A-89DC-1BF83C9A2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59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7E376-2002-0641-AB32-F71E4D44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188"/>
            <a:ext cx="9144000" cy="2955925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21" y="2014119"/>
            <a:ext cx="8116957" cy="727364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Poll</a:t>
            </a:r>
            <a:br>
              <a:rPr lang="en-US" alt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you use ARIA on your website?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0C4978A-0215-4AEC-8174-C4117D90F40B}"/>
              </a:ext>
            </a:extLst>
          </p:cNvPr>
          <p:cNvSpPr txBox="1">
            <a:spLocks/>
          </p:cNvSpPr>
          <p:nvPr/>
        </p:nvSpPr>
        <p:spPr bwMode="auto">
          <a:xfrm>
            <a:off x="2408870" y="2814221"/>
            <a:ext cx="4326258" cy="171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33"/>
              </a:spcBef>
              <a:buNone/>
            </a:pPr>
            <a:r>
              <a:rPr lang="en-GB" sz="1600" dirty="0"/>
              <a:t>Yes</a:t>
            </a:r>
          </a:p>
          <a:p>
            <a:pPr marL="0" indent="0" algn="ctr">
              <a:spcBef>
                <a:spcPts val="633"/>
              </a:spcBef>
              <a:buNone/>
            </a:pPr>
            <a:r>
              <a:rPr lang="en-GB" sz="1600" dirty="0"/>
              <a:t>Yes, but I’m not sure if I’m using it correctly</a:t>
            </a:r>
          </a:p>
          <a:p>
            <a:pPr marL="0" indent="0" algn="ctr">
              <a:spcBef>
                <a:spcPts val="633"/>
              </a:spcBef>
              <a:buNone/>
            </a:pPr>
            <a:r>
              <a:rPr lang="en-GB" sz="1600" dirty="0"/>
              <a:t>No</a:t>
            </a:r>
          </a:p>
          <a:p>
            <a:pPr marL="0" indent="0" algn="ctr">
              <a:spcBef>
                <a:spcPts val="633"/>
              </a:spcBef>
              <a:buNone/>
            </a:pPr>
            <a:r>
              <a:rPr lang="en-GB" sz="1600" dirty="0"/>
              <a:t>I’m not sure</a:t>
            </a:r>
          </a:p>
        </p:txBody>
      </p:sp>
    </p:spTree>
    <p:extLst>
      <p:ext uri="{BB962C8B-B14F-4D97-AF65-F5344CB8AC3E}">
        <p14:creationId xmlns:p14="http://schemas.microsoft.com/office/powerpoint/2010/main" val="667528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4D55AF-FD3D-A14D-B7F9-D6445D12C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202"/>
            <a:ext cx="8229600" cy="800298"/>
          </a:xfrm>
        </p:spPr>
        <p:txBody>
          <a:bodyPr/>
          <a:lstStyle/>
          <a:p>
            <a:r>
              <a:rPr lang="en-GB" b="1"/>
              <a:t>ARIA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090E7-7771-3C4E-A01F-288B936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06267" y="6364289"/>
            <a:ext cx="3786717" cy="430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FD74C2D-CB70-7946-AEC0-E7AE4393560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BE03C6-0F30-004C-8F03-A8A93A77A0EE}"/>
              </a:ext>
            </a:extLst>
          </p:cNvPr>
          <p:cNvSpPr/>
          <p:nvPr/>
        </p:nvSpPr>
        <p:spPr>
          <a:xfrm>
            <a:off x="385355" y="1627365"/>
            <a:ext cx="3809955" cy="369331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dirty="0">
                <a:solidFill>
                  <a:srgbClr val="1D5A60"/>
                </a:solidFill>
                <a:latin typeface="Arial"/>
                <a:cs typeface="Arial"/>
              </a:rPr>
              <a:t>The ARIA specification has rules such as “if you can use a native HTML element</a:t>
            </a:r>
            <a:r>
              <a:rPr lang="en-GB" b="1" dirty="0">
                <a:solidFill>
                  <a:srgbClr val="1D5A60"/>
                </a:solidFill>
                <a:latin typeface="Arial"/>
                <a:cs typeface="Arial"/>
              </a:rPr>
              <a:t> ... then do so</a:t>
            </a:r>
            <a:r>
              <a:rPr lang="en-GB" dirty="0">
                <a:solidFill>
                  <a:srgbClr val="1D5A60"/>
                </a:solidFill>
                <a:latin typeface="Arial"/>
                <a:cs typeface="Arial"/>
              </a:rPr>
              <a:t>.”. </a:t>
            </a:r>
          </a:p>
          <a:p>
            <a:endParaRPr lang="en-GB" dirty="0">
              <a:solidFill>
                <a:srgbClr val="1D5A60"/>
              </a:solidFill>
              <a:latin typeface="Arial"/>
              <a:cs typeface="Arial"/>
            </a:endParaRPr>
          </a:p>
          <a:p>
            <a:r>
              <a:rPr lang="en-GB" dirty="0">
                <a:solidFill>
                  <a:srgbClr val="1D5A60"/>
                </a:solidFill>
                <a:latin typeface="Arial"/>
                <a:cs typeface="Arial"/>
              </a:rPr>
              <a:t>Patterns such as </a:t>
            </a:r>
            <a:r>
              <a:rPr lang="en-GB" b="1" dirty="0">
                <a:solidFill>
                  <a:srgbClr val="1D5A60"/>
                </a:solidFill>
                <a:latin typeface="Arial"/>
                <a:cs typeface="Arial"/>
              </a:rPr>
              <a:t>accordions</a:t>
            </a:r>
            <a:r>
              <a:rPr lang="en-GB" dirty="0">
                <a:solidFill>
                  <a:srgbClr val="1D5A60"/>
                </a:solidFill>
                <a:latin typeface="Arial"/>
                <a:cs typeface="Arial"/>
              </a:rPr>
              <a:t> and </a:t>
            </a:r>
            <a:r>
              <a:rPr lang="en-GB" b="1" dirty="0">
                <a:solidFill>
                  <a:srgbClr val="1D5A60"/>
                </a:solidFill>
                <a:latin typeface="Arial"/>
                <a:cs typeface="Arial"/>
              </a:rPr>
              <a:t>tab panels</a:t>
            </a:r>
            <a:r>
              <a:rPr lang="en-GB" dirty="0">
                <a:solidFill>
                  <a:srgbClr val="1D5A60"/>
                </a:solidFill>
                <a:latin typeface="Arial"/>
                <a:cs typeface="Arial"/>
              </a:rPr>
              <a:t> are not available.</a:t>
            </a:r>
          </a:p>
          <a:p>
            <a:endParaRPr lang="en-GB" dirty="0">
              <a:solidFill>
                <a:srgbClr val="1D5A60"/>
              </a:solidFill>
              <a:latin typeface="Arial"/>
              <a:cs typeface="Arial"/>
            </a:endParaRPr>
          </a:p>
          <a:p>
            <a:r>
              <a:rPr lang="en-GB" dirty="0">
                <a:solidFill>
                  <a:srgbClr val="1D5A60"/>
                </a:solidFill>
                <a:latin typeface="Arial"/>
                <a:cs typeface="Arial"/>
              </a:rPr>
              <a:t>ARIA can </a:t>
            </a:r>
            <a:r>
              <a:rPr lang="en-GB" b="1" dirty="0">
                <a:solidFill>
                  <a:srgbClr val="1D5A60"/>
                </a:solidFill>
                <a:latin typeface="Arial"/>
                <a:cs typeface="Arial"/>
              </a:rPr>
              <a:t>fill in the gaps</a:t>
            </a:r>
            <a:r>
              <a:rPr lang="en-GB" dirty="0">
                <a:solidFill>
                  <a:srgbClr val="1D5A60"/>
                </a:solidFill>
                <a:latin typeface="Arial"/>
                <a:cs typeface="Arial"/>
              </a:rPr>
              <a:t>. </a:t>
            </a:r>
            <a:r>
              <a:rPr lang="en-GB" dirty="0">
                <a:solidFill>
                  <a:srgbClr val="1D5A60"/>
                </a:solidFill>
                <a:latin typeface="Arial"/>
                <a:cs typeface="Calibri"/>
                <a:hlinkClick r:id="rId3"/>
              </a:rPr>
              <a:t>CSS Tricks - aria is spackle not rebar</a:t>
            </a:r>
            <a:r>
              <a:rPr lang="en-GB" dirty="0">
                <a:solidFill>
                  <a:srgbClr val="1D5A60"/>
                </a:solidFill>
                <a:latin typeface="Arial"/>
                <a:cs typeface="Calibri"/>
              </a:rPr>
              <a:t>.</a:t>
            </a:r>
          </a:p>
          <a:p>
            <a:endParaRPr lang="en-GB" dirty="0">
              <a:solidFill>
                <a:srgbClr val="1D5A60"/>
              </a:solidFill>
              <a:latin typeface="Arial"/>
              <a:cs typeface="Calibri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ARIA Authoring Practices Guide (w3.org)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1D5A60"/>
              </a:solidFill>
              <a:latin typeface="Arial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E31868-3345-6240-8353-74D9764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920" y="1626690"/>
            <a:ext cx="1759581" cy="2589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22C8B7-7E26-2C49-AB6D-EE091382F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936" y="1626326"/>
            <a:ext cx="2557619" cy="259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97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ARIA does…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30790-482F-8546-AC94-C9719D52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730"/>
            <a:ext cx="8229600" cy="26397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 additional content only for assistive technologies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Show a relationship between parent/child elements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Make part of the page ‘live  ’ to inform users of a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0B34C-2A9E-4ADB-B13C-DAC25DB4D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737" y="1692729"/>
            <a:ext cx="2426062" cy="2639787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BEC48D2-E7B8-41AB-8848-26570B04138A}"/>
              </a:ext>
            </a:extLst>
          </p:cNvPr>
          <p:cNvSpPr txBox="1">
            <a:spLocks/>
          </p:cNvSpPr>
          <p:nvPr/>
        </p:nvSpPr>
        <p:spPr bwMode="auto">
          <a:xfrm>
            <a:off x="457200" y="3406253"/>
            <a:ext cx="8229600" cy="120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ARIA doesn’t…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 any keyboard functionality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Make an element focusable</a:t>
            </a:r>
          </a:p>
        </p:txBody>
      </p:sp>
    </p:spTree>
    <p:extLst>
      <p:ext uri="{BB962C8B-B14F-4D97-AF65-F5344CB8AC3E}">
        <p14:creationId xmlns:p14="http://schemas.microsoft.com/office/powerpoint/2010/main" val="232077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2844D0B-35A4-854A-89DC-1BF83C9A2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5925"/>
          </a:xfrm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7E376-2002-0641-AB32-F71E4D44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188"/>
            <a:ext cx="9144000" cy="2955925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7552"/>
            <a:ext cx="8116957" cy="800100"/>
          </a:xfrm>
        </p:spPr>
        <p:txBody>
          <a:bodyPr anchor="ctr"/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6" name="Content Placeholder 5" descr="Man in a suite holding up a sign saying &quot;Questions?&quot;">
            <a:extLst>
              <a:ext uri="{FF2B5EF4-FFF2-40B4-BE49-F238E27FC236}">
                <a16:creationId xmlns:a16="http://schemas.microsoft.com/office/drawing/2014/main" id="{506E58A1-8352-7E43-855E-DDFE4CAE9E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4220" y="1507188"/>
            <a:ext cx="5255559" cy="29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759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2844D0B-35A4-854A-89DC-1BF83C9A2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59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7E376-2002-0641-AB32-F71E4D44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188"/>
            <a:ext cx="9144000" cy="2955925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21" y="2620368"/>
            <a:ext cx="8116957" cy="556519"/>
          </a:xfrm>
        </p:spPr>
        <p:txBody>
          <a:bodyPr anchor="ctr"/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Name, Role, Value</a:t>
            </a:r>
          </a:p>
        </p:txBody>
      </p:sp>
    </p:spTree>
    <p:extLst>
      <p:ext uri="{BB962C8B-B14F-4D97-AF65-F5344CB8AC3E}">
        <p14:creationId xmlns:p14="http://schemas.microsoft.com/office/powerpoint/2010/main" val="107034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0262CC-956F-4643-B9E0-576E21171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701" y="1581267"/>
            <a:ext cx="8145236" cy="991054"/>
          </a:xfrm>
        </p:spPr>
        <p:txBody>
          <a:bodyPr anchor="t"/>
          <a:lstStyle/>
          <a:p>
            <a:r>
              <a:rPr lang="en-GB" sz="2400" dirty="0"/>
              <a:t>Accessibility for Developers</a:t>
            </a:r>
            <a:br>
              <a:rPr lang="en-GB" sz="2400" dirty="0"/>
            </a:br>
            <a:r>
              <a:rPr lang="en-GB" sz="1800" dirty="0"/>
              <a:t>ARIA and the Accessibility Tree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8" name="Subtitle 2">
            <a:extLst>
              <a:ext uri="{FF2B5EF4-FFF2-40B4-BE49-F238E27FC236}">
                <a16:creationId xmlns:a16="http://schemas.microsoft.com/office/drawing/2014/main" id="{ACCEE830-B063-3C4E-A7FC-C40EC2736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701" y="2838794"/>
            <a:ext cx="6181385" cy="752475"/>
          </a:xfrm>
        </p:spPr>
        <p:txBody>
          <a:bodyPr/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Will Sutton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Accessibility and Usability Consultant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April 2024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Will, smiling at the camera">
            <a:extLst>
              <a:ext uri="{FF2B5EF4-FFF2-40B4-BE49-F238E27FC236}">
                <a16:creationId xmlns:a16="http://schemas.microsoft.com/office/drawing/2014/main" id="{BB9A91AF-E422-C783-A73E-5A7CACDFE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68" r="18936"/>
          <a:stretch/>
        </p:blipFill>
        <p:spPr>
          <a:xfrm>
            <a:off x="6317395" y="1825999"/>
            <a:ext cx="2015724" cy="202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59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A109E5-041D-49A1-8EC8-49344FED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WCAG in a nutshell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D0421D-E6D1-4647-AEA5-402A537EE318}"/>
              </a:ext>
            </a:extLst>
          </p:cNvPr>
          <p:cNvSpPr/>
          <p:nvPr/>
        </p:nvSpPr>
        <p:spPr>
          <a:xfrm>
            <a:off x="385356" y="1633895"/>
            <a:ext cx="48521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WCAG is the </a:t>
            </a:r>
            <a:r>
              <a:rPr lang="en-GB" b="1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Content Accessibility Guidelines </a:t>
            </a:r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is a </a:t>
            </a:r>
            <a:r>
              <a:rPr lang="en-GB" b="1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W3C Recommendation</a:t>
            </a:r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GB" dirty="0">
              <a:solidFill>
                <a:srgbClr val="005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three levels—</a:t>
            </a:r>
            <a:r>
              <a:rPr lang="en-GB" b="1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AA, and AAA</a:t>
            </a:r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We target </a:t>
            </a:r>
            <a:r>
              <a:rPr lang="en-GB" b="1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 which includes A and AA.</a:t>
            </a:r>
          </a:p>
          <a:p>
            <a:pPr lvl="0"/>
            <a:endParaRPr lang="en-GB" dirty="0">
              <a:solidFill>
                <a:srgbClr val="005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four principles—</a:t>
            </a:r>
            <a:r>
              <a:rPr lang="en-GB" b="1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Perceivable</a:t>
            </a:r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Operable</a:t>
            </a:r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Understandable</a:t>
            </a:r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</a:t>
            </a:r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dirty="0">
              <a:solidFill>
                <a:srgbClr val="005C6E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WCAG Quick Reference </a:t>
            </a:r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Wuhcag</a:t>
            </a:r>
            <a:r>
              <a:rPr lang="en-GB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4" descr="Web Content Accessibility Guidelines (WCAG) 2.1 Logo">
            <a:extLst>
              <a:ext uri="{FF2B5EF4-FFF2-40B4-BE49-F238E27FC236}">
                <a16:creationId xmlns:a16="http://schemas.microsoft.com/office/drawing/2014/main" id="{82C10EB2-F41B-0747-BD1F-C89D152AC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93" r="16244"/>
          <a:stretch/>
        </p:blipFill>
        <p:spPr bwMode="auto">
          <a:xfrm>
            <a:off x="5494421" y="1633895"/>
            <a:ext cx="3192379" cy="27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24C785-B634-DE49-B031-71E4944BA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49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7" y="543228"/>
            <a:ext cx="7886700" cy="861780"/>
          </a:xfrm>
        </p:spPr>
        <p:txBody>
          <a:bodyPr>
            <a:normAutofit/>
          </a:bodyPr>
          <a:lstStyle/>
          <a:p>
            <a:r>
              <a:rPr lang="en-GB" sz="2400" dirty="0"/>
              <a:t>Example Success Criteria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40982B-4CD8-4DB9-BA0D-7A0211243DC8}"/>
              </a:ext>
            </a:extLst>
          </p:cNvPr>
          <p:cNvSpPr/>
          <p:nvPr/>
        </p:nvSpPr>
        <p:spPr>
          <a:xfrm>
            <a:off x="385355" y="1633895"/>
            <a:ext cx="512992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success criteria </a:t>
            </a:r>
            <a:r>
              <a:rPr lang="en-GB" sz="1600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Non-Text Content</a:t>
            </a:r>
            <a:r>
              <a:rPr lang="en-GB" sz="1600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requires that “non-text content … </a:t>
            </a:r>
            <a:r>
              <a:rPr lang="en-GB" sz="1600" b="1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text alternative</a:t>
            </a:r>
            <a:r>
              <a:rPr lang="en-GB" sz="1600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serves the equivalent purpose”. This means </a:t>
            </a:r>
            <a:r>
              <a:rPr lang="en-GB" sz="1600" b="1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images, icons, and graphs</a:t>
            </a:r>
            <a:r>
              <a:rPr lang="en-GB" sz="1600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GB" sz="1600" dirty="0">
              <a:solidFill>
                <a:srgbClr val="005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example on this slide has </a:t>
            </a:r>
            <a:r>
              <a:rPr lang="en-GB" sz="1600" b="1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text alternative is “t” </a:t>
            </a:r>
            <a:r>
              <a:rPr lang="en-GB" sz="1600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does not serve an </a:t>
            </a:r>
            <a:r>
              <a:rPr lang="en-GB" sz="1600" b="1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 purpose</a:t>
            </a:r>
            <a:r>
              <a:rPr lang="en-GB" sz="1600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in doubt, </a:t>
            </a:r>
            <a:r>
              <a:rPr lang="en-GB" sz="1600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check the techniques</a:t>
            </a:r>
            <a:r>
              <a:rPr lang="en-GB" sz="1600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GB" sz="1600" dirty="0">
              <a:solidFill>
                <a:srgbClr val="005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005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lan Turning statue">
            <a:extLst>
              <a:ext uri="{FF2B5EF4-FFF2-40B4-BE49-F238E27FC236}">
                <a16:creationId xmlns:a16="http://schemas.microsoft.com/office/drawing/2014/main" id="{75A0E114-52CC-44FD-86B6-E6A3D16BBE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0" b="10308"/>
          <a:stretch/>
        </p:blipFill>
        <p:spPr>
          <a:xfrm>
            <a:off x="5684706" y="1633895"/>
            <a:ext cx="3010032" cy="1555706"/>
          </a:xfrm>
          <a:prstGeom prst="rect">
            <a:avLst/>
          </a:prstGeom>
        </p:spPr>
      </p:pic>
      <p:pic>
        <p:nvPicPr>
          <p:cNvPr id="9" name="Picture 8" descr="Code for Alan Turing statue, showing the alt attribute is only &quot;t&quot;">
            <a:extLst>
              <a:ext uri="{FF2B5EF4-FFF2-40B4-BE49-F238E27FC236}">
                <a16:creationId xmlns:a16="http://schemas.microsoft.com/office/drawing/2014/main" id="{71BE31E4-9E9A-4B38-81FC-2343365D3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412" y="3183389"/>
            <a:ext cx="2981325" cy="438150"/>
          </a:xfrm>
          <a:prstGeom prst="rect">
            <a:avLst/>
          </a:prstGeom>
        </p:spPr>
      </p:pic>
      <p:pic>
        <p:nvPicPr>
          <p:cNvPr id="10" name="Picture 9" descr="Accessibility tree for alan turning statue, showing name of node is &quot;t&quot;">
            <a:extLst>
              <a:ext uri="{FF2B5EF4-FFF2-40B4-BE49-F238E27FC236}">
                <a16:creationId xmlns:a16="http://schemas.microsoft.com/office/drawing/2014/main" id="{391B74CA-6D5E-4778-B088-3DC842BAFB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1549" y="3621539"/>
            <a:ext cx="2313188" cy="78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Name, role, value - WCAG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30790-482F-8546-AC94-C9719D52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730"/>
            <a:ext cx="8229600" cy="161030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‘For all user interface components…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the name and role can be programmatically determined; states, properties, and values that can be set by the user can be programmatically set;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and notification of changes to these items is available to user agents, including assistive technologies.’ (Level A)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6352124-D6AB-4D53-9EB1-C200B6A8BEBC}"/>
              </a:ext>
            </a:extLst>
          </p:cNvPr>
          <p:cNvSpPr txBox="1">
            <a:spLocks/>
          </p:cNvSpPr>
          <p:nvPr/>
        </p:nvSpPr>
        <p:spPr bwMode="auto">
          <a:xfrm>
            <a:off x="457200" y="3394855"/>
            <a:ext cx="4584819" cy="141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 expose an objects name, role and value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Conventions exist on how users should interact with components</a:t>
            </a:r>
          </a:p>
        </p:txBody>
      </p:sp>
      <p:pic>
        <p:nvPicPr>
          <p:cNvPr id="6" name="Picture 5" descr="Active tab must be clear to the user">
            <a:extLst>
              <a:ext uri="{FF2B5EF4-FFF2-40B4-BE49-F238E27FC236}">
                <a16:creationId xmlns:a16="http://schemas.microsoft.com/office/drawing/2014/main" id="{5AB649F5-D033-458D-803E-9E78696DF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1309"/>
          <a:stretch/>
        </p:blipFill>
        <p:spPr>
          <a:xfrm>
            <a:off x="6407692" y="3527044"/>
            <a:ext cx="2279108" cy="5847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Button must communicate expanded/collapsed state to user">
            <a:extLst>
              <a:ext uri="{FF2B5EF4-FFF2-40B4-BE49-F238E27FC236}">
                <a16:creationId xmlns:a16="http://schemas.microsoft.com/office/drawing/2014/main" id="{40035353-F79A-42C5-AEE9-E67A0595F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308" y="4273221"/>
            <a:ext cx="3217492" cy="5413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47698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30790-482F-8546-AC94-C9719D52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2903"/>
            <a:ext cx="8229600" cy="26397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00" dirty="0"/>
              <a:t>Elements contents </a:t>
            </a:r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/>
              <a:t>An attribute on the element</a:t>
            </a:r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/>
              <a:t>An element associated with an element</a:t>
            </a:r>
          </a:p>
        </p:txBody>
      </p:sp>
      <p:pic>
        <p:nvPicPr>
          <p:cNvPr id="7" name="Picture 6" descr="Button containing the word 'Search'">
            <a:extLst>
              <a:ext uri="{FF2B5EF4-FFF2-40B4-BE49-F238E27FC236}">
                <a16:creationId xmlns:a16="http://schemas.microsoft.com/office/drawing/2014/main" id="{FD3B7D76-9053-4878-93BB-8BCD3372D8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6" b="74197"/>
          <a:stretch/>
        </p:blipFill>
        <p:spPr>
          <a:xfrm>
            <a:off x="5310847" y="1709159"/>
            <a:ext cx="3375953" cy="621723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6" name="Picture 5" descr="Button with a cross icon">
            <a:extLst>
              <a:ext uri="{FF2B5EF4-FFF2-40B4-BE49-F238E27FC236}">
                <a16:creationId xmlns:a16="http://schemas.microsoft.com/office/drawing/2014/main" id="{DEA63D05-B12C-4C6E-B15F-A19EB919E2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911" t="73119" b="6813"/>
          <a:stretch/>
        </p:blipFill>
        <p:spPr>
          <a:xfrm>
            <a:off x="5564042" y="2516984"/>
            <a:ext cx="2883958" cy="516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 descr="Button with text associated with it to label it">
            <a:extLst>
              <a:ext uri="{FF2B5EF4-FFF2-40B4-BE49-F238E27FC236}">
                <a16:creationId xmlns:a16="http://schemas.microsoft.com/office/drawing/2014/main" id="{F190F917-AAEC-44F2-A919-DB4DF6F20A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13" b="16252"/>
          <a:stretch/>
        </p:blipFill>
        <p:spPr>
          <a:xfrm>
            <a:off x="5444642" y="3219818"/>
            <a:ext cx="3122758" cy="745429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840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Name – contents</a:t>
            </a:r>
          </a:p>
        </p:txBody>
      </p:sp>
      <p:pic>
        <p:nvPicPr>
          <p:cNvPr id="8" name="Picture 7" descr="Button containing the word 'Search'">
            <a:extLst>
              <a:ext uri="{FF2B5EF4-FFF2-40B4-BE49-F238E27FC236}">
                <a16:creationId xmlns:a16="http://schemas.microsoft.com/office/drawing/2014/main" id="{64C6D8BE-6E9A-4035-8882-C851855CA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6" b="74197"/>
          <a:stretch/>
        </p:blipFill>
        <p:spPr>
          <a:xfrm>
            <a:off x="585023" y="2563000"/>
            <a:ext cx="3375953" cy="621723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30E14FC-24BA-4B6F-B17B-077A6DEA9CB4}"/>
              </a:ext>
            </a:extLst>
          </p:cNvPr>
          <p:cNvSpPr txBox="1">
            <a:spLocks/>
          </p:cNvSpPr>
          <p:nvPr/>
        </p:nvSpPr>
        <p:spPr bwMode="auto">
          <a:xfrm>
            <a:off x="4714981" y="2616599"/>
            <a:ext cx="2264228" cy="40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600" i="1" dirty="0">
                <a:latin typeface="Consolas" panose="020B0609020204030204" pitchFamily="49" charset="0"/>
              </a:rPr>
              <a:t>Search, button</a:t>
            </a:r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5E09F27-DB9A-4AA0-881F-2F2222099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457200" y="1814448"/>
            <a:ext cx="8229600" cy="92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600" dirty="0">
                <a:latin typeface="Consolas" panose="020B0609020204030204" pitchFamily="49" charset="0"/>
              </a:rPr>
              <a:t>&lt;button type=“button”&gt;Search&lt;/button&gt;</a:t>
            </a:r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1D0B6F0-0FD4-4111-9994-2CDDBD558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457200" y="3523061"/>
            <a:ext cx="8229600" cy="92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&lt;div class=“button”&gt;Search&lt;/div&gt;</a:t>
            </a:r>
            <a:endParaRPr lang="en-GB" sz="16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29A2127F-E651-445E-AEAA-F4C447CE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9546" y="3579257"/>
            <a:ext cx="381000" cy="390525"/>
          </a:xfrm>
          <a:prstGeom prst="mathMultiply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104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Name – aria-label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30790-482F-8546-AC94-C9719D52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2903"/>
            <a:ext cx="8229600" cy="108961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1600" b="1" dirty="0"/>
              <a:t>String of text </a:t>
            </a:r>
            <a:r>
              <a:rPr lang="en-GB" sz="1600" dirty="0"/>
              <a:t>that labels an element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>
                <a:hlinkClick r:id="rId3"/>
              </a:rPr>
              <a:t>Icon Button Example (codepen.io)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74190-D6E1-4691-81BE-EBACA2A2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911" t="69059"/>
          <a:stretch/>
        </p:blipFill>
        <p:spPr>
          <a:xfrm>
            <a:off x="588984" y="4095433"/>
            <a:ext cx="2883958" cy="7967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30E14FC-24BA-4B6F-B17B-077A6DEA9CB4}"/>
              </a:ext>
            </a:extLst>
          </p:cNvPr>
          <p:cNvSpPr txBox="1">
            <a:spLocks/>
          </p:cNvSpPr>
          <p:nvPr/>
        </p:nvSpPr>
        <p:spPr bwMode="auto">
          <a:xfrm>
            <a:off x="3698031" y="4249583"/>
            <a:ext cx="3420615" cy="40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600" i="1" dirty="0">
                <a:latin typeface="Consolas" panose="020B0609020204030204" pitchFamily="49" charset="0"/>
              </a:rPr>
              <a:t>Close banner, button</a:t>
            </a:r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5E09F27-DB9A-4AA0-881F-2F2222099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457200" y="2943619"/>
            <a:ext cx="8229600" cy="10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600" dirty="0">
                <a:latin typeface="Consolas" panose="020B0609020204030204" pitchFamily="49" charset="0"/>
              </a:rPr>
              <a:t>aria-label</a:t>
            </a:r>
            <a:r>
              <a:rPr lang="en-GB" sz="1600" dirty="0"/>
              <a:t> </a:t>
            </a:r>
            <a:r>
              <a:rPr lang="en-GB" sz="1600" b="1" dirty="0"/>
              <a:t>overwrites any content </a:t>
            </a:r>
            <a:r>
              <a:rPr lang="en-GB" sz="1600" dirty="0"/>
              <a:t>wrapped by the section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600" dirty="0">
                <a:latin typeface="Consolas" panose="020B0609020204030204" pitchFamily="49" charset="0"/>
              </a:rPr>
              <a:t>&lt;button type=“button” aria-label=“Close banner”&gt;</a:t>
            </a: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X</a:t>
            </a:r>
            <a:r>
              <a:rPr lang="en-GB" sz="1600" dirty="0">
                <a:latin typeface="Consolas" panose="020B0609020204030204" pitchFamily="49" charset="0"/>
              </a:rPr>
              <a:t>&lt;/button&gt;</a:t>
            </a:r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0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Name – aria-</a:t>
            </a:r>
            <a:r>
              <a:rPr lang="en-US" sz="2400" dirty="0" err="1"/>
              <a:t>labelledby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30790-482F-8546-AC94-C9719D52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2903"/>
            <a:ext cx="8229600" cy="263978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1600" dirty="0"/>
              <a:t>Visible text is</a:t>
            </a:r>
            <a:r>
              <a:rPr lang="en-GB" sz="1600" b="1" dirty="0"/>
              <a:t> linked </a:t>
            </a:r>
            <a:r>
              <a:rPr lang="en-GB" sz="1600" dirty="0"/>
              <a:t>with a component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>
                <a:latin typeface="Consolas" panose="020B0609020204030204" pitchFamily="49" charset="0"/>
              </a:rPr>
              <a:t>&lt;span id=“title”&gt;Search&lt;/span&gt;</a:t>
            </a:r>
            <a:endParaRPr lang="en-GB" sz="16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>
                <a:latin typeface="Consolas" panose="020B0609020204030204" pitchFamily="49" charset="0"/>
              </a:rPr>
              <a:t>&lt;button type=“button” aria-</a:t>
            </a:r>
            <a:r>
              <a:rPr lang="en-GB" sz="1600" dirty="0" err="1">
                <a:latin typeface="Consolas" panose="020B0609020204030204" pitchFamily="49" charset="0"/>
              </a:rPr>
              <a:t>labelledby</a:t>
            </a:r>
            <a:r>
              <a:rPr lang="en-GB" sz="1600" dirty="0">
                <a:latin typeface="Consolas" panose="020B0609020204030204" pitchFamily="49" charset="0"/>
              </a:rPr>
              <a:t>=“title”&gt;&lt;/button&gt;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30E14FC-24BA-4B6F-B17B-077A6DEA9CB4}"/>
              </a:ext>
            </a:extLst>
          </p:cNvPr>
          <p:cNvSpPr txBox="1">
            <a:spLocks/>
          </p:cNvSpPr>
          <p:nvPr/>
        </p:nvSpPr>
        <p:spPr bwMode="auto">
          <a:xfrm>
            <a:off x="3697460" y="3713663"/>
            <a:ext cx="2264228" cy="40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600" i="1" dirty="0">
                <a:latin typeface="Consolas" panose="020B0609020204030204" pitchFamily="49" charset="0"/>
              </a:rPr>
              <a:t>Search, button</a:t>
            </a:r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B2FAED-26D9-4658-B3BA-8E39F4E3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13" b="16252"/>
          <a:stretch/>
        </p:blipFill>
        <p:spPr>
          <a:xfrm>
            <a:off x="335902" y="3450256"/>
            <a:ext cx="3361558" cy="8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07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Name –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30790-482F-8546-AC94-C9719D52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730"/>
            <a:ext cx="8229600" cy="8790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00" dirty="0"/>
              <a:t>Support for </a:t>
            </a:r>
            <a:r>
              <a:rPr lang="en-GB" sz="1600" dirty="0">
                <a:latin typeface="Consolas" panose="020B0609020204030204" pitchFamily="49" charset="0"/>
              </a:rPr>
              <a:t>title</a:t>
            </a:r>
            <a:r>
              <a:rPr lang="en-GB" sz="1600" dirty="0"/>
              <a:t> is varied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Can be problematic to use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AA16BE8A-A5DF-445F-9FDA-C25AD3596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3" t="41678" r="4389"/>
          <a:stretch/>
        </p:blipFill>
        <p:spPr bwMode="auto">
          <a:xfrm>
            <a:off x="5219400" y="1819470"/>
            <a:ext cx="3467400" cy="9427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2A7136-974E-418E-B345-E5BF8C007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115" y="2889006"/>
            <a:ext cx="2964685" cy="6776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69230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Name – description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B2D7A24-754E-4033-95D4-3BEBCD0D4507}"/>
              </a:ext>
            </a:extLst>
          </p:cNvPr>
          <p:cNvSpPr txBox="1">
            <a:spLocks/>
          </p:cNvSpPr>
          <p:nvPr/>
        </p:nvSpPr>
        <p:spPr bwMode="auto">
          <a:xfrm>
            <a:off x="457199" y="1690976"/>
            <a:ext cx="8304245" cy="54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600" dirty="0">
                <a:latin typeface="Consolas" panose="020B0609020204030204" pitchFamily="49" charset="0"/>
              </a:rPr>
              <a:t>aria-</a:t>
            </a:r>
            <a:r>
              <a:rPr lang="en-GB" sz="1600" dirty="0" err="1">
                <a:latin typeface="Consolas" panose="020B0609020204030204" pitchFamily="49" charset="0"/>
              </a:rPr>
              <a:t>describedby</a:t>
            </a:r>
            <a:r>
              <a:rPr lang="en-GB" sz="1600" dirty="0"/>
              <a:t> provides a </a:t>
            </a:r>
            <a:r>
              <a:rPr lang="en-GB" sz="1600" b="1" dirty="0"/>
              <a:t>description</a:t>
            </a:r>
            <a:r>
              <a:rPr lang="en-GB" sz="1600" dirty="0"/>
              <a:t> for an element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D6A7B5-B2EE-4C09-B890-A2B59B9B2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04"/>
          <a:stretch/>
        </p:blipFill>
        <p:spPr>
          <a:xfrm>
            <a:off x="533089" y="3662975"/>
            <a:ext cx="4150877" cy="11656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523F3A-27B4-4DCF-B9FB-E55EA58DC1E3}"/>
              </a:ext>
            </a:extLst>
          </p:cNvPr>
          <p:cNvSpPr/>
          <p:nvPr/>
        </p:nvSpPr>
        <p:spPr>
          <a:xfrm>
            <a:off x="457200" y="2236947"/>
            <a:ext cx="8539566" cy="11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5C6E"/>
                </a:solidFill>
                <a:latin typeface="Consolas" panose="020B0609020204030204" pitchFamily="49" charset="0"/>
              </a:rPr>
              <a:t>&lt;label for=“full-name"&gt;Full Name&lt;/label&gt;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5C6E"/>
                </a:solidFill>
                <a:latin typeface="Consolas" panose="020B0609020204030204" pitchFamily="49" charset="0"/>
              </a:rPr>
              <a:t>&lt;span&gt;Enter your full name&lt;/span&gt;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5C6E"/>
                </a:solidFill>
                <a:latin typeface="Consolas" panose="020B0609020204030204" pitchFamily="49" charset="0"/>
              </a:rPr>
              <a:t>&lt;input type="text" id=“full-name” name=“name”&gt;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CD3AACF-999C-4334-BC9C-B365B230D199}"/>
              </a:ext>
            </a:extLst>
          </p:cNvPr>
          <p:cNvSpPr txBox="1">
            <a:spLocks/>
          </p:cNvSpPr>
          <p:nvPr/>
        </p:nvSpPr>
        <p:spPr bwMode="auto">
          <a:xfrm>
            <a:off x="4919770" y="3965667"/>
            <a:ext cx="3160539" cy="55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600" i="1" dirty="0">
                <a:latin typeface="Consolas" panose="020B0609020204030204" pitchFamily="49" charset="0"/>
              </a:rPr>
              <a:t>Full name, edit text</a:t>
            </a:r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0A15B4-88D2-44C1-A4E3-82E1721D1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1877" y="2236947"/>
            <a:ext cx="8774889" cy="1160767"/>
            <a:chOff x="221877" y="2236947"/>
            <a:chExt cx="8774889" cy="11607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08DC47-1526-4C7F-A2C2-329F5B061C22}"/>
                </a:ext>
              </a:extLst>
            </p:cNvPr>
            <p:cNvSpPr/>
            <p:nvPr/>
          </p:nvSpPr>
          <p:spPr>
            <a:xfrm>
              <a:off x="221877" y="2236947"/>
              <a:ext cx="8378888" cy="1160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632E4E-A409-4D20-9DEF-72295AE0A217}"/>
                </a:ext>
              </a:extLst>
            </p:cNvPr>
            <p:cNvSpPr/>
            <p:nvPr/>
          </p:nvSpPr>
          <p:spPr>
            <a:xfrm>
              <a:off x="457200" y="2236947"/>
              <a:ext cx="8539566" cy="116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rgbClr val="005C6E"/>
                  </a:solidFill>
                  <a:latin typeface="Consolas" panose="020B0609020204030204" pitchFamily="49" charset="0"/>
                </a:rPr>
                <a:t>&lt;label for=“full-name"&gt;Full Name&lt;/label&gt;</a:t>
              </a:r>
            </a:p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rgbClr val="005C6E"/>
                  </a:solidFill>
                  <a:latin typeface="Consolas" panose="020B0609020204030204" pitchFamily="49" charset="0"/>
                </a:rPr>
                <a:t>&lt;span </a:t>
              </a:r>
              <a:r>
                <a:rPr lang="en-GB" sz="16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id=“error”</a:t>
              </a:r>
              <a:r>
                <a:rPr lang="en-GB" sz="1600" dirty="0">
                  <a:solidFill>
                    <a:srgbClr val="005C6E"/>
                  </a:solidFill>
                  <a:latin typeface="Consolas" panose="020B0609020204030204" pitchFamily="49" charset="0"/>
                </a:rPr>
                <a:t>&gt;Enter your full name&lt;/span&gt;</a:t>
              </a:r>
            </a:p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rgbClr val="005C6E"/>
                  </a:solidFill>
                  <a:latin typeface="Consolas" panose="020B0609020204030204" pitchFamily="49" charset="0"/>
                </a:rPr>
                <a:t>&lt;input type="text" id=“full-name" name=“name” </a:t>
              </a:r>
              <a:r>
                <a:rPr lang="en-GB" sz="16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aria-</a:t>
              </a:r>
              <a:r>
                <a:rPr lang="en-GB" sz="16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describedby</a:t>
              </a:r>
              <a:r>
                <a:rPr lang="en-GB" sz="16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=“error”</a:t>
              </a:r>
              <a:r>
                <a:rPr lang="en-GB" sz="1600" dirty="0">
                  <a:solidFill>
                    <a:srgbClr val="005C6E"/>
                  </a:solidFill>
                  <a:latin typeface="Consolas" panose="020B0609020204030204" pitchFamily="49" charset="0"/>
                </a:rPr>
                <a:t>&gt;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DE8DDE-BF72-4ADF-833E-6A120A8C4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19770" y="3943685"/>
            <a:ext cx="3353326" cy="884950"/>
            <a:chOff x="4919770" y="3943685"/>
            <a:chExt cx="3353326" cy="8849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D13134-0155-4964-8C07-2F999AE6B60C}"/>
                </a:ext>
              </a:extLst>
            </p:cNvPr>
            <p:cNvSpPr/>
            <p:nvPr/>
          </p:nvSpPr>
          <p:spPr>
            <a:xfrm>
              <a:off x="4919770" y="3943685"/>
              <a:ext cx="3353326" cy="862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ontent Placeholder 4">
              <a:extLst>
                <a:ext uri="{FF2B5EF4-FFF2-40B4-BE49-F238E27FC236}">
                  <a16:creationId xmlns:a16="http://schemas.microsoft.com/office/drawing/2014/main" id="{0FC12C0C-59AF-4BC0-9AC8-11D0F659236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919770" y="3965890"/>
              <a:ext cx="3160539" cy="86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rgbClr val="005C6E"/>
                  </a:solidFill>
                  <a:latin typeface="Arial"/>
                  <a:ea typeface="+mn-ea"/>
                  <a:cs typeface="Arial"/>
                </a:defRPr>
              </a:lvl1pPr>
              <a:lvl2pPr marL="701675" indent="-342900" algn="l" defTabSz="457200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rgbClr val="005C6E"/>
                  </a:solidFill>
                  <a:latin typeface="Arial"/>
                  <a:ea typeface="+mn-ea"/>
                  <a:cs typeface="Arial"/>
                </a:defRPr>
              </a:lvl2pPr>
              <a:lvl3pPr marL="1062038" indent="-342900" algn="l" defTabSz="457200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rgbClr val="005C6E"/>
                  </a:solidFill>
                  <a:latin typeface="Arial"/>
                  <a:ea typeface="+mn-ea"/>
                  <a:cs typeface="Arial"/>
                </a:defRPr>
              </a:lvl3pPr>
              <a:lvl4pPr marL="358775" algn="l" defTabSz="457200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defRPr sz="2000" kern="1200">
                  <a:solidFill>
                    <a:srgbClr val="005C6E"/>
                  </a:solidFill>
                  <a:latin typeface="Arial"/>
                  <a:ea typeface="+mn-ea"/>
                  <a:cs typeface="Arial"/>
                </a:defRPr>
              </a:lvl4pPr>
              <a:lvl5pPr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000" kern="1200">
                  <a:solidFill>
                    <a:srgbClr val="005C6E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GB" sz="1600" i="1" dirty="0">
                  <a:latin typeface="Consolas" panose="020B0609020204030204" pitchFamily="49" charset="0"/>
                </a:rPr>
                <a:t>Full name, enter your full name, edit text</a:t>
              </a:r>
              <a:endParaRPr lang="en-GB" sz="1600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048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Role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7F2F2E0-033C-47F9-9C73-2AA6034138EE}"/>
              </a:ext>
            </a:extLst>
          </p:cNvPr>
          <p:cNvSpPr txBox="1">
            <a:spLocks/>
          </p:cNvSpPr>
          <p:nvPr/>
        </p:nvSpPr>
        <p:spPr bwMode="auto">
          <a:xfrm>
            <a:off x="457200" y="1692730"/>
            <a:ext cx="8229600" cy="87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Defines what an element is or does.</a:t>
            </a: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/>
              <a:t>HTML elements have implicit roles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ARIA can be used to add roles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HTML is preferred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F674712-2D76-4D6A-BD3B-AFC506B5A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957276"/>
              </p:ext>
            </p:extLst>
          </p:nvPr>
        </p:nvGraphicFramePr>
        <p:xfrm>
          <a:off x="457200" y="3630157"/>
          <a:ext cx="8229600" cy="261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62818696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1176150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&lt;button&gt;</a:t>
                      </a:r>
                      <a:endParaRPr lang="en-GB" sz="11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</a:endParaRPr>
                    </a:p>
                  </a:txBody>
                  <a:tcPr marL="28575" marR="28575" marT="28575" marB="28575">
                    <a:lnL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role=“button"</a:t>
                      </a:r>
                      <a:endParaRPr lang="en-GB" sz="11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</a:endParaRPr>
                    </a:p>
                  </a:txBody>
                  <a:tcPr marL="28575" marR="28575" marT="28575" marB="28575">
                    <a:lnL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46350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251F1B7-872E-4B63-A58C-C539A8593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52920"/>
              </p:ext>
            </p:extLst>
          </p:nvPr>
        </p:nvGraphicFramePr>
        <p:xfrm>
          <a:off x="457200" y="4085903"/>
          <a:ext cx="8229600" cy="261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62818696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1176150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&lt;header&gt;</a:t>
                      </a:r>
                      <a:endParaRPr lang="en-GB" sz="11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</a:endParaRPr>
                    </a:p>
                  </a:txBody>
                  <a:tcPr marL="28575" marR="28575" marT="28575" marB="28575">
                    <a:lnL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role=“banner"</a:t>
                      </a:r>
                      <a:endParaRPr lang="en-GB" sz="11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</a:endParaRPr>
                    </a:p>
                  </a:txBody>
                  <a:tcPr marL="28575" marR="28575" marT="28575" marB="28575">
                    <a:lnL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46350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C2C8D00-F675-4920-9ECC-406038A37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60546"/>
              </p:ext>
            </p:extLst>
          </p:nvPr>
        </p:nvGraphicFramePr>
        <p:xfrm>
          <a:off x="457200" y="4539753"/>
          <a:ext cx="8229600" cy="261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62818696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1176150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</a:rPr>
                        <a:t>none</a:t>
                      </a:r>
                      <a:endParaRPr lang="en-GB" sz="11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</a:endParaRPr>
                    </a:p>
                  </a:txBody>
                  <a:tcPr marL="28575" marR="28575" marT="28575" marB="28575">
                    <a:lnL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role=“tab"</a:t>
                      </a:r>
                      <a:endParaRPr lang="en-GB" sz="11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</a:endParaRPr>
                    </a:p>
                  </a:txBody>
                  <a:tcPr marL="28575" marR="28575" marT="28575" marB="28575">
                    <a:lnL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463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00100"/>
          </a:xfrm>
        </p:spPr>
        <p:txBody>
          <a:bodyPr/>
          <a:lstStyle/>
          <a:p>
            <a:r>
              <a:rPr lang="en-US" altLang="en-US" sz="2400"/>
              <a:t>Welcome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C2A4B8-1A03-4C23-71AE-2B15C8E693DE}"/>
              </a:ext>
            </a:extLst>
          </p:cNvPr>
          <p:cNvSpPr txBox="1">
            <a:spLocks/>
          </p:cNvSpPr>
          <p:nvPr/>
        </p:nvSpPr>
        <p:spPr bwMode="auto">
          <a:xfrm>
            <a:off x="457200" y="1618365"/>
            <a:ext cx="8229600" cy="26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1100"/>
              </a:spcAft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Live captions during the online event - toggle on/off</a:t>
            </a:r>
          </a:p>
          <a:p>
            <a:pPr>
              <a:lnSpc>
                <a:spcPct val="150000"/>
              </a:lnSpc>
              <a:spcAft>
                <a:spcPts val="1100"/>
              </a:spcAft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Slides, a transcript and recording will be made available</a:t>
            </a:r>
          </a:p>
          <a:p>
            <a:pPr>
              <a:lnSpc>
                <a:spcPct val="150000"/>
              </a:lnSpc>
              <a:spcAft>
                <a:spcPts val="1100"/>
              </a:spcAft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use the Q&amp;A window to ask questions.​</a:t>
            </a:r>
          </a:p>
          <a:p>
            <a:pPr>
              <a:lnSpc>
                <a:spcPct val="150000"/>
              </a:lnSpc>
              <a:spcAft>
                <a:spcPts val="1100"/>
              </a:spcAft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use the chat window for general conversation.</a:t>
            </a:r>
          </a:p>
          <a:p>
            <a:pPr>
              <a:lnSpc>
                <a:spcPct val="150000"/>
              </a:lnSpc>
              <a:spcAft>
                <a:spcPts val="1100"/>
              </a:spcAft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There will be a link to feedback at the end.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15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8EA3FC-9CCD-495D-A6AC-2EA9AE9D5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893"/>
          <a:stretch/>
        </p:blipFill>
        <p:spPr bwMode="auto">
          <a:xfrm>
            <a:off x="457200" y="3592277"/>
            <a:ext cx="5364945" cy="8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Role – keyboard </a:t>
            </a:r>
            <a:r>
              <a:rPr lang="en-US" sz="2400" dirty="0" err="1"/>
              <a:t>behaviour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30790-482F-8546-AC94-C9719D52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730"/>
            <a:ext cx="8229600" cy="2639786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It is important to ensure keyboard </a:t>
            </a:r>
            <a:r>
              <a:rPr lang="en-US" sz="1600" b="1" dirty="0" err="1"/>
              <a:t>behaviour</a:t>
            </a:r>
            <a:r>
              <a:rPr lang="en-US" sz="1600" b="1" dirty="0"/>
              <a:t> also matches the given role</a:t>
            </a:r>
          </a:p>
          <a:p>
            <a:pPr marL="0" indent="0">
              <a:buNone/>
            </a:pPr>
            <a:endParaRPr lang="en-US" altLang="en-US" sz="16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&lt;button type=“button”&gt;Click me&lt;/button&gt;		‘</a:t>
            </a:r>
            <a:r>
              <a:rPr lang="en-US" altLang="en-US" sz="1600" i="1" dirty="0">
                <a:latin typeface="Consolas" panose="020B0609020204030204" pitchFamily="49" charset="0"/>
                <a:cs typeface="Arial" panose="020B0604020202020204" pitchFamily="34" charset="0"/>
              </a:rPr>
              <a:t>Click me, button</a:t>
            </a:r>
            <a:r>
              <a:rPr lang="en-US" alt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’</a:t>
            </a:r>
          </a:p>
          <a:p>
            <a:pPr marL="0" indent="0">
              <a:buNone/>
            </a:pPr>
            <a:endParaRPr lang="en-US" altLang="en-US" sz="16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&lt;div role=“button”&gt;Click me&lt;/div&gt;		‘’</a:t>
            </a:r>
          </a:p>
        </p:txBody>
      </p:sp>
      <p:grpSp>
        <p:nvGrpSpPr>
          <p:cNvPr id="9" name="Group 8" descr="role=button must receive focus and be activated using ENTER or SPACE">
            <a:extLst>
              <a:ext uri="{FF2B5EF4-FFF2-40B4-BE49-F238E27FC236}">
                <a16:creationId xmlns:a16="http://schemas.microsoft.com/office/drawing/2014/main" id="{76B41D1A-6CAB-45F4-A9FE-665B9E504805}"/>
              </a:ext>
            </a:extLst>
          </p:cNvPr>
          <p:cNvGrpSpPr/>
          <p:nvPr/>
        </p:nvGrpSpPr>
        <p:grpSpPr>
          <a:xfrm>
            <a:off x="5578980" y="3469593"/>
            <a:ext cx="3107820" cy="1349004"/>
            <a:chOff x="5249966" y="3324314"/>
            <a:chExt cx="3107820" cy="1349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61B993-74B4-422D-99E5-E3397E1933BC}"/>
                </a:ext>
              </a:extLst>
            </p:cNvPr>
            <p:cNvSpPr/>
            <p:nvPr/>
          </p:nvSpPr>
          <p:spPr>
            <a:xfrm>
              <a:off x="5249966" y="3324314"/>
              <a:ext cx="3107820" cy="1349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AE9455A3-CBDE-49BA-9B6A-4255DBA0186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75604" y="3394492"/>
              <a:ext cx="3030908" cy="1278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rgbClr val="005C6E"/>
                  </a:solidFill>
                  <a:latin typeface="Arial"/>
                  <a:ea typeface="+mn-ea"/>
                  <a:cs typeface="Arial"/>
                </a:defRPr>
              </a:lvl1pPr>
              <a:lvl2pPr marL="701675" indent="-342900" algn="l" defTabSz="457200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rgbClr val="005C6E"/>
                  </a:solidFill>
                  <a:latin typeface="Arial"/>
                  <a:ea typeface="+mn-ea"/>
                  <a:cs typeface="Arial"/>
                </a:defRPr>
              </a:lvl2pPr>
              <a:lvl3pPr marL="1062038" indent="-342900" algn="l" defTabSz="457200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rgbClr val="005C6E"/>
                  </a:solidFill>
                  <a:latin typeface="Arial"/>
                  <a:ea typeface="+mn-ea"/>
                  <a:cs typeface="Arial"/>
                </a:defRPr>
              </a:lvl3pPr>
              <a:lvl4pPr marL="358775" algn="l" defTabSz="457200" rtl="0" eaLnBrk="1" fontAlgn="base" hangingPunct="1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defRPr sz="2000" kern="1200">
                  <a:solidFill>
                    <a:srgbClr val="005C6E"/>
                  </a:solidFill>
                  <a:latin typeface="Arial"/>
                  <a:ea typeface="+mn-ea"/>
                  <a:cs typeface="Arial"/>
                </a:defRPr>
              </a:lvl4pPr>
              <a:lvl5pPr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2000" kern="1200">
                  <a:solidFill>
                    <a:srgbClr val="005C6E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en-US" altLang="en-US" sz="1600" dirty="0">
                  <a:latin typeface="Consolas" panose="020B0609020204030204" pitchFamily="49" charset="0"/>
                  <a:cs typeface="Arial" panose="020B0604020202020204" pitchFamily="34" charset="0"/>
                </a:rPr>
                <a:t>role=“button” </a:t>
              </a: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must </a:t>
              </a:r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receive focus</a:t>
              </a: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and be activated using </a:t>
              </a:r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ENTER or SPACE</a:t>
              </a:r>
            </a:p>
            <a:p>
              <a:pPr>
                <a:lnSpc>
                  <a:spcPct val="150000"/>
                </a:lnSpc>
              </a:pP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9059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2844D0B-35A4-854A-89DC-1BF83C9A2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59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7E376-2002-0641-AB32-F71E4D44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188"/>
            <a:ext cx="9144000" cy="2955925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5725"/>
            <a:ext cx="8116957" cy="727364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Poll</a:t>
            </a:r>
            <a:br>
              <a:rPr lang="en-US" alt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expected keyboard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a checkbox?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76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Don’t change the native semantics!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29E3029-51D7-454C-9667-278E1A019207}"/>
              </a:ext>
            </a:extLst>
          </p:cNvPr>
          <p:cNvSpPr txBox="1">
            <a:spLocks/>
          </p:cNvSpPr>
          <p:nvPr/>
        </p:nvSpPr>
        <p:spPr bwMode="auto">
          <a:xfrm>
            <a:off x="457200" y="2000463"/>
            <a:ext cx="8229600" cy="15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&lt;h2 role=“button”&gt;Heading&lt;/h2&gt;</a:t>
            </a:r>
            <a:br>
              <a:rPr lang="en-US" altLang="en-US" sz="1600" dirty="0">
                <a:latin typeface="Consolas" panose="020B0609020204030204" pitchFamily="49" charset="0"/>
                <a:cs typeface="Arial" panose="020B0604020202020204" pitchFamily="34" charset="0"/>
              </a:rPr>
            </a:br>
            <a:endParaRPr lang="en-US" altLang="en-US" sz="16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&lt;h2&gt;&lt;div role=“button”&gt;Heading&gt;&lt;/div&gt;&lt;/h2&gt;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55F0E527-EB2D-4E69-BF3F-2A7B7E75C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125" y="2070265"/>
            <a:ext cx="381000" cy="390525"/>
          </a:xfrm>
          <a:prstGeom prst="mathMultiply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761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FD311-1435-499B-A03B-2D1F5849C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254" b="1"/>
          <a:stretch/>
        </p:blipFill>
        <p:spPr>
          <a:xfrm>
            <a:off x="457200" y="1763213"/>
            <a:ext cx="3272054" cy="28602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ctive tab must be clear to the user">
            <a:extLst>
              <a:ext uri="{FF2B5EF4-FFF2-40B4-BE49-F238E27FC236}">
                <a16:creationId xmlns:a16="http://schemas.microsoft.com/office/drawing/2014/main" id="{AE6B5ED3-4212-45BF-B76B-099386719F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11309"/>
          <a:stretch/>
        </p:blipFill>
        <p:spPr>
          <a:xfrm>
            <a:off x="6407692" y="1745516"/>
            <a:ext cx="2279108" cy="5847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Button must communicate expanded/collapsed state to user">
            <a:extLst>
              <a:ext uri="{FF2B5EF4-FFF2-40B4-BE49-F238E27FC236}">
                <a16:creationId xmlns:a16="http://schemas.microsoft.com/office/drawing/2014/main" id="{97BDF2D3-0991-40AE-99B7-F2B640669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271" y="2499036"/>
            <a:ext cx="3475529" cy="5847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Disabled state must be programmatically determined">
            <a:extLst>
              <a:ext uri="{FF2B5EF4-FFF2-40B4-BE49-F238E27FC236}">
                <a16:creationId xmlns:a16="http://schemas.microsoft.com/office/drawing/2014/main" id="{F0706FE3-4CD9-4142-836C-33BB3BF84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4746" y="3252556"/>
            <a:ext cx="3272054" cy="5847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F35299-B848-4DC0-B129-D6DFF7AF188A}"/>
              </a:ext>
            </a:extLst>
          </p:cNvPr>
          <p:cNvSpPr txBox="1"/>
          <p:nvPr/>
        </p:nvSpPr>
        <p:spPr>
          <a:xfrm>
            <a:off x="4144710" y="4006076"/>
            <a:ext cx="4670278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Accordion Button Example (codepen.io)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ARIA Authoring Practices – Role Button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7552"/>
            <a:ext cx="8116957" cy="800100"/>
          </a:xfrm>
        </p:spPr>
        <p:txBody>
          <a:bodyPr anchor="ctr"/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2844D0B-35A4-854A-89DC-1BF83C9A2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5925"/>
          </a:xfrm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7E376-2002-0641-AB32-F71E4D44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188"/>
            <a:ext cx="9144000" cy="2955925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Content Placeholder 5" descr="Man in a suite holding up a sign saying &quot;Questions?&quot;">
            <a:extLst>
              <a:ext uri="{FF2B5EF4-FFF2-40B4-BE49-F238E27FC236}">
                <a16:creationId xmlns:a16="http://schemas.microsoft.com/office/drawing/2014/main" id="{506E58A1-8352-7E43-855E-DDFE4CAE9E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4220" y="1507188"/>
            <a:ext cx="5255559" cy="29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554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2844D0B-35A4-854A-89DC-1BF83C9A2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59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7E376-2002-0641-AB32-F71E4D44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188"/>
            <a:ext cx="9144000" cy="2955925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21" y="2620368"/>
            <a:ext cx="8116957" cy="556519"/>
          </a:xfrm>
        </p:spPr>
        <p:txBody>
          <a:bodyPr anchor="ctr"/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Labelling Inputs and Basic Errors</a:t>
            </a:r>
          </a:p>
        </p:txBody>
      </p:sp>
    </p:spTree>
    <p:extLst>
      <p:ext uri="{BB962C8B-B14F-4D97-AF65-F5344CB8AC3E}">
        <p14:creationId xmlns:p14="http://schemas.microsoft.com/office/powerpoint/2010/main" val="2655875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Associating label with input</a:t>
            </a:r>
          </a:p>
        </p:txBody>
      </p:sp>
      <p:pic>
        <p:nvPicPr>
          <p:cNvPr id="8" name="Picture 7" descr="Example of postcode input field">
            <a:extLst>
              <a:ext uri="{FF2B5EF4-FFF2-40B4-BE49-F238E27FC236}">
                <a16:creationId xmlns:a16="http://schemas.microsoft.com/office/drawing/2014/main" id="{21081FAF-FD06-4FB9-B3C7-65847881D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681142"/>
            <a:ext cx="4033616" cy="11101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0B3C4-EB45-4E85-9953-A73CD7594CBA}"/>
              </a:ext>
            </a:extLst>
          </p:cNvPr>
          <p:cNvSpPr/>
          <p:nvPr/>
        </p:nvSpPr>
        <p:spPr>
          <a:xfrm>
            <a:off x="4456631" y="2052768"/>
            <a:ext cx="5962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+mn-lt"/>
              </a:rPr>
              <a:t>‘edit text’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8ECFC8-73F8-4061-8ECA-F5D42C1F3EE5}"/>
              </a:ext>
            </a:extLst>
          </p:cNvPr>
          <p:cNvSpPr/>
          <p:nvPr/>
        </p:nvSpPr>
        <p:spPr>
          <a:xfrm>
            <a:off x="457199" y="3051398"/>
            <a:ext cx="6652901" cy="878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onsolas" panose="020B0609020204030204" pitchFamily="49" charset="0"/>
              </a:rPr>
              <a:t>&lt;span&gt;Postcode&lt;/span&gt;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nsolas" panose="020B0609020204030204" pitchFamily="49" charset="0"/>
              </a:rPr>
              <a:t>&lt;input type="text" id=“postcode" name=“postcode"&gt;</a:t>
            </a:r>
          </a:p>
        </p:txBody>
      </p:sp>
    </p:spTree>
    <p:extLst>
      <p:ext uri="{BB962C8B-B14F-4D97-AF65-F5344CB8AC3E}">
        <p14:creationId xmlns:p14="http://schemas.microsoft.com/office/powerpoint/2010/main" val="1559419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Native HTML – explicit labelling</a:t>
            </a:r>
          </a:p>
        </p:txBody>
      </p:sp>
      <p:pic>
        <p:nvPicPr>
          <p:cNvPr id="9" name="Picture 8" descr="Example of postcode input field">
            <a:extLst>
              <a:ext uri="{FF2B5EF4-FFF2-40B4-BE49-F238E27FC236}">
                <a16:creationId xmlns:a16="http://schemas.microsoft.com/office/drawing/2014/main" id="{6F7378FC-AA7A-4FD2-B3CE-6BEEB047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681142"/>
            <a:ext cx="4033616" cy="11101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EAEE50-216E-409F-B7EF-91C7AD9B4A89}"/>
              </a:ext>
            </a:extLst>
          </p:cNvPr>
          <p:cNvSpPr/>
          <p:nvPr/>
        </p:nvSpPr>
        <p:spPr>
          <a:xfrm>
            <a:off x="4490815" y="2052768"/>
            <a:ext cx="5962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+mn-lt"/>
              </a:rPr>
              <a:t>‘Postcode, edit text’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8ECFC8-73F8-4061-8ECA-F5D42C1F3EE5}"/>
              </a:ext>
            </a:extLst>
          </p:cNvPr>
          <p:cNvSpPr/>
          <p:nvPr/>
        </p:nvSpPr>
        <p:spPr>
          <a:xfrm>
            <a:off x="457200" y="2987550"/>
            <a:ext cx="7524572" cy="878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onsolas" panose="020B0609020204030204" pitchFamily="49" charset="0"/>
              </a:rPr>
              <a:t>&lt;label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for=“post-code"</a:t>
            </a:r>
            <a:r>
              <a:rPr lang="en-GB" dirty="0">
                <a:latin typeface="Consolas" panose="020B0609020204030204" pitchFamily="49" charset="0"/>
              </a:rPr>
              <a:t>&gt;Postcode&lt;/label&gt;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nsolas" panose="020B0609020204030204" pitchFamily="49" charset="0"/>
              </a:rPr>
              <a:t>&lt;input type="text"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id=“post-code" </a:t>
            </a:r>
            <a:r>
              <a:rPr lang="en-GB" dirty="0">
                <a:latin typeface="Consolas" panose="020B0609020204030204" pitchFamily="49" charset="0"/>
              </a:rPr>
              <a:t>name=“postcode"&gt;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89B4DB-FFF9-478C-B5B7-95EDC2F67C49}"/>
              </a:ext>
            </a:extLst>
          </p:cNvPr>
          <p:cNvSpPr/>
          <p:nvPr/>
        </p:nvSpPr>
        <p:spPr>
          <a:xfrm>
            <a:off x="457199" y="4029689"/>
            <a:ext cx="8472311" cy="79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Consolas" panose="020B0609020204030204" pitchFamily="49" charset="0"/>
              </a:rPr>
              <a:t>&lt;p </a:t>
            </a: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id=“postcode-label"</a:t>
            </a:r>
            <a:r>
              <a:rPr lang="en-GB" sz="1600" dirty="0">
                <a:latin typeface="Consolas" panose="020B0609020204030204" pitchFamily="49" charset="0"/>
              </a:rPr>
              <a:t>&gt;Postcode&lt;/p&gt;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onsolas" panose="020B0609020204030204" pitchFamily="49" charset="0"/>
              </a:rPr>
              <a:t>&lt;input type="text" </a:t>
            </a: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aria-</a:t>
            </a:r>
            <a:r>
              <a:rPr lang="en-GB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labelledby</a:t>
            </a: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=“postcode-label” </a:t>
            </a:r>
            <a:r>
              <a:rPr lang="en-GB" sz="1600" dirty="0">
                <a:latin typeface="Consolas" panose="020B0609020204030204" pitchFamily="49" charset="0"/>
              </a:rPr>
              <a:t>name=“postcode"&gt;</a:t>
            </a:r>
          </a:p>
        </p:txBody>
      </p:sp>
    </p:spTree>
    <p:extLst>
      <p:ext uri="{BB962C8B-B14F-4D97-AF65-F5344CB8AC3E}">
        <p14:creationId xmlns:p14="http://schemas.microsoft.com/office/powerpoint/2010/main" val="369771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Native HTML – implicit labelling</a:t>
            </a:r>
          </a:p>
        </p:txBody>
      </p:sp>
      <p:pic>
        <p:nvPicPr>
          <p:cNvPr id="8" name="Picture 7" descr="Example of postcode input field">
            <a:extLst>
              <a:ext uri="{FF2B5EF4-FFF2-40B4-BE49-F238E27FC236}">
                <a16:creationId xmlns:a16="http://schemas.microsoft.com/office/drawing/2014/main" id="{280510A2-3101-4A12-B001-7E4C20950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681142"/>
            <a:ext cx="4033616" cy="11101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B5B34C-EE59-4CE9-826F-9644941C338B}"/>
              </a:ext>
            </a:extLst>
          </p:cNvPr>
          <p:cNvSpPr/>
          <p:nvPr/>
        </p:nvSpPr>
        <p:spPr>
          <a:xfrm>
            <a:off x="4490815" y="2052768"/>
            <a:ext cx="5962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+mn-lt"/>
              </a:rPr>
              <a:t>‘Postcode, edit text’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8ECFC8-73F8-4061-8ECA-F5D42C1F3EE5}"/>
              </a:ext>
            </a:extLst>
          </p:cNvPr>
          <p:cNvSpPr/>
          <p:nvPr/>
        </p:nvSpPr>
        <p:spPr>
          <a:xfrm>
            <a:off x="457199" y="2916788"/>
            <a:ext cx="7131466" cy="1709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onsolas" panose="020B0609020204030204" pitchFamily="49" charset="0"/>
              </a:rPr>
              <a:t>&lt;label&gt;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nsolas" panose="020B0609020204030204" pitchFamily="49" charset="0"/>
              </a:rPr>
              <a:t>Postcode &lt;</a:t>
            </a:r>
            <a:r>
              <a:rPr lang="en-GB" dirty="0" err="1">
                <a:latin typeface="Consolas" panose="020B0609020204030204" pitchFamily="49" charset="0"/>
              </a:rPr>
              <a:t>br</a:t>
            </a:r>
            <a:r>
              <a:rPr lang="en-GB" dirty="0">
                <a:latin typeface="Consolas" panose="020B0609020204030204" pitchFamily="49" charset="0"/>
              </a:rPr>
              <a:t>/&gt;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nsolas" panose="020B0609020204030204" pitchFamily="49" charset="0"/>
              </a:rPr>
              <a:t>&lt;input type="text"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id=“post-code" </a:t>
            </a:r>
            <a:r>
              <a:rPr lang="en-GB" dirty="0">
                <a:latin typeface="Consolas" panose="020B0609020204030204" pitchFamily="49" charset="0"/>
              </a:rPr>
              <a:t>name=“postcode"&gt;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nsolas" panose="020B0609020204030204" pitchFamily="49" charset="0"/>
              </a:rPr>
              <a:t>&lt;/label&gt;</a:t>
            </a:r>
          </a:p>
        </p:txBody>
      </p:sp>
    </p:spTree>
    <p:extLst>
      <p:ext uri="{BB962C8B-B14F-4D97-AF65-F5344CB8AC3E}">
        <p14:creationId xmlns:p14="http://schemas.microsoft.com/office/powerpoint/2010/main" val="24495019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 to the Accessibility Tree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8C7095-6514-41F7-A61B-E49EAC70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9850" y="1694330"/>
            <a:ext cx="4572000" cy="1754839"/>
            <a:chOff x="6419850" y="1694330"/>
            <a:chExt cx="4572000" cy="17548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010E29-E35A-4476-8C2D-B192535D780D}"/>
                </a:ext>
              </a:extLst>
            </p:cNvPr>
            <p:cNvSpPr/>
            <p:nvPr/>
          </p:nvSpPr>
          <p:spPr>
            <a:xfrm>
              <a:off x="6419850" y="1694330"/>
              <a:ext cx="4572000" cy="17548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lvl="0" indent="-342900" eaLnBrk="1" hangingPunct="1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5C6E"/>
                  </a:solidFill>
                  <a:latin typeface="Arial"/>
                  <a:cs typeface="Arial"/>
                </a:rPr>
                <a:t>title </a:t>
              </a:r>
            </a:p>
            <a:p>
              <a:pPr marL="342900" lvl="0" indent="-342900" eaLnBrk="1" hangingPunct="1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5C6E"/>
                  </a:solidFill>
                  <a:latin typeface="Arial"/>
                  <a:cs typeface="Arial"/>
                </a:rPr>
                <a:t>aria-placeholder</a:t>
              </a:r>
            </a:p>
            <a:p>
              <a:pPr marL="342900" lvl="0" indent="-342900" eaLnBrk="1" hangingPunct="1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5C6E"/>
                  </a:solidFill>
                  <a:latin typeface="Arial"/>
                  <a:cs typeface="Arial"/>
                </a:rPr>
                <a:t>placeholder</a:t>
              </a:r>
            </a:p>
            <a:p>
              <a:pPr marL="342900" lvl="0" indent="-342900" eaLnBrk="1" hangingPunct="1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GB" sz="1600" dirty="0">
                <a:solidFill>
                  <a:srgbClr val="005C6E"/>
                </a:solidFill>
                <a:latin typeface="Arial"/>
                <a:cs typeface="Arial"/>
              </a:endParaRPr>
            </a:p>
          </p:txBody>
        </p:sp>
        <p:sp>
          <p:nvSpPr>
            <p:cNvPr id="7" name="&quot;No&quot; Symbol 6" descr="Avoid">
              <a:extLst>
                <a:ext uri="{FF2B5EF4-FFF2-40B4-BE49-F238E27FC236}">
                  <a16:creationId xmlns:a16="http://schemas.microsoft.com/office/drawing/2014/main" id="{E9747BF4-6589-4B6D-A778-FAF778D69C02}"/>
                </a:ext>
              </a:extLst>
            </p:cNvPr>
            <p:cNvSpPr/>
            <p:nvPr/>
          </p:nvSpPr>
          <p:spPr>
            <a:xfrm>
              <a:off x="6419850" y="1810940"/>
              <a:ext cx="248356" cy="248356"/>
            </a:xfrm>
            <a:prstGeom prst="noSmoking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&quot;No&quot; Symbol 7" descr="Avoid">
              <a:extLst>
                <a:ext uri="{FF2B5EF4-FFF2-40B4-BE49-F238E27FC236}">
                  <a16:creationId xmlns:a16="http://schemas.microsoft.com/office/drawing/2014/main" id="{BB8CE314-4846-4030-BB8B-5B2F56537C06}"/>
                </a:ext>
              </a:extLst>
            </p:cNvPr>
            <p:cNvSpPr/>
            <p:nvPr/>
          </p:nvSpPr>
          <p:spPr>
            <a:xfrm>
              <a:off x="6419850" y="2260379"/>
              <a:ext cx="248356" cy="248356"/>
            </a:xfrm>
            <a:prstGeom prst="noSmoking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&quot;No&quot; Symbol 8" descr="Avoid">
              <a:extLst>
                <a:ext uri="{FF2B5EF4-FFF2-40B4-BE49-F238E27FC236}">
                  <a16:creationId xmlns:a16="http://schemas.microsoft.com/office/drawing/2014/main" id="{F1711662-4702-4EFE-AECE-4E1ACEDC1A87}"/>
                </a:ext>
              </a:extLst>
            </p:cNvPr>
            <p:cNvSpPr/>
            <p:nvPr/>
          </p:nvSpPr>
          <p:spPr>
            <a:xfrm>
              <a:off x="6419850" y="2730596"/>
              <a:ext cx="248356" cy="248356"/>
            </a:xfrm>
            <a:prstGeom prst="noSmoking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3" name="Picture 12" descr="Example of postcode input field">
            <a:extLst>
              <a:ext uri="{FF2B5EF4-FFF2-40B4-BE49-F238E27FC236}">
                <a16:creationId xmlns:a16="http://schemas.microsoft.com/office/drawing/2014/main" id="{CFCBB790-10E9-4421-B314-3F5667CB4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681142"/>
            <a:ext cx="4033616" cy="1110169"/>
          </a:xfrm>
          <a:prstGeom prst="rect">
            <a:avLst/>
          </a:prstGeom>
        </p:spPr>
      </p:pic>
      <p:pic>
        <p:nvPicPr>
          <p:cNvPr id="5" name="Picture 4" descr="Example of accessibility tree - name">
            <a:extLst>
              <a:ext uri="{FF2B5EF4-FFF2-40B4-BE49-F238E27FC236}">
                <a16:creationId xmlns:a16="http://schemas.microsoft.com/office/drawing/2014/main" id="{66E17A29-BC7A-46B8-8C7D-8704A2E1B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81" y="2854774"/>
            <a:ext cx="4092295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About AbilityNet</a:t>
            </a:r>
          </a:p>
        </p:txBody>
      </p:sp>
      <p:pic>
        <p:nvPicPr>
          <p:cNvPr id="8" name="Picture 7" descr="W3C logo">
            <a:extLst>
              <a:ext uri="{FF2B5EF4-FFF2-40B4-BE49-F238E27FC236}">
                <a16:creationId xmlns:a16="http://schemas.microsoft.com/office/drawing/2014/main" id="{16CE7547-5F3B-2A43-A00F-900892723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0669"/>
            <a:ext cx="3670055" cy="803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CF128-7915-3645-9E47-789B77530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524172"/>
            <a:ext cx="3670056" cy="1814253"/>
          </a:xfrm>
          <a:prstGeom prst="rect">
            <a:avLst/>
          </a:prstGeom>
        </p:spPr>
      </p:pic>
      <p:pic>
        <p:nvPicPr>
          <p:cNvPr id="4" name="Picture 2" descr="Tech4Good Logo">
            <a:extLst>
              <a:ext uri="{FF2B5EF4-FFF2-40B4-BE49-F238E27FC236}">
                <a16:creationId xmlns:a16="http://schemas.microsoft.com/office/drawing/2014/main" id="{C45D0DB8-9BAF-8846-B57A-B90625C17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0670"/>
            <a:ext cx="2982299" cy="11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chShare Pro Logo">
            <a:extLst>
              <a:ext uri="{FF2B5EF4-FFF2-40B4-BE49-F238E27FC236}">
                <a16:creationId xmlns:a16="http://schemas.microsoft.com/office/drawing/2014/main" id="{4F8FB15D-EFDF-8B4E-A0E0-A394ED6598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3018860"/>
            <a:ext cx="3561346" cy="135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79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No visual label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FCDDE4-7EB8-4526-A73B-1AC0427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25" b="16252"/>
          <a:stretch/>
        </p:blipFill>
        <p:spPr>
          <a:xfrm>
            <a:off x="325464" y="1723990"/>
            <a:ext cx="3361558" cy="5694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8ECFC8-73F8-4061-8ECA-F5D42C1F3EE5}"/>
              </a:ext>
            </a:extLst>
          </p:cNvPr>
          <p:cNvSpPr/>
          <p:nvPr/>
        </p:nvSpPr>
        <p:spPr>
          <a:xfrm>
            <a:off x="457200" y="2606401"/>
            <a:ext cx="8361336" cy="79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1D5A60"/>
                </a:solidFill>
                <a:latin typeface="Consolas" panose="020B0609020204030204" pitchFamily="49" charset="0"/>
              </a:rPr>
              <a:t>&lt;label for=“search“ </a:t>
            </a: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style=“display: none;”</a:t>
            </a:r>
            <a:r>
              <a:rPr lang="en-GB" sz="1600" dirty="0">
                <a:solidFill>
                  <a:srgbClr val="1D5A60"/>
                </a:solidFill>
                <a:latin typeface="Consolas" panose="020B0609020204030204" pitchFamily="49" charset="0"/>
              </a:rPr>
              <a:t>&gt;Search&lt;/label&gt;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1D5A60"/>
                </a:solidFill>
                <a:latin typeface="Consolas" panose="020B0609020204030204" pitchFamily="49" charset="0"/>
              </a:rPr>
              <a:t>&lt;input type="text" id=“search" name="name"&gt;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8F7FF1-5067-4D40-8C12-DE571B7110A7}"/>
              </a:ext>
            </a:extLst>
          </p:cNvPr>
          <p:cNvSpPr/>
          <p:nvPr/>
        </p:nvSpPr>
        <p:spPr>
          <a:xfrm>
            <a:off x="457200" y="3710795"/>
            <a:ext cx="8361336" cy="79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1D5A60"/>
                </a:solidFill>
                <a:latin typeface="Consolas" panose="020B0609020204030204" pitchFamily="49" charset="0"/>
              </a:rPr>
              <a:t>&lt;label for=“search“ </a:t>
            </a: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class=“</a:t>
            </a:r>
            <a:r>
              <a:rPr lang="en-GB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sr</a:t>
            </a: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-only”</a:t>
            </a:r>
            <a:r>
              <a:rPr lang="en-GB" sz="1600" dirty="0">
                <a:solidFill>
                  <a:srgbClr val="1D5A60"/>
                </a:solidFill>
                <a:latin typeface="Consolas" panose="020B0609020204030204" pitchFamily="49" charset="0"/>
              </a:rPr>
              <a:t>&gt;Search&lt;/label&gt;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1D5A60"/>
                </a:solidFill>
                <a:latin typeface="Consolas" panose="020B0609020204030204" pitchFamily="49" charset="0"/>
              </a:rPr>
              <a:t>&lt;input type="text" id=“search" name="name"&gt;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E157AB-49EA-4EC1-A46F-C213CB476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2600855"/>
            <a:ext cx="8361336" cy="105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strike="sngStrike" dirty="0">
                <a:solidFill>
                  <a:srgbClr val="1D5A60"/>
                </a:solidFill>
                <a:latin typeface="Consolas" panose="020B0609020204030204" pitchFamily="49" charset="0"/>
              </a:rPr>
              <a:t>&lt;label for=“search“ </a:t>
            </a:r>
            <a:r>
              <a:rPr lang="en-GB" sz="1600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style=“display: none;”</a:t>
            </a:r>
            <a:r>
              <a:rPr lang="en-GB" sz="1600" strike="sngStrike" dirty="0">
                <a:solidFill>
                  <a:srgbClr val="1D5A60"/>
                </a:solidFill>
                <a:latin typeface="Consolas" panose="020B0609020204030204" pitchFamily="49" charset="0"/>
              </a:rPr>
              <a:t>&gt;Search&lt;/label&gt;</a:t>
            </a:r>
          </a:p>
          <a:p>
            <a:pPr>
              <a:lnSpc>
                <a:spcPct val="150000"/>
              </a:lnSpc>
            </a:pPr>
            <a:r>
              <a:rPr lang="en-GB" sz="1600" strike="sngStrike" dirty="0">
                <a:solidFill>
                  <a:srgbClr val="1D5A60"/>
                </a:solidFill>
                <a:latin typeface="Consolas" panose="020B0609020204030204" pitchFamily="49" charset="0"/>
              </a:rPr>
              <a:t>&lt;input type="text" id=“search" name="name"&gt;</a:t>
            </a:r>
          </a:p>
        </p:txBody>
      </p:sp>
    </p:spTree>
    <p:extLst>
      <p:ext uri="{BB962C8B-B14F-4D97-AF65-F5344CB8AC3E}">
        <p14:creationId xmlns:p14="http://schemas.microsoft.com/office/powerpoint/2010/main" val="153208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Instructions</a:t>
            </a:r>
          </a:p>
        </p:txBody>
      </p:sp>
      <p:pic>
        <p:nvPicPr>
          <p:cNvPr id="10" name="Picture 9" descr="Example of postcode input field with description">
            <a:extLst>
              <a:ext uri="{FF2B5EF4-FFF2-40B4-BE49-F238E27FC236}">
                <a16:creationId xmlns:a16="http://schemas.microsoft.com/office/drawing/2014/main" id="{55F9B6FD-89D7-460A-80FA-8AC03CF05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85" y="1669176"/>
            <a:ext cx="3843541" cy="12359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A7CDB1-87FC-4DC9-9325-416ECE84E48D}"/>
              </a:ext>
            </a:extLst>
          </p:cNvPr>
          <p:cNvSpPr/>
          <p:nvPr/>
        </p:nvSpPr>
        <p:spPr>
          <a:xfrm>
            <a:off x="4430994" y="2052768"/>
            <a:ext cx="5962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+mn-lt"/>
              </a:rPr>
              <a:t>‘Postcode, edit text, For example LS1 1UR’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7D670B-4271-48F3-9408-2F26150E9D26}"/>
              </a:ext>
            </a:extLst>
          </p:cNvPr>
          <p:cNvSpPr/>
          <p:nvPr/>
        </p:nvSpPr>
        <p:spPr>
          <a:xfrm>
            <a:off x="457199" y="2987550"/>
            <a:ext cx="8327877" cy="153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Consolas" panose="020B0609020204030204" pitchFamily="49" charset="0"/>
              </a:rPr>
              <a:t>&lt;label for=“post-code”&gt;Postcode&lt;/label&gt;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&lt;span id=“instruction”&gt;For example LS1 1UR&lt;/span&gt;</a:t>
            </a:r>
            <a:endParaRPr lang="en-GB" sz="1600" dirty="0"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latin typeface="Consolas" panose="020B0609020204030204" pitchFamily="49" charset="0"/>
              </a:rPr>
              <a:t>&lt;input type="text“ id=“post-code”</a:t>
            </a: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>
                <a:latin typeface="Consolas" panose="020B0609020204030204" pitchFamily="49" charset="0"/>
              </a:rPr>
              <a:t>name=“postcode“ </a:t>
            </a: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aria-</a:t>
            </a:r>
            <a:r>
              <a:rPr lang="en-GB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describedby</a:t>
            </a: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=“instruction”&gt;</a:t>
            </a:r>
          </a:p>
        </p:txBody>
      </p:sp>
    </p:spTree>
    <p:extLst>
      <p:ext uri="{BB962C8B-B14F-4D97-AF65-F5344CB8AC3E}">
        <p14:creationId xmlns:p14="http://schemas.microsoft.com/office/powerpoint/2010/main" val="133457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Error – associated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8ECFC8-73F8-4061-8ECA-F5D42C1F3EE5}"/>
              </a:ext>
            </a:extLst>
          </p:cNvPr>
          <p:cNvSpPr/>
          <p:nvPr/>
        </p:nvSpPr>
        <p:spPr>
          <a:xfrm>
            <a:off x="457200" y="1602792"/>
            <a:ext cx="8539566" cy="11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5C6E"/>
                </a:solidFill>
                <a:latin typeface="Consolas" panose="020B0609020204030204" pitchFamily="49" charset="0"/>
              </a:rPr>
              <a:t>&lt;label for=“full-name"&gt;Full Name&lt;/label&gt;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5C6E"/>
                </a:solidFill>
                <a:latin typeface="Consolas" panose="020B0609020204030204" pitchFamily="49" charset="0"/>
              </a:rPr>
              <a:t>&lt;span </a:t>
            </a: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id=“error”</a:t>
            </a:r>
            <a:r>
              <a:rPr lang="en-GB" sz="1600" dirty="0">
                <a:solidFill>
                  <a:srgbClr val="005C6E"/>
                </a:solidFill>
                <a:latin typeface="Consolas" panose="020B0609020204030204" pitchFamily="49" charset="0"/>
              </a:rPr>
              <a:t>&gt;Enter your full name&lt;/span&gt;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5C6E"/>
                </a:solidFill>
                <a:latin typeface="Consolas" panose="020B0609020204030204" pitchFamily="49" charset="0"/>
              </a:rPr>
              <a:t>&lt;input type="text" id=“full-name" name=“name” </a:t>
            </a: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aria-</a:t>
            </a:r>
            <a:r>
              <a:rPr lang="en-GB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describedby</a:t>
            </a: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=“error”</a:t>
            </a:r>
            <a:r>
              <a:rPr lang="en-GB" sz="1600" dirty="0">
                <a:solidFill>
                  <a:srgbClr val="005C6E"/>
                </a:solidFill>
                <a:latin typeface="Consolas" panose="020B0609020204030204" pitchFamily="49" charset="0"/>
              </a:rPr>
              <a:t>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7E671-9EF8-4A3E-8B0B-615388CF9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04"/>
          <a:stretch/>
        </p:blipFill>
        <p:spPr>
          <a:xfrm>
            <a:off x="550506" y="3230751"/>
            <a:ext cx="3581710" cy="100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9F52E9-F735-4844-B0E1-60430956C1C2}"/>
              </a:ext>
            </a:extLst>
          </p:cNvPr>
          <p:cNvSpPr txBox="1">
            <a:spLocks/>
          </p:cNvSpPr>
          <p:nvPr/>
        </p:nvSpPr>
        <p:spPr bwMode="auto">
          <a:xfrm>
            <a:off x="4415917" y="3321777"/>
            <a:ext cx="4270883" cy="55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600" i="1" dirty="0">
                <a:latin typeface="Consolas" panose="020B0609020204030204" pitchFamily="49" charset="0"/>
              </a:rPr>
              <a:t>Full name, edit text, enter your full name</a:t>
            </a:r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5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Error summary – associated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8ECFC8-73F8-4061-8ECA-F5D42C1F3EE5}"/>
              </a:ext>
            </a:extLst>
          </p:cNvPr>
          <p:cNvSpPr/>
          <p:nvPr/>
        </p:nvSpPr>
        <p:spPr>
          <a:xfrm>
            <a:off x="457200" y="1602792"/>
            <a:ext cx="8539566" cy="189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5C6E"/>
                </a:solidFill>
                <a:latin typeface="Consolas" panose="020B0609020204030204" pitchFamily="49" charset="0"/>
              </a:rPr>
              <a:t>&lt;div class=“alert”&gt;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5C6E"/>
                </a:solidFill>
                <a:latin typeface="Consolas" panose="020B0609020204030204" pitchFamily="49" charset="0"/>
              </a:rPr>
              <a:t>  &lt;span </a:t>
            </a: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id=“error”</a:t>
            </a:r>
            <a:r>
              <a:rPr lang="en-GB" sz="1600" dirty="0">
                <a:solidFill>
                  <a:srgbClr val="005C6E"/>
                </a:solidFill>
                <a:latin typeface="Consolas" panose="020B0609020204030204" pitchFamily="49" charset="0"/>
              </a:rPr>
              <a:t>&gt;Enter your full name&lt;/span&gt;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5C6E"/>
                </a:solidFill>
                <a:latin typeface="Consolas" panose="020B0609020204030204" pitchFamily="49" charset="0"/>
              </a:rPr>
              <a:t>&lt;/div&gt;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5C6E"/>
                </a:solidFill>
                <a:latin typeface="Consolas" panose="020B0609020204030204" pitchFamily="49" charset="0"/>
              </a:rPr>
              <a:t>&lt;label for=“full-name"&gt;Full Name&lt;/label&gt;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005C6E"/>
                </a:solidFill>
                <a:latin typeface="Consolas" panose="020B0609020204030204" pitchFamily="49" charset="0"/>
              </a:rPr>
              <a:t>&lt;input type="text" id=“full-name" name=“name” </a:t>
            </a: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aria-</a:t>
            </a:r>
            <a:r>
              <a:rPr lang="en-GB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describedby</a:t>
            </a: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=“error”</a:t>
            </a:r>
            <a:r>
              <a:rPr lang="en-GB" sz="1600" dirty="0">
                <a:solidFill>
                  <a:srgbClr val="005C6E"/>
                </a:solidFill>
                <a:latin typeface="Consolas" panose="020B0609020204030204" pitchFamily="49" charset="0"/>
              </a:rPr>
              <a:t>&gt;</a:t>
            </a:r>
          </a:p>
        </p:txBody>
      </p:sp>
      <p:pic>
        <p:nvPicPr>
          <p:cNvPr id="7" name="Picture 6" descr="Error example">
            <a:extLst>
              <a:ext uri="{FF2B5EF4-FFF2-40B4-BE49-F238E27FC236}">
                <a16:creationId xmlns:a16="http://schemas.microsoft.com/office/drawing/2014/main" id="{94DD5995-0EAA-4FC3-941F-6E27F7330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33216"/>
            <a:ext cx="5845047" cy="12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55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2844D0B-35A4-854A-89DC-1BF83C9A2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59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7E376-2002-0641-AB32-F71E4D44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188"/>
            <a:ext cx="9144000" cy="2955925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21" y="2177264"/>
            <a:ext cx="8116957" cy="556519"/>
          </a:xfrm>
        </p:spPr>
        <p:txBody>
          <a:bodyPr anchor="ctr"/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Grouping controls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A90E9D-E646-435D-AC0C-EE2AC03C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117" y="3118498"/>
            <a:ext cx="3735766" cy="10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28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Grouping multiple inputs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8ECFC8-73F8-4061-8ECA-F5D42C1F3EE5}"/>
              </a:ext>
            </a:extLst>
          </p:cNvPr>
          <p:cNvSpPr/>
          <p:nvPr/>
        </p:nvSpPr>
        <p:spPr>
          <a:xfrm>
            <a:off x="391332" y="1698472"/>
            <a:ext cx="8361336" cy="2832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&lt;div&gt;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&lt;input type=”radio" id=“accountType1“ value=“register”&gt;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&lt;label for=“accountType1”&gt;Register&lt;/label&gt;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&lt;/div&gt;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&lt;div&gt;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&lt;input type=”radio" id=“accountType2” value=“login”&gt;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&lt;label for=“accountType2”&gt;Login&lt;/label&gt;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&lt;/div&gt;</a:t>
            </a:r>
          </a:p>
          <a:p>
            <a:pPr lvl="1">
              <a:lnSpc>
                <a:spcPct val="150000"/>
              </a:lnSpc>
            </a:pPr>
            <a:endParaRPr lang="en-GB" sz="1200" dirty="0">
              <a:solidFill>
                <a:srgbClr val="1D5A6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endParaRPr lang="en-GB" sz="1200" dirty="0">
              <a:solidFill>
                <a:srgbClr val="1D5A6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698D1-8440-4461-9712-BFBAD0206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332" y="1696329"/>
            <a:ext cx="8361336" cy="2832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&lt;div&gt;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&lt;input type=”radio" id=“accountType1" value=“register” </a:t>
            </a:r>
            <a:r>
              <a:rPr lang="en-GB" sz="1200" dirty="0">
                <a:solidFill>
                  <a:srgbClr val="FF0000"/>
                </a:solidFill>
                <a:latin typeface="Consolas" panose="020B0609020204030204" pitchFamily="49" charset="0"/>
              </a:rPr>
              <a:t>name=“signup”</a:t>
            </a: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&lt;label for=“accountType1”&gt;Register&lt;/label&gt;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&lt;/div&gt;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&lt;div&gt;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&lt;input type=”radio" id=“accountType2" value=“login” </a:t>
            </a:r>
            <a:r>
              <a:rPr lang="en-GB" sz="1200" dirty="0">
                <a:solidFill>
                  <a:srgbClr val="FF0000"/>
                </a:solidFill>
                <a:latin typeface="Consolas" panose="020B0609020204030204" pitchFamily="49" charset="0"/>
              </a:rPr>
              <a:t>name=“signup”</a:t>
            </a: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&lt;label for=“accountType2”&gt;Login&lt;/label&gt;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&lt;/div&gt;</a:t>
            </a:r>
          </a:p>
          <a:p>
            <a:pPr lvl="1">
              <a:lnSpc>
                <a:spcPct val="150000"/>
              </a:lnSpc>
            </a:pPr>
            <a:endParaRPr lang="en-GB" sz="1200" dirty="0">
              <a:solidFill>
                <a:srgbClr val="1D5A6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endParaRPr lang="en-GB" sz="1200" dirty="0">
              <a:solidFill>
                <a:srgbClr val="1D5A60"/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40755-A22B-4CDD-9D64-ADEDAF8D0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310" y="4033615"/>
            <a:ext cx="3042490" cy="8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1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Grouping multiple inputs - native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8ECFC8-73F8-4061-8ECA-F5D42C1F3EE5}"/>
              </a:ext>
            </a:extLst>
          </p:cNvPr>
          <p:cNvSpPr/>
          <p:nvPr/>
        </p:nvSpPr>
        <p:spPr>
          <a:xfrm>
            <a:off x="391332" y="1698472"/>
            <a:ext cx="8361336" cy="334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GB" sz="1200" dirty="0" err="1">
                <a:solidFill>
                  <a:srgbClr val="FF0000"/>
                </a:solidFill>
                <a:latin typeface="Consolas" panose="020B0609020204030204" pitchFamily="49" charset="0"/>
              </a:rPr>
              <a:t>fieldset</a:t>
            </a:r>
            <a:r>
              <a:rPr lang="en-GB" sz="1200" dirty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FF0000"/>
                </a:solidFill>
                <a:latin typeface="Consolas" panose="020B0609020204030204" pitchFamily="49" charset="0"/>
              </a:rPr>
              <a:t>  &lt;legend&gt;Would you like to register or login?&lt;/legend&gt;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FF0000"/>
                </a:solidFill>
                <a:latin typeface="Consolas" panose="020B0609020204030204" pitchFamily="49" charset="0"/>
              </a:rPr>
              <a:t>    </a:t>
            </a: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&lt;div&gt;</a:t>
            </a:r>
            <a:b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</a:b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    &lt;input type=”radio" id=“accountType1" value=“register” name=”signup"&gt;</a:t>
            </a:r>
            <a:b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</a:b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    &lt;label for=“accountType1”&gt;Register&lt;/label&gt;</a:t>
            </a:r>
            <a:b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</a:b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  &lt;/div&gt;</a:t>
            </a:r>
            <a:b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</a:b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  &lt;div&gt;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    &lt;input type=”radio" id=“accountType2" value=“login” name=”signup"&gt;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    &lt;label for=“accountType2”&gt;Login&lt;/label&gt;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  &lt;/div&gt;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FF0000"/>
                </a:solidFill>
                <a:latin typeface="Consolas" panose="020B0609020204030204" pitchFamily="49" charset="0"/>
              </a:rPr>
              <a:t>&lt;/</a:t>
            </a:r>
            <a:r>
              <a:rPr lang="en-GB" sz="1200" dirty="0" err="1">
                <a:solidFill>
                  <a:srgbClr val="FF0000"/>
                </a:solidFill>
                <a:latin typeface="Consolas" panose="020B0609020204030204" pitchFamily="49" charset="0"/>
              </a:rPr>
              <a:t>fieldset</a:t>
            </a:r>
            <a:r>
              <a:rPr lang="en-GB" sz="1200" dirty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50000"/>
              </a:lnSpc>
            </a:pPr>
            <a:endParaRPr lang="en-GB" sz="1000" dirty="0">
              <a:solidFill>
                <a:srgbClr val="1D5A60"/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CE7C0D-A930-49ED-A70E-D7290A2EE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310" y="4033615"/>
            <a:ext cx="3042490" cy="8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55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Grouping multiple inputs - ARIA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8ECFC8-73F8-4061-8ECA-F5D42C1F3EE5}"/>
              </a:ext>
            </a:extLst>
          </p:cNvPr>
          <p:cNvSpPr/>
          <p:nvPr/>
        </p:nvSpPr>
        <p:spPr>
          <a:xfrm>
            <a:off x="391332" y="1698472"/>
            <a:ext cx="8361336" cy="310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&lt;div </a:t>
            </a:r>
            <a:r>
              <a:rPr lang="en-GB" sz="1200" dirty="0">
                <a:solidFill>
                  <a:srgbClr val="FF0000"/>
                </a:solidFill>
                <a:latin typeface="Consolas" panose="020B0609020204030204" pitchFamily="49" charset="0"/>
              </a:rPr>
              <a:t>role=“</a:t>
            </a:r>
            <a:r>
              <a:rPr lang="en-GB" sz="1200" dirty="0" err="1">
                <a:solidFill>
                  <a:srgbClr val="FF0000"/>
                </a:solidFill>
                <a:latin typeface="Consolas" panose="020B0609020204030204" pitchFamily="49" charset="0"/>
              </a:rPr>
              <a:t>radiogroup</a:t>
            </a:r>
            <a:r>
              <a:rPr lang="en-GB" sz="1200" dirty="0">
                <a:solidFill>
                  <a:srgbClr val="FF0000"/>
                </a:solidFill>
                <a:latin typeface="Consolas" panose="020B0609020204030204" pitchFamily="49" charset="0"/>
              </a:rPr>
              <a:t>” aria-</a:t>
            </a:r>
            <a:r>
              <a:rPr lang="en-GB" sz="1200" dirty="0" err="1">
                <a:solidFill>
                  <a:srgbClr val="FF0000"/>
                </a:solidFill>
                <a:latin typeface="Consolas" panose="020B0609020204030204" pitchFamily="49" charset="0"/>
              </a:rPr>
              <a:t>labelledby</a:t>
            </a:r>
            <a:r>
              <a:rPr lang="en-GB" sz="1200" dirty="0">
                <a:solidFill>
                  <a:srgbClr val="FF0000"/>
                </a:solidFill>
                <a:latin typeface="Consolas" panose="020B0609020204030204" pitchFamily="49" charset="0"/>
              </a:rPr>
              <a:t>=“radioTitle1”</a:t>
            </a: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&lt;h2 </a:t>
            </a:r>
            <a:r>
              <a:rPr lang="en-GB" sz="1200" dirty="0">
                <a:solidFill>
                  <a:srgbClr val="FF0000"/>
                </a:solidFill>
                <a:latin typeface="Consolas" panose="020B0609020204030204" pitchFamily="49" charset="0"/>
              </a:rPr>
              <a:t>id=“radioTitle1”</a:t>
            </a: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&gt;Would you like to register or login? &lt;/h2&gt;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  &lt;div&gt;</a:t>
            </a:r>
            <a:b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</a:b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    &lt;input type=”radio" id=“accountType1" value=“register” name=”signup"&gt;</a:t>
            </a:r>
            <a:b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</a:b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    &lt;label for=“accountType1”&gt;Register&lt;/label&gt;</a:t>
            </a:r>
            <a:b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</a:b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  &lt;/div&gt;</a:t>
            </a:r>
            <a:b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</a:b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  &lt;div&gt;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    &lt;input type=”radio" id=“accountType2" value=“login” name=”signup"&gt;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    &lt;label for=“accountType2”&gt;Login&lt;/label&gt;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    &lt;/div&gt;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1D5A60"/>
                </a:solidFill>
                <a:latin typeface="Consolas" panose="020B0609020204030204" pitchFamily="49" charset="0"/>
              </a:rPr>
              <a:t>&lt;/div&gt;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B4D10B-B994-4ED3-84A1-EB52BC02C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310" y="4033615"/>
            <a:ext cx="3042490" cy="8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738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2844D0B-35A4-854A-89DC-1BF83C9A2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5925"/>
          </a:xfrm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7E376-2002-0641-AB32-F71E4D44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188"/>
            <a:ext cx="9144000" cy="2955925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7552"/>
            <a:ext cx="8116957" cy="800100"/>
          </a:xfrm>
        </p:spPr>
        <p:txBody>
          <a:bodyPr anchor="ctr"/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6" name="Content Placeholder 5" descr="Man in a suite holding up a sign saying &quot;Questions?&quot;">
            <a:extLst>
              <a:ext uri="{FF2B5EF4-FFF2-40B4-BE49-F238E27FC236}">
                <a16:creationId xmlns:a16="http://schemas.microsoft.com/office/drawing/2014/main" id="{506E58A1-8352-7E43-855E-DDFE4CAE9E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4220" y="1507188"/>
            <a:ext cx="5255559" cy="29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8056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2844D0B-35A4-854A-89DC-1BF83C9A2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59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7E376-2002-0641-AB32-F71E4D44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188"/>
            <a:ext cx="9144000" cy="2955925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21" y="2620368"/>
            <a:ext cx="8116957" cy="556519"/>
          </a:xfrm>
        </p:spPr>
        <p:txBody>
          <a:bodyPr anchor="ctr"/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Hiding Content</a:t>
            </a:r>
          </a:p>
        </p:txBody>
      </p:sp>
    </p:spTree>
    <p:extLst>
      <p:ext uri="{BB962C8B-B14F-4D97-AF65-F5344CB8AC3E}">
        <p14:creationId xmlns:p14="http://schemas.microsoft.com/office/powerpoint/2010/main" val="301071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A7773EB7-C0D5-44DC-BC12-E18E971A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1"/>
            <a:ext cx="8229600" cy="800298"/>
          </a:xfrm>
        </p:spPr>
        <p:txBody>
          <a:bodyPr/>
          <a:lstStyle/>
          <a:p>
            <a:r>
              <a:rPr lang="en-US" sz="2400" dirty="0"/>
              <a:t>Free Webinar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F7E712-CB1A-4631-8397-4D4AAFF46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598260"/>
            <a:ext cx="4882245" cy="285944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1600" dirty="0"/>
              <a:t>There is a free webinar available that gives an </a:t>
            </a:r>
            <a:r>
              <a:rPr lang="en-GB" sz="1600" b="1" dirty="0"/>
              <a:t>Introduction to Accessibility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Definitions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Moral, Legal, Business and Universal Reasons</a:t>
            </a:r>
          </a:p>
          <a:p>
            <a:pPr>
              <a:lnSpc>
                <a:spcPct val="150000"/>
              </a:lnSpc>
            </a:pPr>
            <a:r>
              <a:rPr lang="en-GB" sz="1800" b="0" i="0" u="none" strike="noStrike" dirty="0">
                <a:solidFill>
                  <a:srgbClr val="005C6E"/>
                </a:solidFill>
                <a:effectLst/>
                <a:latin typeface="Arial" panose="020B0604020202020204" pitchFamily="34" charset="0"/>
              </a:rPr>
              <a:t>Web Content Accessibility Guidelines (WCAG)</a:t>
            </a:r>
            <a:endParaRPr lang="en-GB" sz="16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1600" b="1" dirty="0"/>
              <a:t>abilitynet.org.uk/training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0C8D8-6966-7A44-BBC7-28F69151E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24" r="4561"/>
          <a:stretch/>
        </p:blipFill>
        <p:spPr>
          <a:xfrm>
            <a:off x="5854700" y="1634056"/>
            <a:ext cx="2832100" cy="27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23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Hiding content from everyone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4A8D3C-9867-43D8-9839-A04FADED8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1600" dirty="0"/>
              <a:t>Content that is revealed when pressing a button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CSS - </a:t>
            </a:r>
            <a:r>
              <a:rPr lang="en-GB" sz="1600" dirty="0">
                <a:latin typeface="Consolas" panose="020B0609020204030204" pitchFamily="49" charset="0"/>
                <a:cs typeface="Arial" panose="020B0604020202020204" pitchFamily="34" charset="0"/>
              </a:rPr>
              <a:t>d</a:t>
            </a:r>
            <a:r>
              <a:rPr lang="en-GB" sz="1600" dirty="0">
                <a:latin typeface="Consolas" panose="020B0609020204030204" pitchFamily="49" charset="0"/>
              </a:rPr>
              <a:t>isplay: none;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HTML – </a:t>
            </a:r>
            <a:r>
              <a:rPr lang="en-GB" sz="1600" dirty="0">
                <a:latin typeface="Consolas" panose="020B0609020204030204" pitchFamily="49" charset="0"/>
              </a:rPr>
              <a:t>hidden</a:t>
            </a:r>
            <a:endParaRPr lang="en-GB" dirty="0"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height: 0; opacity: 0;</a:t>
            </a: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EF4A02B5-1CE8-41A5-8D38-F6144BAC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0806" y="3021292"/>
            <a:ext cx="381000" cy="390525"/>
          </a:xfrm>
          <a:prstGeom prst="mathMultiply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CB42BE-4C62-48DA-ABD6-F7135F36C44C}"/>
              </a:ext>
            </a:extLst>
          </p:cNvPr>
          <p:cNvSpPr/>
          <p:nvPr/>
        </p:nvSpPr>
        <p:spPr>
          <a:xfrm>
            <a:off x="457200" y="3771702"/>
            <a:ext cx="8361336" cy="79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1D5A60"/>
                </a:solidFill>
                <a:latin typeface="Consolas" panose="020B0609020204030204" pitchFamily="49" charset="0"/>
              </a:rPr>
              <a:t>&lt;label for=“full-name“ </a:t>
            </a:r>
            <a:r>
              <a:rPr lang="en-GB" sz="1600" dirty="0">
                <a:solidFill>
                  <a:srgbClr val="FF0000"/>
                </a:solidFill>
                <a:latin typeface="Consolas" panose="020B0609020204030204" pitchFamily="49" charset="0"/>
              </a:rPr>
              <a:t>style=“display: none;”</a:t>
            </a:r>
            <a:r>
              <a:rPr lang="en-GB" sz="1600" dirty="0">
                <a:solidFill>
                  <a:srgbClr val="1D5A60"/>
                </a:solidFill>
                <a:latin typeface="Consolas" panose="020B0609020204030204" pitchFamily="49" charset="0"/>
              </a:rPr>
              <a:t>&gt;Full Name&lt;/label&gt;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1D5A60"/>
                </a:solidFill>
                <a:latin typeface="Consolas" panose="020B0609020204030204" pitchFamily="49" charset="0"/>
              </a:rPr>
              <a:t>&lt;input type="text" id=“full-name" name="name"&gt;</a:t>
            </a: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837AA7FE-1DF3-4365-8700-3A067BB20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65905" y="4222510"/>
            <a:ext cx="381000" cy="390525"/>
          </a:xfrm>
          <a:prstGeom prst="mathMultiply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5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Hiding content from screen readers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F741217-62B4-4B3E-A8CE-7F6D110AC7BA}"/>
              </a:ext>
            </a:extLst>
          </p:cNvPr>
          <p:cNvSpPr txBox="1">
            <a:spLocks/>
          </p:cNvSpPr>
          <p:nvPr/>
        </p:nvSpPr>
        <p:spPr bwMode="auto">
          <a:xfrm>
            <a:off x="457200" y="2905702"/>
            <a:ext cx="8229600" cy="48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Don’t confuse with </a:t>
            </a:r>
            <a:r>
              <a:rPr lang="en-US" alt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role=“presentation”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role=“none”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4A8D3C-9867-43D8-9839-A04FADED8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1600" dirty="0"/>
              <a:t>Content that is for visual effect – an icon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onsolas" panose="020B0609020204030204" pitchFamily="49" charset="0"/>
                <a:cs typeface="Arial" panose="020B0604020202020204" pitchFamily="34" charset="0"/>
              </a:rPr>
              <a:t>aria-hidden=“true”</a:t>
            </a:r>
            <a:endParaRPr lang="en-GB" sz="1600" dirty="0">
              <a:latin typeface="Consolas" panose="020B06090202040302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2FD420-FC0E-43D1-A542-DB9AA2CFE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0" y="3524434"/>
            <a:ext cx="8229600" cy="1257810"/>
            <a:chOff x="457200" y="3580552"/>
            <a:chExt cx="8229600" cy="1257810"/>
          </a:xfrm>
        </p:grpSpPr>
        <p:pic>
          <p:nvPicPr>
            <p:cNvPr id="6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40A42DA-1F50-4790-89A9-E1A468B4A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580552"/>
              <a:ext cx="3769567" cy="1253272"/>
            </a:xfrm>
            <a:prstGeom prst="rect">
              <a:avLst/>
            </a:prstGeom>
          </p:spPr>
        </p:pic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B3615BF-E8B9-4126-B4C1-EF34F6153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2040" y="3589628"/>
              <a:ext cx="4254760" cy="1248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63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Don’t hide focusable elements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30790-482F-8546-AC94-C9719D52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730"/>
            <a:ext cx="8229600" cy="26397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Don’t use </a:t>
            </a:r>
            <a:r>
              <a:rPr lang="en-US" alt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role=“presentation”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aria-hidden=“true”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 focusable elements</a:t>
            </a:r>
          </a:p>
          <a:p>
            <a:pPr>
              <a:lnSpc>
                <a:spcPct val="150000"/>
              </a:lnSpc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1600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&lt;button role=“presentation”&gt;Button&lt;/button&gt;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16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screen reader would focus on nothing</a:t>
            </a: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4FDBC739-E69B-4249-8E20-B45C9D7A7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3969" y="2622098"/>
            <a:ext cx="381000" cy="390525"/>
          </a:xfrm>
          <a:prstGeom prst="mathMultiply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7457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Hiding content from sighted users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4A8D3C-9867-43D8-9839-A04FADED8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1600" dirty="0"/>
              <a:t>Content that might be used to provide context for screen reader users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CSS can be used to hide the information visually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hlinkClick r:id="rId3"/>
              </a:rPr>
              <a:t>How-to: Hide content - The A11Y Project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B2BA0-F086-4297-8EC1-4C75ABC9C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257"/>
          <a:stretch/>
        </p:blipFill>
        <p:spPr>
          <a:xfrm>
            <a:off x="565307" y="3193373"/>
            <a:ext cx="8013385" cy="160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2844D0B-35A4-854A-89DC-1BF83C9A2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59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7E376-2002-0641-AB32-F71E4D44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188"/>
            <a:ext cx="9144000" cy="2955925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21" y="2620368"/>
            <a:ext cx="8116957" cy="556519"/>
          </a:xfrm>
        </p:spPr>
        <p:txBody>
          <a:bodyPr anchor="ctr"/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400164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Recap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F7E712-CB1A-4631-8397-4D4AAFF46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698570"/>
            <a:ext cx="5249121" cy="307464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1600" dirty="0"/>
              <a:t>We’ve covered </a:t>
            </a:r>
            <a:r>
              <a:rPr lang="en-GB" sz="1600" b="1" dirty="0"/>
              <a:t>a lot of ground!</a:t>
            </a:r>
            <a:r>
              <a:rPr lang="en-GB" sz="1600" dirty="0"/>
              <a:t> We’ve talked about: </a:t>
            </a:r>
          </a:p>
          <a:p>
            <a:pPr>
              <a:lnSpc>
                <a:spcPct val="150000"/>
              </a:lnSpc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Accessibility Tree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What is ARIA 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Name, Role, Value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557942-7299-4C25-8D52-ABBCE1A3598D}"/>
              </a:ext>
            </a:extLst>
          </p:cNvPr>
          <p:cNvSpPr txBox="1">
            <a:spLocks/>
          </p:cNvSpPr>
          <p:nvPr/>
        </p:nvSpPr>
        <p:spPr bwMode="auto">
          <a:xfrm>
            <a:off x="4226937" y="2160043"/>
            <a:ext cx="5774033" cy="307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600" dirty="0"/>
              <a:t>Labelling Inputs and Basic Errors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Grouping Controls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Hiding Content</a:t>
            </a:r>
          </a:p>
        </p:txBody>
      </p:sp>
    </p:spTree>
    <p:extLst>
      <p:ext uri="{BB962C8B-B14F-4D97-AF65-F5344CB8AC3E}">
        <p14:creationId xmlns:p14="http://schemas.microsoft.com/office/powerpoint/2010/main" val="1227109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 descr="Scan QR code to leave feedback">
            <a:extLst>
              <a:ext uri="{FF2B5EF4-FFF2-40B4-BE49-F238E27FC236}">
                <a16:creationId xmlns:a16="http://schemas.microsoft.com/office/drawing/2014/main" id="{2F4CD3B4-9D16-261F-5A2E-AED706133E6F}"/>
              </a:ext>
            </a:extLst>
          </p:cNvPr>
          <p:cNvGrpSpPr/>
          <p:nvPr/>
        </p:nvGrpSpPr>
        <p:grpSpPr>
          <a:xfrm>
            <a:off x="6397349" y="1854404"/>
            <a:ext cx="2265640" cy="2685408"/>
            <a:chOff x="6397349" y="1854404"/>
            <a:chExt cx="2265640" cy="268540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12BBAB4-201F-8B5E-EF1B-E86FC4473793}"/>
                </a:ext>
              </a:extLst>
            </p:cNvPr>
            <p:cNvSpPr/>
            <p:nvPr/>
          </p:nvSpPr>
          <p:spPr>
            <a:xfrm>
              <a:off x="6397349" y="1854404"/>
              <a:ext cx="2265640" cy="2685408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C0BCB79-A868-144D-6F11-0195F099A915}"/>
                </a:ext>
              </a:extLst>
            </p:cNvPr>
            <p:cNvSpPr/>
            <p:nvPr/>
          </p:nvSpPr>
          <p:spPr>
            <a:xfrm>
              <a:off x="6469349" y="1931670"/>
              <a:ext cx="2116800" cy="2530875"/>
            </a:xfrm>
            <a:prstGeom prst="roundRect">
              <a:avLst>
                <a:gd name="adj" fmla="val 1272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1F13E2-301E-4BBC-C01F-2386CB17C5EC}"/>
                </a:ext>
              </a:extLst>
            </p:cNvPr>
            <p:cNvSpPr txBox="1"/>
            <p:nvPr/>
          </p:nvSpPr>
          <p:spPr>
            <a:xfrm>
              <a:off x="6662737" y="3747424"/>
              <a:ext cx="1519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/>
                <a:t>Scan to leave feedback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6517DF0-7FBB-CA17-7632-EBCFCDE9156D}"/>
                </a:ext>
              </a:extLst>
            </p:cNvPr>
            <p:cNvGrpSpPr/>
            <p:nvPr/>
          </p:nvGrpSpPr>
          <p:grpSpPr>
            <a:xfrm rot="1772687">
              <a:off x="7956530" y="3861300"/>
              <a:ext cx="513080" cy="513080"/>
              <a:chOff x="7706569" y="3863246"/>
              <a:chExt cx="629400" cy="629400"/>
            </a:xfrm>
          </p:grpSpPr>
          <p:pic>
            <p:nvPicPr>
              <p:cNvPr id="7" name="Graphic 6" descr="Smart Phone with solid fill">
                <a:extLst>
                  <a:ext uri="{FF2B5EF4-FFF2-40B4-BE49-F238E27FC236}">
                    <a16:creationId xmlns:a16="http://schemas.microsoft.com/office/drawing/2014/main" id="{6976853C-4EBD-7CDF-C6D2-B4EB29AF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706569" y="3863246"/>
                <a:ext cx="629400" cy="629400"/>
              </a:xfrm>
              <a:prstGeom prst="rect">
                <a:avLst/>
              </a:prstGeom>
            </p:spPr>
          </p:pic>
          <p:pic>
            <p:nvPicPr>
              <p:cNvPr id="11" name="Graphic 10" descr="Target outline">
                <a:extLst>
                  <a:ext uri="{FF2B5EF4-FFF2-40B4-BE49-F238E27FC236}">
                    <a16:creationId xmlns:a16="http://schemas.microsoft.com/office/drawing/2014/main" id="{327F4432-F6E0-C0A2-02B1-C40BA21B2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892245" y="4047503"/>
                <a:ext cx="259859" cy="259859"/>
              </a:xfrm>
              <a:prstGeom prst="rect">
                <a:avLst/>
              </a:prstGeom>
            </p:spPr>
          </p:pic>
        </p:grpSp>
        <p:pic>
          <p:nvPicPr>
            <p:cNvPr id="1026" name="Picture 2" descr="Scan QR code to leave feedback">
              <a:extLst>
                <a:ext uri="{FF2B5EF4-FFF2-40B4-BE49-F238E27FC236}">
                  <a16:creationId xmlns:a16="http://schemas.microsoft.com/office/drawing/2014/main" id="{198CE226-44BE-5360-E218-D29BEE692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0247" y="2059330"/>
              <a:ext cx="1645592" cy="1645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B15ADB-356E-4746-8C20-D773F70AE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595" y="1805630"/>
            <a:ext cx="6884810" cy="516090"/>
          </a:xfrm>
        </p:spPr>
        <p:txBody>
          <a:bodyPr/>
          <a:lstStyle/>
          <a:p>
            <a:r>
              <a:rPr lang="en-GB"/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C31AB-BA3F-27CB-4D29-269348276D11}"/>
              </a:ext>
            </a:extLst>
          </p:cNvPr>
          <p:cNvSpPr txBox="1"/>
          <p:nvPr/>
        </p:nvSpPr>
        <p:spPr>
          <a:xfrm>
            <a:off x="1129595" y="2486778"/>
            <a:ext cx="5471231" cy="10117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100" dirty="0">
                <a:solidFill>
                  <a:schemeClr val="bg1">
                    <a:lumMod val="95000"/>
                  </a:schemeClr>
                </a:solidFill>
              </a:rPr>
              <a:t>Please let us know what you thought: </a:t>
            </a:r>
            <a:r>
              <a:rPr lang="en-GB" sz="2100" u="sng" dirty="0">
                <a:solidFill>
                  <a:schemeClr val="bg1">
                    <a:lumMod val="95000"/>
                  </a:schemeClr>
                </a:solidFill>
              </a:rPr>
              <a:t>surveymonkey.com/r/L7QTYH5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1545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2844D0B-35A4-854A-89DC-1BF83C9A2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5925"/>
          </a:xfrm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7E376-2002-0641-AB32-F71E4D44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188"/>
            <a:ext cx="9144000" cy="2955925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7552"/>
            <a:ext cx="8116957" cy="800100"/>
          </a:xfrm>
        </p:spPr>
        <p:txBody>
          <a:bodyPr anchor="ctr"/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6" name="Content Placeholder 5" descr="Man in a suite holding up a sign saying &quot;Questions?&quot;">
            <a:extLst>
              <a:ext uri="{FF2B5EF4-FFF2-40B4-BE49-F238E27FC236}">
                <a16:creationId xmlns:a16="http://schemas.microsoft.com/office/drawing/2014/main" id="{506E58A1-8352-7E43-855E-DDFE4CAE9E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4220" y="1507188"/>
            <a:ext cx="5255559" cy="29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86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30790-482F-8546-AC94-C9719D52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1760832"/>
            <a:ext cx="3552825" cy="249464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We’re going to cover:</a:t>
            </a:r>
          </a:p>
          <a:p>
            <a:pPr>
              <a:lnSpc>
                <a:spcPct val="150000"/>
              </a:lnSpc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Accessibility Tree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What is ARIA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Name, Role, Value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DAE44B8-0241-4531-8090-8B85145BDED6}"/>
              </a:ext>
            </a:extLst>
          </p:cNvPr>
          <p:cNvSpPr txBox="1">
            <a:spLocks/>
          </p:cNvSpPr>
          <p:nvPr/>
        </p:nvSpPr>
        <p:spPr bwMode="auto">
          <a:xfrm>
            <a:off x="4572000" y="1760832"/>
            <a:ext cx="4114799" cy="249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/>
              <a:t>Labelling Inputs and Basic Errors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Grouping Controls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Hiding Content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5D19437-593D-49CE-AA72-D2865DD74589}"/>
              </a:ext>
            </a:extLst>
          </p:cNvPr>
          <p:cNvSpPr txBox="1">
            <a:spLocks/>
          </p:cNvSpPr>
          <p:nvPr/>
        </p:nvSpPr>
        <p:spPr bwMode="auto">
          <a:xfrm>
            <a:off x="1019176" y="3768211"/>
            <a:ext cx="6058632" cy="46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1pPr>
            <a:lvl2pPr marL="701675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2pPr>
            <a:lvl3pPr marL="1062038" indent="-3429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3pPr>
            <a:lvl4pPr marL="35877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rgbClr val="005C6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 will take pauses to answer questions throughout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6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1209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2844D0B-35A4-854A-89DC-1BF83C9A2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59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7E376-2002-0641-AB32-F71E4D44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188"/>
            <a:ext cx="9144000" cy="2955925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7552"/>
            <a:ext cx="8116957" cy="800100"/>
          </a:xfrm>
        </p:spPr>
        <p:txBody>
          <a:bodyPr anchor="ctr"/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Poll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confident are you with accessibility?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B50100-E2D8-5340-8090-12581C157000}"/>
              </a:ext>
            </a:extLst>
          </p:cNvPr>
          <p:cNvSpPr/>
          <p:nvPr/>
        </p:nvSpPr>
        <p:spPr>
          <a:xfrm>
            <a:off x="3165612" y="3116262"/>
            <a:ext cx="2700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at all confident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Somewhat confident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Moderately confident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5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confident</a:t>
            </a:r>
            <a:endParaRPr lang="en-US" dirty="0">
              <a:solidFill>
                <a:srgbClr val="005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6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2844D0B-35A4-854A-89DC-1BF83C9A2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29559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7E376-2002-0641-AB32-F71E4D44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507188"/>
            <a:ext cx="9144000" cy="2955925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8B2954F8-7730-D047-B055-3EFE2EAA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21" y="2620368"/>
            <a:ext cx="8116957" cy="556519"/>
          </a:xfrm>
        </p:spPr>
        <p:txBody>
          <a:bodyPr anchor="ctr"/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Accessibility Tree</a:t>
            </a:r>
          </a:p>
        </p:txBody>
      </p:sp>
    </p:spTree>
    <p:extLst>
      <p:ext uri="{BB962C8B-B14F-4D97-AF65-F5344CB8AC3E}">
        <p14:creationId xmlns:p14="http://schemas.microsoft.com/office/powerpoint/2010/main" val="304469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FE2C7-7588-9A4D-A557-BF3AA2BC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Structure and Design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36B91C-B872-4BFB-BBB3-27092819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030"/>
          <a:stretch/>
        </p:blipFill>
        <p:spPr>
          <a:xfrm>
            <a:off x="457200" y="2031204"/>
            <a:ext cx="3765287" cy="1510128"/>
          </a:xfr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E67F59-9831-4A13-BF7B-29B5ED08E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263" y="2031204"/>
            <a:ext cx="4356538" cy="2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91720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bilityNet Theme June 2014">
  <a:themeElements>
    <a:clrScheme name="Custom 2">
      <a:dk1>
        <a:srgbClr val="0E3C20"/>
      </a:dk1>
      <a:lt1>
        <a:sysClr val="window" lastClr="FFFFFF"/>
      </a:lt1>
      <a:dk2>
        <a:srgbClr val="1F497D"/>
      </a:dk2>
      <a:lt2>
        <a:srgbClr val="E5EA8B"/>
      </a:lt2>
      <a:accent1>
        <a:srgbClr val="0E3C20"/>
      </a:accent1>
      <a:accent2>
        <a:srgbClr val="153566"/>
      </a:accent2>
      <a:accent3>
        <a:srgbClr val="461C68"/>
      </a:accent3>
      <a:accent4>
        <a:srgbClr val="7F1229"/>
      </a:accent4>
      <a:accent5>
        <a:srgbClr val="DDE6EE"/>
      </a:accent5>
      <a:accent6>
        <a:srgbClr val="F9E8ED"/>
      </a:accent6>
      <a:hlink>
        <a:srgbClr val="6666FF"/>
      </a:hlink>
      <a:folHlink>
        <a:srgbClr val="1535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bilityNet powerpoint template 4x3 V1 March 2018" id="{5B7310ED-77BD-E247-AB20-7C6FDFC2F53B}" vid="{39FC8AD2-E002-1842-9762-04B77B64AE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mission xmlns="5ce6a5d4-ee8a-4ca2-8f69-cb97ab5128d6">
      <UserInfo>
        <DisplayName/>
        <AccountId xsi:nil="true"/>
        <AccountType/>
      </UserInfo>
    </Permission>
    <number xmlns="5ce6a5d4-ee8a-4ca2-8f69-cb97ab5128d6" xsi:nil="true"/>
    <lcf76f155ced4ddcb4097134ff3c332f xmlns="5ce6a5d4-ee8a-4ca2-8f69-cb97ab5128d6">
      <Terms xmlns="http://schemas.microsoft.com/office/infopath/2007/PartnerControls"/>
    </lcf76f155ced4ddcb4097134ff3c332f>
    <TaxCatchAll xmlns="bbeb3e8a-adb0-4693-89cf-786fd4ac8a8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BAA24EBC101D45815242C6E137E33A" ma:contentTypeVersion="20" ma:contentTypeDescription="Create a new document." ma:contentTypeScope="" ma:versionID="45aa0a98063556ae93180d73c092883c">
  <xsd:schema xmlns:xsd="http://www.w3.org/2001/XMLSchema" xmlns:xs="http://www.w3.org/2001/XMLSchema" xmlns:p="http://schemas.microsoft.com/office/2006/metadata/properties" xmlns:ns2="bbeb3e8a-adb0-4693-89cf-786fd4ac8a81" xmlns:ns3="5ce6a5d4-ee8a-4ca2-8f69-cb97ab5128d6" targetNamespace="http://schemas.microsoft.com/office/2006/metadata/properties" ma:root="true" ma:fieldsID="fdb24b1a66ece2d6abe477a1c9b46606" ns2:_="" ns3:_="">
    <xsd:import namespace="bbeb3e8a-adb0-4693-89cf-786fd4ac8a81"/>
    <xsd:import namespace="5ce6a5d4-ee8a-4ca2-8f69-cb97ab5128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Permiss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numbe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b3e8a-adb0-4693-89cf-786fd4ac8a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d2ea6d7-548a-4ae9-a154-c44c09357840}" ma:internalName="TaxCatchAll" ma:showField="CatchAllData" ma:web="bbeb3e8a-adb0-4693-89cf-786fd4ac8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6a5d4-ee8a-4ca2-8f69-cb97ab5128d6" elementFormDefault="qualified">
    <xsd:import namespace="http://schemas.microsoft.com/office/2006/documentManagement/types"/>
    <xsd:import namespace="http://schemas.microsoft.com/office/infopath/2007/PartnerControls"/>
    <xsd:element name="Permission" ma:index="10" nillable="true" ma:displayName="Permission" ma:list="UserInfo" ma:SharePointGroup="0" ma:internalName="Permissio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3d872fd-864d-485f-8d3d-6992e6eedb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umber" ma:index="25" nillable="true" ma:displayName="number" ma:format="Dropdown" ma:internalName="number" ma:percentage="FALSE">
      <xsd:simpleType>
        <xsd:restriction base="dms:Number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9455C6-1A17-4F71-9BE5-54246C6DCB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A9D3DD-C71A-477C-A22C-CA660D49A99F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ce6a5d4-ee8a-4ca2-8f69-cb97ab5128d6"/>
    <ds:schemaRef ds:uri="http://purl.org/dc/elements/1.1/"/>
    <ds:schemaRef ds:uri="bbeb3e8a-adb0-4693-89cf-786fd4ac8a81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F256C4F-9CD7-468D-9748-0CADC7E22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eb3e8a-adb0-4693-89cf-786fd4ac8a81"/>
    <ds:schemaRef ds:uri="5ce6a5d4-ee8a-4ca2-8f69-cb97ab5128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AbilityNet Theme June 2014</Template>
  <TotalTime>51081</TotalTime>
  <Words>2123</Words>
  <Application>Microsoft Office PowerPoint</Application>
  <PresentationFormat>On-screen Show (16:9)</PresentationFormat>
  <Paragraphs>342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Consolas</vt:lpstr>
      <vt:lpstr>Gill Sans MT</vt:lpstr>
      <vt:lpstr>Verdana</vt:lpstr>
      <vt:lpstr>AbilityNet Theme June 2014</vt:lpstr>
      <vt:lpstr>Office Theme</vt:lpstr>
      <vt:lpstr>Training resources from NDA</vt:lpstr>
      <vt:lpstr>Accessibility for Developers ARIA and the Accessibility Tree</vt:lpstr>
      <vt:lpstr>Welcome</vt:lpstr>
      <vt:lpstr>About AbilityNet</vt:lpstr>
      <vt:lpstr>Free Webinar</vt:lpstr>
      <vt:lpstr>Outline</vt:lpstr>
      <vt:lpstr>Poll How confident are you with accessibility?</vt:lpstr>
      <vt:lpstr>The Accessibility Tree</vt:lpstr>
      <vt:lpstr>Structure and Design</vt:lpstr>
      <vt:lpstr>Screen Readers</vt:lpstr>
      <vt:lpstr>The Accessibility Tree Explained</vt:lpstr>
      <vt:lpstr>It matters how the code is written!</vt:lpstr>
      <vt:lpstr>What about custom components?</vt:lpstr>
      <vt:lpstr>What is ARIA?</vt:lpstr>
      <vt:lpstr>Poll Do you use ARIA on your website?</vt:lpstr>
      <vt:lpstr>ARIA</vt:lpstr>
      <vt:lpstr>ARIA does…</vt:lpstr>
      <vt:lpstr>Questions?</vt:lpstr>
      <vt:lpstr>Name, Role, Value</vt:lpstr>
      <vt:lpstr>WCAG in a nutshell</vt:lpstr>
      <vt:lpstr>Example Success Criteria</vt:lpstr>
      <vt:lpstr>Name, role, value - WCAG</vt:lpstr>
      <vt:lpstr>Name</vt:lpstr>
      <vt:lpstr>Name – contents</vt:lpstr>
      <vt:lpstr>Name – aria-label</vt:lpstr>
      <vt:lpstr>Name – aria-labelledby</vt:lpstr>
      <vt:lpstr>Name – title</vt:lpstr>
      <vt:lpstr>Name – description</vt:lpstr>
      <vt:lpstr>Role</vt:lpstr>
      <vt:lpstr>Role – keyboard behaviour</vt:lpstr>
      <vt:lpstr>Poll What is the expected keyboard behaviour for a checkbox?</vt:lpstr>
      <vt:lpstr>Don’t change the native semantics!</vt:lpstr>
      <vt:lpstr>Value</vt:lpstr>
      <vt:lpstr>Questions?</vt:lpstr>
      <vt:lpstr>Labelling Inputs and Basic Errors</vt:lpstr>
      <vt:lpstr>Associating label with input</vt:lpstr>
      <vt:lpstr>Native HTML – explicit labelling</vt:lpstr>
      <vt:lpstr>Native HTML – implicit labelling</vt:lpstr>
      <vt:lpstr>Back to the Accessibility Tree</vt:lpstr>
      <vt:lpstr>No visual label</vt:lpstr>
      <vt:lpstr>Instructions</vt:lpstr>
      <vt:lpstr>Error – associated</vt:lpstr>
      <vt:lpstr>Error summary – associated</vt:lpstr>
      <vt:lpstr>Grouping controls</vt:lpstr>
      <vt:lpstr>Grouping multiple inputs</vt:lpstr>
      <vt:lpstr>Grouping multiple inputs - native</vt:lpstr>
      <vt:lpstr>Grouping multiple inputs - ARIA</vt:lpstr>
      <vt:lpstr>Questions?</vt:lpstr>
      <vt:lpstr>Hiding Content</vt:lpstr>
      <vt:lpstr>Hiding content from everyone</vt:lpstr>
      <vt:lpstr>Hiding content from screen readers</vt:lpstr>
      <vt:lpstr>Don’t hide focusable elements</vt:lpstr>
      <vt:lpstr>Hiding content from sighted users</vt:lpstr>
      <vt:lpstr>Summary</vt:lpstr>
      <vt:lpstr>Recap</vt:lpstr>
      <vt:lpstr>Thank you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AbilityNet Template – this is the title</dc:title>
  <dc:creator>Mark Gaddes</dc:creator>
  <cp:lastModifiedBy>Meghna Manu (NDA)</cp:lastModifiedBy>
  <cp:revision>97</cp:revision>
  <dcterms:created xsi:type="dcterms:W3CDTF">2019-02-20T13:25:36Z</dcterms:created>
  <dcterms:modified xsi:type="dcterms:W3CDTF">2024-04-22T16:54:19Z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0x010100E3BAA24EBC101D45815242C6E137E33A</vt:lpwstr>
  </property>
</Properties>
</file>