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86" r:id="rId5"/>
  </p:sldMasterIdLst>
  <p:notesMasterIdLst>
    <p:notesMasterId r:id="rId34"/>
  </p:notesMasterIdLst>
  <p:handoutMasterIdLst>
    <p:handoutMasterId r:id="rId35"/>
  </p:handoutMasterIdLst>
  <p:sldIdLst>
    <p:sldId id="422" r:id="rId6"/>
    <p:sldId id="265" r:id="rId7"/>
    <p:sldId id="423" r:id="rId8"/>
    <p:sldId id="290" r:id="rId9"/>
    <p:sldId id="293" r:id="rId10"/>
    <p:sldId id="296" r:id="rId11"/>
    <p:sldId id="294" r:id="rId12"/>
    <p:sldId id="256" r:id="rId13"/>
    <p:sldId id="362" r:id="rId14"/>
    <p:sldId id="295" r:id="rId15"/>
    <p:sldId id="363" r:id="rId16"/>
    <p:sldId id="257" r:id="rId17"/>
    <p:sldId id="364" r:id="rId18"/>
    <p:sldId id="262" r:id="rId19"/>
    <p:sldId id="266" r:id="rId20"/>
    <p:sldId id="309" r:id="rId21"/>
    <p:sldId id="307" r:id="rId22"/>
    <p:sldId id="258" r:id="rId23"/>
    <p:sldId id="306" r:id="rId24"/>
    <p:sldId id="288" r:id="rId25"/>
    <p:sldId id="291" r:id="rId26"/>
    <p:sldId id="289" r:id="rId27"/>
    <p:sldId id="424" r:id="rId28"/>
    <p:sldId id="425" r:id="rId29"/>
    <p:sldId id="426" r:id="rId30"/>
    <p:sldId id="427" r:id="rId31"/>
    <p:sldId id="428" r:id="rId32"/>
    <p:sldId id="429" r:id="rId33"/>
  </p:sldIdLst>
  <p:sldSz cx="12192000" cy="6858000"/>
  <p:notesSz cx="6858000" cy="9144000"/>
  <p:custDataLst>
    <p:tags r:id="rId36"/>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1A2A"/>
    <a:srgbClr val="FFFFFF"/>
    <a:srgbClr val="74B04D"/>
    <a:srgbClr val="5B9BD5"/>
    <a:srgbClr val="4ABBA4"/>
    <a:srgbClr val="1D5D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79" autoAdjust="0"/>
    <p:restoredTop sz="86449" autoAdjust="0"/>
  </p:normalViewPr>
  <p:slideViewPr>
    <p:cSldViewPr snapToGrid="0">
      <p:cViewPr varScale="1">
        <p:scale>
          <a:sx n="70" d="100"/>
          <a:sy n="70" d="100"/>
        </p:scale>
        <p:origin x="53" y="139"/>
      </p:cViewPr>
      <p:guideLst/>
    </p:cSldViewPr>
  </p:slideViewPr>
  <p:outlineViewPr>
    <p:cViewPr>
      <p:scale>
        <a:sx n="33" d="100"/>
        <a:sy n="33" d="100"/>
      </p:scale>
      <p:origin x="0" y="-58"/>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4" d="100"/>
          <a:sy n="84" d="100"/>
        </p:scale>
        <p:origin x="233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B713CD-95A2-42B4-8D05-EDC503A7FA2C}" type="datetimeFigureOut">
              <a:rPr lang="en-IE" smtClean="0"/>
              <a:t>24/07/2024</a:t>
            </a:fld>
            <a:endParaRPr lang="en-I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06AF9D-CE67-4D0B-A278-892772E0DFF9}" type="slidenum">
              <a:rPr lang="en-IE" smtClean="0"/>
              <a:t>‹#›</a:t>
            </a:fld>
            <a:endParaRPr lang="en-IE"/>
          </a:p>
        </p:txBody>
      </p:sp>
    </p:spTree>
    <p:extLst>
      <p:ext uri="{BB962C8B-B14F-4D97-AF65-F5344CB8AC3E}">
        <p14:creationId xmlns:p14="http://schemas.microsoft.com/office/powerpoint/2010/main" val="2598398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1143000" y="685800"/>
            <a:ext cx="4572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8" y="744538"/>
            <a:ext cx="6615112" cy="3722687"/>
          </a:xfrm>
        </p:spPr>
      </p:sp>
      <p:sp>
        <p:nvSpPr>
          <p:cNvPr id="3" name="Notes Placeholder 2"/>
          <p:cNvSpPr>
            <a:spLocks noGrp="1"/>
          </p:cNvSpPr>
          <p:nvPr>
            <p:ph type="body" idx="1"/>
          </p:nvPr>
        </p:nvSpPr>
        <p:spPr/>
        <p:txBody>
          <a:bodyPr/>
          <a:lstStyle/>
          <a:p>
            <a:r>
              <a:rPr lang="en-IE" dirty="0"/>
              <a:t>https://www.flaticon.com/free-icons/blog</a:t>
            </a:r>
          </a:p>
          <a:p>
            <a:r>
              <a:rPr lang="en-IE" dirty="0"/>
              <a:t>https://www.flaticon.com/free-icons/training</a:t>
            </a:r>
          </a:p>
        </p:txBody>
      </p:sp>
    </p:spTree>
    <p:extLst>
      <p:ext uri="{BB962C8B-B14F-4D97-AF65-F5344CB8AC3E}">
        <p14:creationId xmlns:p14="http://schemas.microsoft.com/office/powerpoint/2010/main" val="4174179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IE" b="0" i="0" dirty="0">
                <a:solidFill>
                  <a:srgbClr val="374151"/>
                </a:solidFill>
                <a:effectLst/>
                <a:latin typeface="Söhne"/>
              </a:rPr>
              <a:t>Improved user experience: Accessible design features enhance usability for all users, regardless of their abilities, leading to a more intuitive and user-friendly interface.</a:t>
            </a:r>
          </a:p>
          <a:p>
            <a:pPr algn="l">
              <a:buFont typeface="Arial" panose="020B0604020202020204" pitchFamily="34" charset="0"/>
              <a:buChar char="•"/>
            </a:pPr>
            <a:r>
              <a:rPr lang="en-IE" b="0" i="0" dirty="0">
                <a:solidFill>
                  <a:srgbClr val="374151"/>
                </a:solidFill>
                <a:effectLst/>
                <a:latin typeface="Söhne"/>
              </a:rPr>
              <a:t>Expanded audience reach: By catering to individuals with disabilities, accessible design allows a broader audience to access and interact with web content, thereby increasing overall user engagement.</a:t>
            </a:r>
          </a:p>
          <a:p>
            <a:pPr algn="l">
              <a:buFont typeface="Arial" panose="020B0604020202020204" pitchFamily="34" charset="0"/>
              <a:buChar char="•"/>
            </a:pPr>
            <a:r>
              <a:rPr lang="en-IE" b="0" i="0" dirty="0">
                <a:solidFill>
                  <a:srgbClr val="374151"/>
                </a:solidFill>
                <a:effectLst/>
                <a:latin typeface="Söhne"/>
              </a:rPr>
              <a:t>Enhanced search engine optimization (SEO): Implementing accessible design principles often leads to improved SEO, as search engines </a:t>
            </a:r>
            <a:r>
              <a:rPr lang="en-IE" b="0" i="0" dirty="0" err="1">
                <a:solidFill>
                  <a:srgbClr val="374151"/>
                </a:solidFill>
                <a:effectLst/>
                <a:latin typeface="Söhne"/>
              </a:rPr>
              <a:t>favor</a:t>
            </a:r>
            <a:r>
              <a:rPr lang="en-IE" b="0" i="0" dirty="0">
                <a:solidFill>
                  <a:srgbClr val="374151"/>
                </a:solidFill>
                <a:effectLst/>
                <a:latin typeface="Söhne"/>
              </a:rPr>
              <a:t> websites with clear, organized, and descriptive content that is easy to navigate.</a:t>
            </a:r>
          </a:p>
          <a:p>
            <a:pPr algn="l">
              <a:buFont typeface="Arial" panose="020B0604020202020204" pitchFamily="34" charset="0"/>
              <a:buChar char="•"/>
            </a:pPr>
            <a:r>
              <a:rPr lang="en-IE" b="0" i="0" dirty="0">
                <a:solidFill>
                  <a:srgbClr val="374151"/>
                </a:solidFill>
                <a:effectLst/>
                <a:latin typeface="Söhne"/>
              </a:rPr>
              <a:t>Future-proofing: Creating an accessible website ensures adaptability to evolving technologies and standards, thus minimizing the need for extensive redesigns or updates in the future.</a:t>
            </a:r>
          </a:p>
          <a:p>
            <a:pPr algn="l">
              <a:buFont typeface="Arial" panose="020B0604020202020204" pitchFamily="34" charset="0"/>
              <a:buChar char="•"/>
            </a:pPr>
            <a:r>
              <a:rPr lang="en-IE" b="0" i="0" dirty="0">
                <a:solidFill>
                  <a:srgbClr val="374151"/>
                </a:solidFill>
                <a:effectLst/>
                <a:latin typeface="Söhne"/>
              </a:rPr>
              <a:t>Compliance with legal requirements: Adhering to accessibility standards ensures compliance with legal obligations, helping to avoid potential lawsuits and penalties related to discrimination and accessibility violations.</a:t>
            </a:r>
          </a:p>
          <a:p>
            <a:pPr algn="l">
              <a:buFont typeface="Arial" panose="020B0604020202020204" pitchFamily="34" charset="0"/>
              <a:buChar char="•"/>
            </a:pPr>
            <a:r>
              <a:rPr lang="en-IE" b="0" i="0" dirty="0">
                <a:solidFill>
                  <a:srgbClr val="374151"/>
                </a:solidFill>
                <a:effectLst/>
                <a:latin typeface="Söhne"/>
              </a:rPr>
              <a:t>Positive brand image: Prioritizing accessibility demonstrates a commitment to inclusivity and social responsibility, leading to a more positive perception of the brand among users and stakeholders.</a:t>
            </a:r>
          </a:p>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6BB7FB-12A9-465E-B562-218DB11B3404}"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6747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8DA1EC-AC12-44AC-B16F-353A741C96DA}"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57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IE" b="0" i="0" dirty="0">
                <a:solidFill>
                  <a:srgbClr val="374151"/>
                </a:solidFill>
                <a:effectLst/>
                <a:latin typeface="Söhne"/>
              </a:rPr>
              <a:t>User familiarity: Consistency in design creates a sense of familiarity, making it easier for users to navigate and interact with different parts of a product or service without feeling lost or confused.</a:t>
            </a:r>
          </a:p>
          <a:p>
            <a:pPr algn="l">
              <a:buFont typeface="Arial" panose="020B0604020202020204" pitchFamily="34" charset="0"/>
              <a:buChar char="•"/>
            </a:pPr>
            <a:r>
              <a:rPr lang="en-IE" b="0" i="0" dirty="0">
                <a:solidFill>
                  <a:srgbClr val="374151"/>
                </a:solidFill>
                <a:effectLst/>
                <a:latin typeface="Söhne"/>
              </a:rPr>
              <a:t>Enhanced usability: Consistent design patterns and elements contribute to improved usability by allowing users to predict the behaviour and functionality of different components, leading to a more intuitive and efficient user experience.</a:t>
            </a:r>
          </a:p>
          <a:p>
            <a:pPr algn="l">
              <a:buFont typeface="Arial" panose="020B0604020202020204" pitchFamily="34" charset="0"/>
              <a:buChar char="•"/>
            </a:pPr>
            <a:r>
              <a:rPr lang="en-IE" b="0" i="0" dirty="0">
                <a:solidFill>
                  <a:srgbClr val="374151"/>
                </a:solidFill>
                <a:effectLst/>
                <a:latin typeface="Söhne"/>
              </a:rPr>
              <a:t>Reduced learning curve: With a consistent design, users don't have to relearn how to interact with various parts of a product or service, reducing the time and effort required for them to become proficient users.</a:t>
            </a:r>
          </a:p>
          <a:p>
            <a:pPr algn="l">
              <a:buFont typeface="Arial" panose="020B0604020202020204" pitchFamily="34" charset="0"/>
              <a:buChar char="•"/>
            </a:pPr>
            <a:r>
              <a:rPr lang="en-IE" b="0" i="0" dirty="0">
                <a:solidFill>
                  <a:srgbClr val="374151"/>
                </a:solidFill>
                <a:effectLst/>
                <a:latin typeface="Söhne"/>
              </a:rPr>
              <a:t>Improved trust and credibility: Consistent design instils a sense of trust and credibility in users, as it reflects attention to detail and professionalism, leading to a positive perception of the product or service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6BB7FB-12A9-465E-B562-218DB11B3404}"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218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E" b="1" i="0" dirty="0">
                <a:solidFill>
                  <a:srgbClr val="374151"/>
                </a:solidFill>
                <a:effectLst/>
                <a:latin typeface="Söhne"/>
              </a:rPr>
              <a:t>Optional slide:</a:t>
            </a:r>
          </a:p>
          <a:p>
            <a:r>
              <a:rPr lang="en-IE" b="0" i="0" dirty="0">
                <a:solidFill>
                  <a:srgbClr val="374151"/>
                </a:solidFill>
                <a:effectLst/>
                <a:latin typeface="Söhne"/>
              </a:rPr>
              <a:t>DS can support ICT&amp;L Ambition in achieving ISO standards, such as the standard for Software Product Quality. </a:t>
            </a:r>
          </a:p>
          <a:p>
            <a:r>
              <a:rPr lang="en-IE" b="0" i="0" dirty="0">
                <a:solidFill>
                  <a:srgbClr val="374151"/>
                </a:solidFill>
                <a:effectLst/>
                <a:latin typeface="Söhne"/>
              </a:rPr>
              <a:t>This includes requirements for UI aesthetics, Accessibility, Application Learnability, Recognizability, User Error Protection all of which also correspond to good UX.</a:t>
            </a:r>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6BB7FB-12A9-465E-B562-218DB11B3404}"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6870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8" y="744538"/>
            <a:ext cx="6615112" cy="3722687"/>
          </a:xfrm>
        </p:spPr>
      </p:sp>
      <p:sp>
        <p:nvSpPr>
          <p:cNvPr id="3" name="Notes Placeholder 2"/>
          <p:cNvSpPr>
            <a:spLocks noGrp="1"/>
          </p:cNvSpPr>
          <p:nvPr>
            <p:ph type="body" idx="1"/>
          </p:nvPr>
        </p:nvSpPr>
        <p:spPr/>
        <p:txBody>
          <a:bodyPr/>
          <a:lstStyle/>
          <a:p>
            <a:r>
              <a:rPr lang="en-IE" dirty="0"/>
              <a:t>https://www.flaticon.com/free-icons/blog</a:t>
            </a:r>
          </a:p>
          <a:p>
            <a:r>
              <a:rPr lang="en-IE" dirty="0"/>
              <a:t>https://www.flaticon.com/free-icons/training</a:t>
            </a:r>
          </a:p>
        </p:txBody>
      </p:sp>
    </p:spTree>
    <p:extLst>
      <p:ext uri="{BB962C8B-B14F-4D97-AF65-F5344CB8AC3E}">
        <p14:creationId xmlns:p14="http://schemas.microsoft.com/office/powerpoint/2010/main" val="1914846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8" y="744538"/>
            <a:ext cx="6615112" cy="3722687"/>
          </a:xfrm>
        </p:spPr>
      </p:sp>
      <p:sp>
        <p:nvSpPr>
          <p:cNvPr id="3" name="Notes Placeholder 2"/>
          <p:cNvSpPr>
            <a:spLocks noGrp="1"/>
          </p:cNvSpPr>
          <p:nvPr>
            <p:ph type="body" idx="1"/>
          </p:nvPr>
        </p:nvSpPr>
        <p:spPr/>
        <p:txBody>
          <a:bodyPr/>
          <a:lstStyle/>
          <a:p>
            <a:r>
              <a:rPr lang="en-IE" dirty="0"/>
              <a:t>https://www.flaticon.com/free-icons/blog</a:t>
            </a:r>
          </a:p>
          <a:p>
            <a:r>
              <a:rPr lang="en-IE" dirty="0"/>
              <a:t>https://www.flaticon.com/free-icons/training</a:t>
            </a:r>
          </a:p>
        </p:txBody>
      </p:sp>
    </p:spTree>
    <p:extLst>
      <p:ext uri="{BB962C8B-B14F-4D97-AF65-F5344CB8AC3E}">
        <p14:creationId xmlns:p14="http://schemas.microsoft.com/office/powerpoint/2010/main" val="3100399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8" y="744538"/>
            <a:ext cx="6615112" cy="3722687"/>
          </a:xfrm>
        </p:spPr>
      </p:sp>
      <p:sp>
        <p:nvSpPr>
          <p:cNvPr id="3" name="Notes Placeholder 2"/>
          <p:cNvSpPr>
            <a:spLocks noGrp="1"/>
          </p:cNvSpPr>
          <p:nvPr>
            <p:ph type="body" idx="1"/>
          </p:nvPr>
        </p:nvSpPr>
        <p:spPr/>
        <p:txBody>
          <a:bodyPr/>
          <a:lstStyle/>
          <a:p>
            <a:r>
              <a:rPr lang="en-IE" dirty="0"/>
              <a:t>https://www.flaticon.com/free-icons/blog</a:t>
            </a:r>
          </a:p>
          <a:p>
            <a:r>
              <a:rPr lang="en-IE" dirty="0"/>
              <a:t>https://www.flaticon.com/free-icons/training</a:t>
            </a:r>
          </a:p>
        </p:txBody>
      </p:sp>
    </p:spTree>
    <p:extLst>
      <p:ext uri="{BB962C8B-B14F-4D97-AF65-F5344CB8AC3E}">
        <p14:creationId xmlns:p14="http://schemas.microsoft.com/office/powerpoint/2010/main" val="267722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8" y="744538"/>
            <a:ext cx="6615112" cy="3722687"/>
          </a:xfrm>
        </p:spPr>
      </p:sp>
      <p:sp>
        <p:nvSpPr>
          <p:cNvPr id="3" name="Notes Placeholder 2"/>
          <p:cNvSpPr>
            <a:spLocks noGrp="1"/>
          </p:cNvSpPr>
          <p:nvPr>
            <p:ph type="body" idx="1"/>
          </p:nvPr>
        </p:nvSpPr>
        <p:spPr/>
        <p:txBody>
          <a:bodyPr/>
          <a:lstStyle/>
          <a:p>
            <a:r>
              <a:rPr lang="en-IE" dirty="0"/>
              <a:t>https://www.flaticon.com/free-icons/blog</a:t>
            </a:r>
          </a:p>
          <a:p>
            <a:r>
              <a:rPr lang="en-IE" dirty="0"/>
              <a:t>https://www.flaticon.com/free-icons/training</a:t>
            </a:r>
          </a:p>
        </p:txBody>
      </p:sp>
    </p:spTree>
    <p:extLst>
      <p:ext uri="{BB962C8B-B14F-4D97-AF65-F5344CB8AC3E}">
        <p14:creationId xmlns:p14="http://schemas.microsoft.com/office/powerpoint/2010/main" val="2520318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8" y="744538"/>
            <a:ext cx="6615112" cy="3722687"/>
          </a:xfrm>
        </p:spPr>
      </p:sp>
      <p:sp>
        <p:nvSpPr>
          <p:cNvPr id="3" name="Notes Placeholder 2"/>
          <p:cNvSpPr>
            <a:spLocks noGrp="1"/>
          </p:cNvSpPr>
          <p:nvPr>
            <p:ph type="body" idx="1"/>
          </p:nvPr>
        </p:nvSpPr>
        <p:spPr/>
        <p:txBody>
          <a:bodyPr/>
          <a:lstStyle/>
          <a:p>
            <a:r>
              <a:rPr lang="en-IE" dirty="0"/>
              <a:t>https://www.flaticon.com/free-icons/blog</a:t>
            </a:r>
          </a:p>
          <a:p>
            <a:r>
              <a:rPr lang="en-IE" dirty="0"/>
              <a:t>https://www.flaticon.com/free-icons/training</a:t>
            </a:r>
          </a:p>
        </p:txBody>
      </p:sp>
    </p:spTree>
    <p:extLst>
      <p:ext uri="{BB962C8B-B14F-4D97-AF65-F5344CB8AC3E}">
        <p14:creationId xmlns:p14="http://schemas.microsoft.com/office/powerpoint/2010/main" val="1999984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8" y="744538"/>
            <a:ext cx="6615112" cy="3722687"/>
          </a:xfrm>
        </p:spPr>
      </p:sp>
      <p:sp>
        <p:nvSpPr>
          <p:cNvPr id="3" name="Notes Placeholder 2"/>
          <p:cNvSpPr>
            <a:spLocks noGrp="1"/>
          </p:cNvSpPr>
          <p:nvPr>
            <p:ph type="body" idx="1"/>
          </p:nvPr>
        </p:nvSpPr>
        <p:spPr/>
        <p:txBody>
          <a:bodyPr/>
          <a:lstStyle/>
          <a:p>
            <a:r>
              <a:rPr lang="en-IE" dirty="0"/>
              <a:t>https://www.flaticon.com/free-icons/blog</a:t>
            </a:r>
          </a:p>
          <a:p>
            <a:r>
              <a:rPr lang="en-IE" dirty="0"/>
              <a:t>https://www.flaticon.com/free-icons/training</a:t>
            </a:r>
          </a:p>
        </p:txBody>
      </p:sp>
    </p:spTree>
    <p:extLst>
      <p:ext uri="{BB962C8B-B14F-4D97-AF65-F5344CB8AC3E}">
        <p14:creationId xmlns:p14="http://schemas.microsoft.com/office/powerpoint/2010/main" val="4063324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8" y="744538"/>
            <a:ext cx="6615112" cy="3722687"/>
          </a:xfrm>
        </p:spPr>
      </p:sp>
      <p:sp>
        <p:nvSpPr>
          <p:cNvPr id="3" name="Notes Placeholder 2"/>
          <p:cNvSpPr>
            <a:spLocks noGrp="1"/>
          </p:cNvSpPr>
          <p:nvPr>
            <p:ph type="body" idx="1"/>
          </p:nvPr>
        </p:nvSpPr>
        <p:spPr/>
        <p:txBody>
          <a:bodyPr/>
          <a:lstStyle/>
          <a:p>
            <a:r>
              <a:rPr lang="en-IE" dirty="0"/>
              <a:t>https://www.flaticon.com/free-icons/blog</a:t>
            </a:r>
          </a:p>
          <a:p>
            <a:r>
              <a:rPr lang="en-IE" dirty="0"/>
              <a:t>https://www.flaticon.com/free-icons/training</a:t>
            </a:r>
          </a:p>
        </p:txBody>
      </p:sp>
    </p:spTree>
    <p:extLst>
      <p:ext uri="{BB962C8B-B14F-4D97-AF65-F5344CB8AC3E}">
        <p14:creationId xmlns:p14="http://schemas.microsoft.com/office/powerpoint/2010/main" val="3429094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Main slide version 1 - Depends on the audience </a:t>
            </a:r>
          </a:p>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8DA1EC-AC12-44AC-B16F-353A741C96DA}"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1568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IE"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Disability Act 2005 requires public bodies</a:t>
            </a:r>
            <a:r>
              <a:rPr lang="en-IE"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to make their services, information and buildings as accessible as possible to people with disabilities. This includes making reasonable accommodations to ensure accessibility.</a:t>
            </a:r>
          </a:p>
          <a:p>
            <a:pPr>
              <a:lnSpc>
                <a:spcPct val="107000"/>
              </a:lnSpc>
              <a:spcAft>
                <a:spcPts val="800"/>
              </a:spcAft>
            </a:pPr>
            <a:r>
              <a:rPr lang="en-IE"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Equal Status Acts 2000-2018 prohibit discrimination against people with disabilities </a:t>
            </a:r>
            <a:r>
              <a:rPr lang="en-IE"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the provision of goods, services, accommodation etc. Service providers have a duty to provide reasonable accommodations to facilitate access.</a:t>
            </a:r>
          </a:p>
          <a:p>
            <a:pPr>
              <a:lnSpc>
                <a:spcPct val="107000"/>
              </a:lnSpc>
              <a:spcAft>
                <a:spcPts val="800"/>
              </a:spcAft>
            </a:pPr>
            <a:r>
              <a:rPr lang="en-IE"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EU Web Accessibility Directive (Directive (EU) 2016/2102) aims to harmonize accessibility standards for websites and mobile apps of public sector bodies across the EU. </a:t>
            </a:r>
            <a:r>
              <a:rPr lang="en-IE"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 requires EU member states to ensure that public sector websites and apps meet Web Content Accessibility Guidelines (WCAG) 2.1 AA accessibility standards.</a:t>
            </a:r>
          </a:p>
          <a:p>
            <a:pPr>
              <a:lnSpc>
                <a:spcPct val="107000"/>
              </a:lnSpc>
              <a:spcAft>
                <a:spcPts val="800"/>
              </a:spcAft>
            </a:pPr>
            <a:r>
              <a:rPr lang="en-IE"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Official Languages Act 2003 </a:t>
            </a:r>
            <a:r>
              <a:rPr lang="en-IE"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requires public bodies to ensure that information, services and documents are available in both Irish and English. Any digital services, websites, apps etc. should accommodate both languages.</a:t>
            </a:r>
          </a:p>
          <a:p>
            <a:pPr>
              <a:lnSpc>
                <a:spcPct val="107000"/>
              </a:lnSpc>
              <a:spcAft>
                <a:spcPts val="800"/>
              </a:spcAft>
            </a:pPr>
            <a:r>
              <a:rPr lang="en-IE"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Public Sector Equality and Human Rights Duty </a:t>
            </a:r>
            <a:r>
              <a:rPr lang="en-IE"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requires public bodies to eliminate discrimination, promote equality and protect human rights in their public functions. This includes a positive duty to make information, services and buildings accessible.</a:t>
            </a:r>
          </a:p>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8DA1EC-AC12-44AC-B16F-353A741C96DA}"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5633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E" b="1" i="0" dirty="0">
                <a:solidFill>
                  <a:srgbClr val="333333"/>
                </a:solidFill>
                <a:effectLst/>
                <a:latin typeface="Fira Sans" panose="020B0503050000020004" pitchFamily="34" charset="0"/>
              </a:rPr>
              <a:t>Known limitations for Revenue website</a:t>
            </a:r>
          </a:p>
          <a:p>
            <a:pPr algn="l">
              <a:buFont typeface="Arial" panose="020B0604020202020204" pitchFamily="34" charset="0"/>
              <a:buChar char="•"/>
            </a:pPr>
            <a:r>
              <a:rPr lang="en-IE" b="0" i="0" dirty="0">
                <a:solidFill>
                  <a:srgbClr val="333333"/>
                </a:solidFill>
                <a:effectLst/>
                <a:latin typeface="Fira Sans" panose="020B0503050000020004" pitchFamily="34" charset="0"/>
              </a:rPr>
              <a:t>Tables: Some tables do not have correctly defined headers.</a:t>
            </a:r>
          </a:p>
          <a:p>
            <a:pPr algn="l">
              <a:buFont typeface="Arial" panose="020B0604020202020204" pitchFamily="34" charset="0"/>
              <a:buChar char="•"/>
            </a:pPr>
            <a:r>
              <a:rPr lang="en-IE" b="0" i="0" dirty="0">
                <a:solidFill>
                  <a:srgbClr val="333333"/>
                </a:solidFill>
                <a:effectLst/>
                <a:latin typeface="Fira Sans" panose="020B0503050000020004" pitchFamily="34" charset="0"/>
              </a:rPr>
              <a:t>Tables: Some tables have form elements with no associated labels.</a:t>
            </a:r>
          </a:p>
          <a:p>
            <a:pPr algn="l">
              <a:buFont typeface="Arial" panose="020B0604020202020204" pitchFamily="34" charset="0"/>
              <a:buChar char="•"/>
            </a:pPr>
            <a:r>
              <a:rPr lang="en-IE" b="0" i="0" dirty="0">
                <a:solidFill>
                  <a:srgbClr val="333333"/>
                </a:solidFill>
                <a:effectLst/>
                <a:latin typeface="Fira Sans" panose="020B0503050000020004" pitchFamily="34" charset="0"/>
              </a:rPr>
              <a:t>Checkboxes: Some checkboxes do not have keyboard operations.</a:t>
            </a:r>
          </a:p>
          <a:p>
            <a:pPr algn="l">
              <a:buFont typeface="Arial" panose="020B0604020202020204" pitchFamily="34" charset="0"/>
              <a:buChar char="•"/>
            </a:pPr>
            <a:r>
              <a:rPr lang="en-IE" b="0" i="0" dirty="0">
                <a:solidFill>
                  <a:srgbClr val="333333"/>
                </a:solidFill>
                <a:effectLst/>
                <a:latin typeface="Fira Sans" panose="020B0503050000020004" pitchFamily="34" charset="0"/>
              </a:rPr>
              <a:t>Labels: Some UI components do not have labels.</a:t>
            </a:r>
          </a:p>
          <a:p>
            <a:pPr algn="l">
              <a:buFont typeface="Arial" panose="020B0604020202020204" pitchFamily="34" charset="0"/>
              <a:buChar char="•"/>
            </a:pPr>
            <a:r>
              <a:rPr lang="en-IE" b="0" i="0" dirty="0">
                <a:solidFill>
                  <a:srgbClr val="333333"/>
                </a:solidFill>
                <a:effectLst/>
                <a:latin typeface="Fira Sans" panose="020B0503050000020004" pitchFamily="34" charset="0"/>
              </a:rPr>
              <a:t>Lists: Some unordered lists may contain more than only &lt;li&gt; items.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8DA1EC-AC12-44AC-B16F-353A741C96DA}"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5358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8DA1EC-AC12-44AC-B16F-353A741C96DA}"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7618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0" i="0" dirty="0">
                <a:solidFill>
                  <a:srgbClr val="0D0D0D"/>
                </a:solidFill>
                <a:effectLst/>
                <a:latin typeface="Söhne"/>
              </a:rPr>
              <a:t>Design System. UI components are reusable, modular elements like buttons, input fields and dropdowns used to construct user interfaces. They ensure consistency, improve development efficiency, and enhance user experience by providing standardised elements across applications.</a:t>
            </a:r>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8DA1EC-AC12-44AC-B16F-353A741C96DA}"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516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2800" b="1" i="0" dirty="0">
                <a:solidFill>
                  <a:srgbClr val="374151"/>
                </a:solidFill>
                <a:effectLst/>
                <a:latin typeface="Söhne"/>
              </a:rPr>
              <a:t>Accessibility at the component level: How does DS ensure the accessibility of its components</a:t>
            </a:r>
          </a:p>
          <a:p>
            <a:r>
              <a:rPr lang="en-IE" sz="4000" b="1" i="0" dirty="0">
                <a:effectLst/>
                <a:latin typeface="Söhne"/>
              </a:rPr>
              <a:t>Colour Contrast:</a:t>
            </a:r>
            <a:r>
              <a:rPr lang="en-IE" sz="4000" b="0" i="0" dirty="0">
                <a:solidFill>
                  <a:srgbClr val="374151"/>
                </a:solidFill>
                <a:effectLst/>
                <a:latin typeface="Söhne"/>
              </a:rPr>
              <a:t> Ensuring that text and interface elements have sufficient colour contrast</a:t>
            </a:r>
          </a:p>
          <a:p>
            <a:r>
              <a:rPr lang="en-IE" sz="2800" b="1" i="0" dirty="0">
                <a:solidFill>
                  <a:srgbClr val="374151"/>
                </a:solidFill>
                <a:effectLst/>
                <a:latin typeface="Söhne"/>
              </a:rPr>
              <a:t>Typography</a:t>
            </a:r>
            <a:r>
              <a:rPr lang="en-IE" sz="2800" b="0" i="0" dirty="0">
                <a:solidFill>
                  <a:srgbClr val="374151"/>
                </a:solidFill>
                <a:effectLst/>
                <a:latin typeface="Söhne"/>
              </a:rPr>
              <a:t>: we a</a:t>
            </a:r>
            <a:r>
              <a:rPr lang="en-IE" sz="4000" b="0" i="0" dirty="0">
                <a:solidFill>
                  <a:srgbClr val="374151"/>
                </a:solidFill>
                <a:effectLst/>
                <a:latin typeface="Söhne"/>
              </a:rPr>
              <a:t>ddress size and spacing accessibility requirements.</a:t>
            </a:r>
            <a:endParaRPr lang="en-IE" sz="2800" b="0" i="0" dirty="0">
              <a:solidFill>
                <a:srgbClr val="374151"/>
              </a:solidFill>
              <a:effectLst/>
              <a:latin typeface="Söhne"/>
            </a:endParaRPr>
          </a:p>
          <a:p>
            <a:pPr algn="l">
              <a:buFont typeface="Arial" panose="020B0604020202020204" pitchFamily="34" charset="0"/>
              <a:buNone/>
            </a:pPr>
            <a:r>
              <a:rPr lang="en-IE" sz="2800" b="1" i="0" dirty="0">
                <a:solidFill>
                  <a:srgbClr val="374151"/>
                </a:solidFill>
                <a:effectLst/>
                <a:latin typeface="Söhne"/>
              </a:rPr>
              <a:t>Spacing and Layout</a:t>
            </a:r>
            <a:r>
              <a:rPr lang="en-IE" sz="2800" b="0" i="0" dirty="0">
                <a:solidFill>
                  <a:srgbClr val="374151"/>
                </a:solidFill>
                <a:effectLst/>
                <a:latin typeface="Söhne"/>
              </a:rPr>
              <a:t>: </a:t>
            </a:r>
            <a:r>
              <a:rPr lang="en-IE" sz="4000" b="0" i="0" dirty="0">
                <a:solidFill>
                  <a:srgbClr val="374151"/>
                </a:solidFill>
                <a:effectLst/>
                <a:latin typeface="Söhne"/>
              </a:rPr>
              <a:t>Pay attention to spacing and layout considerations - Standardization approach.</a:t>
            </a:r>
            <a:endParaRPr lang="en-IE" sz="2800" b="0" i="0" dirty="0">
              <a:solidFill>
                <a:srgbClr val="374151"/>
              </a:solidFill>
              <a:effectLst/>
              <a:latin typeface="Söhne"/>
            </a:endParaRPr>
          </a:p>
          <a:p>
            <a:pPr algn="l">
              <a:buFont typeface="Arial" panose="020B0604020202020204" pitchFamily="34" charset="0"/>
              <a:buNone/>
            </a:pPr>
            <a:r>
              <a:rPr lang="en-IE" sz="2800" b="1" i="0" dirty="0">
                <a:solidFill>
                  <a:srgbClr val="374151"/>
                </a:solidFill>
                <a:effectLst/>
                <a:latin typeface="Söhne"/>
              </a:rPr>
              <a:t>States and Interactions</a:t>
            </a:r>
            <a:r>
              <a:rPr lang="en-IE" sz="2800" b="0" i="0" dirty="0">
                <a:solidFill>
                  <a:srgbClr val="374151"/>
                </a:solidFill>
                <a:effectLst/>
                <a:latin typeface="Söhne"/>
              </a:rPr>
              <a:t>: </a:t>
            </a:r>
            <a:r>
              <a:rPr lang="en-IE" sz="4000" b="0" i="0" dirty="0">
                <a:solidFill>
                  <a:srgbClr val="374151"/>
                </a:solidFill>
                <a:effectLst/>
                <a:latin typeface="Söhne"/>
              </a:rPr>
              <a:t>Making interactive elements perceivable and operable. Include focus states for keyboard users to create keyboard-accessible components.</a:t>
            </a:r>
          </a:p>
          <a:p>
            <a:pPr algn="l">
              <a:buFont typeface="Arial" panose="020B0604020202020204" pitchFamily="34" charset="0"/>
              <a:buNone/>
            </a:pPr>
            <a:r>
              <a:rPr lang="en-IE" sz="2800" b="1" i="0" dirty="0">
                <a:solidFill>
                  <a:srgbClr val="374151"/>
                </a:solidFill>
                <a:effectLst/>
                <a:latin typeface="Söhne"/>
              </a:rPr>
              <a:t>Responsive Design</a:t>
            </a:r>
            <a:r>
              <a:rPr lang="en-IE" sz="2800" b="0" i="0" dirty="0">
                <a:solidFill>
                  <a:srgbClr val="374151"/>
                </a:solidFill>
                <a:effectLst/>
                <a:latin typeface="Söhne"/>
              </a:rPr>
              <a:t>: Ensuring our components are responsive.</a:t>
            </a:r>
          </a:p>
          <a:p>
            <a:pPr algn="l">
              <a:buFont typeface="Arial" panose="020B0604020202020204" pitchFamily="34" charset="0"/>
              <a:buNone/>
            </a:pPr>
            <a:r>
              <a:rPr lang="en-IE" sz="2800" b="1" i="0" dirty="0">
                <a:solidFill>
                  <a:srgbClr val="374151"/>
                </a:solidFill>
                <a:effectLst/>
                <a:latin typeface="Söhne"/>
              </a:rPr>
              <a:t>Icons</a:t>
            </a:r>
            <a:r>
              <a:rPr lang="en-IE" sz="2800" b="0" i="0" dirty="0">
                <a:solidFill>
                  <a:srgbClr val="374151"/>
                </a:solidFill>
                <a:effectLst/>
                <a:latin typeface="Söhne"/>
              </a:rPr>
              <a:t>: </a:t>
            </a:r>
            <a:r>
              <a:rPr lang="en-IE" sz="4000" b="0" i="0" dirty="0">
                <a:solidFill>
                  <a:srgbClr val="374151"/>
                </a:solidFill>
                <a:effectLst/>
                <a:latin typeface="Söhne"/>
              </a:rPr>
              <a:t>Defining consistent padding requirements for icon usage in components.</a:t>
            </a:r>
            <a:endParaRPr lang="en-IE" sz="2800" b="0" i="0" dirty="0">
              <a:solidFill>
                <a:srgbClr val="374151"/>
              </a:solidFill>
              <a:effectLst/>
              <a:latin typeface="Söhne"/>
            </a:endParaRPr>
          </a:p>
          <a:p>
            <a:pPr algn="l">
              <a:buFont typeface="Arial" panose="020B0604020202020204" pitchFamily="34" charset="0"/>
              <a:buNone/>
            </a:pPr>
            <a:r>
              <a:rPr lang="en-IE" sz="2800" b="1" i="0" dirty="0">
                <a:solidFill>
                  <a:srgbClr val="374151"/>
                </a:solidFill>
                <a:effectLst/>
                <a:latin typeface="Söhne"/>
              </a:rPr>
              <a:t>Form Elements, Validation, Error States</a:t>
            </a:r>
            <a:r>
              <a:rPr lang="en-IE" sz="2800" b="0" i="0" dirty="0">
                <a:solidFill>
                  <a:srgbClr val="374151"/>
                </a:solidFill>
                <a:effectLst/>
                <a:latin typeface="Söhne"/>
              </a:rPr>
              <a:t>: Providing </a:t>
            </a:r>
            <a:r>
              <a:rPr lang="en-IE" sz="4000" b="0" i="0" dirty="0">
                <a:solidFill>
                  <a:srgbClr val="374151"/>
                </a:solidFill>
                <a:effectLst/>
                <a:latin typeface="Söhne"/>
              </a:rPr>
              <a:t>standardisation and guidance on validation messages in our documentation. We have been working on the content, and it will be added to the doc site</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6BB7FB-12A9-465E-B562-218DB11B3404}"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1606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E" b="0" i="0" dirty="0">
                <a:solidFill>
                  <a:srgbClr val="262626"/>
                </a:solidFill>
                <a:effectLst/>
                <a:latin typeface="Rangle Riforma"/>
              </a:rPr>
              <a:t>Context is key: Much of accessibility is context-specific, and can’t be fully implemented without that end-usage context. </a:t>
            </a:r>
          </a:p>
          <a:p>
            <a:pPr algn="l"/>
            <a:r>
              <a:rPr lang="en-IE" b="0" i="0" dirty="0">
                <a:solidFill>
                  <a:srgbClr val="262626"/>
                </a:solidFill>
                <a:effectLst/>
                <a:latin typeface="Rangle Riforma"/>
              </a:rPr>
              <a:t>&lt;image&gt;</a:t>
            </a:r>
          </a:p>
          <a:p>
            <a:pPr algn="l"/>
            <a:r>
              <a:rPr lang="en-IE" b="0" i="0" dirty="0">
                <a:solidFill>
                  <a:srgbClr val="262626"/>
                </a:solidFill>
                <a:effectLst/>
                <a:latin typeface="Rangle Riforma"/>
              </a:rPr>
              <a:t>DS level:</a:t>
            </a:r>
          </a:p>
          <a:p>
            <a:pPr algn="l"/>
            <a:r>
              <a:rPr lang="en-IE" b="0" i="0" dirty="0">
                <a:solidFill>
                  <a:srgbClr val="262626"/>
                </a:solidFill>
                <a:effectLst/>
                <a:latin typeface="Rangle Riforma"/>
              </a:rPr>
              <a:t>Default     Hover              Active</a:t>
            </a:r>
          </a:p>
          <a:p>
            <a:pPr algn="l"/>
            <a:r>
              <a:rPr lang="en-IE" b="0" i="0" dirty="0">
                <a:solidFill>
                  <a:srgbClr val="262626"/>
                </a:solidFill>
                <a:effectLst/>
                <a:latin typeface="Rangle Riforma"/>
              </a:rPr>
              <a:t>Focus        </a:t>
            </a:r>
            <a:r>
              <a:rPr lang="en-IE" b="0" i="0" dirty="0" err="1">
                <a:solidFill>
                  <a:srgbClr val="262626"/>
                </a:solidFill>
                <a:effectLst/>
                <a:latin typeface="Rangle Riforma"/>
              </a:rPr>
              <a:t>HoverFocus</a:t>
            </a:r>
            <a:r>
              <a:rPr lang="en-IE" b="0" i="0" dirty="0">
                <a:solidFill>
                  <a:srgbClr val="262626"/>
                </a:solidFill>
                <a:effectLst/>
                <a:latin typeface="Rangle Riforma"/>
              </a:rPr>
              <a:t>    Disabled</a:t>
            </a:r>
          </a:p>
          <a:p>
            <a:pPr algn="l"/>
            <a:endParaRPr lang="en-IE" b="0" i="0" dirty="0">
              <a:solidFill>
                <a:srgbClr val="262626"/>
              </a:solidFill>
              <a:effectLst/>
              <a:latin typeface="Rangle Riforma"/>
            </a:endParaRPr>
          </a:p>
          <a:p>
            <a:pPr algn="l"/>
            <a:r>
              <a:rPr lang="en-IE" b="0" i="0" dirty="0">
                <a:solidFill>
                  <a:srgbClr val="262626"/>
                </a:solidFill>
                <a:effectLst/>
                <a:latin typeface="Rangle Riforma"/>
              </a:rPr>
              <a:t>Important to consider:</a:t>
            </a:r>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solidFill>
                  <a:srgbClr val="262626"/>
                </a:solidFill>
                <a:effectLst/>
                <a:latin typeface="Rangle Riforma"/>
              </a:rPr>
              <a:t>- what aspects of accessibility we can build into our DS foundation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solidFill>
                  <a:srgbClr val="262626"/>
                </a:solidFill>
                <a:effectLst/>
                <a:latin typeface="Rangle Riforma"/>
              </a:rPr>
              <a:t>- what it will be need to do later when consuming the DS</a:t>
            </a:r>
          </a:p>
          <a:p>
            <a:pPr algn="l"/>
            <a:endParaRPr lang="en-IE" b="0" i="0" dirty="0">
              <a:solidFill>
                <a:srgbClr val="262626"/>
              </a:solidFill>
              <a:effectLst/>
              <a:latin typeface="Rangle Riforma"/>
            </a:endParaRPr>
          </a:p>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6BB7FB-12A9-465E-B562-218DB11B3404}"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59291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5 TopLeft">
    <p:spTree>
      <p:nvGrpSpPr>
        <p:cNvPr id="1" name=""/>
        <p:cNvGrpSpPr/>
        <p:nvPr/>
      </p:nvGrpSpPr>
      <p:grpSpPr>
        <a:xfrm>
          <a:off x="0" y="0"/>
          <a:ext cx="0" cy="0"/>
          <a:chOff x="0" y="0"/>
          <a:chExt cx="0" cy="0"/>
        </a:xfrm>
      </p:grpSpPr>
      <p:pic>
        <p:nvPicPr>
          <p:cNvPr id="66" name="5 TopLeft-100.jpg" descr="5 TopLeft-100.jpg"/>
          <p:cNvPicPr>
            <a:picLocks noChangeAspect="1"/>
          </p:cNvPicPr>
          <p:nvPr/>
        </p:nvPicPr>
        <p:blipFill>
          <a:blip r:embed="rId2"/>
          <a:stretch>
            <a:fillRect/>
          </a:stretch>
        </p:blipFill>
        <p:spPr>
          <a:xfrm>
            <a:off x="-258624" y="0"/>
            <a:ext cx="11353800" cy="6386513"/>
          </a:xfrm>
          <a:prstGeom prst="rect">
            <a:avLst/>
          </a:prstGeom>
          <a:ln w="12700">
            <a:miter lim="400000"/>
          </a:ln>
        </p:spPr>
      </p:pic>
      <p:sp>
        <p:nvSpPr>
          <p:cNvPr id="67" name="Title Text"/>
          <p:cNvSpPr txBox="1">
            <a:spLocks noGrp="1"/>
          </p:cNvSpPr>
          <p:nvPr>
            <p:ph type="title"/>
          </p:nvPr>
        </p:nvSpPr>
        <p:spPr>
          <a:xfrm>
            <a:off x="6197449" y="1162307"/>
            <a:ext cx="6385368" cy="3574006"/>
          </a:xfrm>
          <a:prstGeom prst="rect">
            <a:avLst/>
          </a:prstGeom>
        </p:spPr>
        <p:txBody>
          <a:bodyPr anchor="t"/>
          <a:lstStyle>
            <a:lvl1pPr>
              <a:lnSpc>
                <a:spcPct val="100000"/>
              </a:lnSpc>
              <a:defRPr sz="4000">
                <a:latin typeface="Gill Sans MT" panose="020B0502020104020203" pitchFamily="34" charset="0"/>
              </a:defRPr>
            </a:lvl1pPr>
          </a:lstStyle>
          <a:p>
            <a:r>
              <a:rPr dirty="0"/>
              <a:t>Title Text</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9FE51-BCB5-B1A1-9F76-AE4A840C598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A9BDD890-ED4F-BF97-42CB-AEF01D85E5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9CEAFE7-9D9D-F851-149B-F4000E17E5B0}"/>
              </a:ext>
            </a:extLst>
          </p:cNvPr>
          <p:cNvSpPr>
            <a:spLocks noGrp="1"/>
          </p:cNvSpPr>
          <p:nvPr>
            <p:ph type="dt" sz="half" idx="10"/>
          </p:nvPr>
        </p:nvSpPr>
        <p:spPr/>
        <p:txBody>
          <a:bodyPr/>
          <a:lstStyle/>
          <a:p>
            <a:fld id="{F2237DBE-6201-43C9-851A-CD9410459F38}" type="datetimeFigureOut">
              <a:rPr lang="en-IE" smtClean="0"/>
              <a:t>24/07/2024</a:t>
            </a:fld>
            <a:endParaRPr lang="en-IE"/>
          </a:p>
        </p:txBody>
      </p:sp>
      <p:sp>
        <p:nvSpPr>
          <p:cNvPr id="5" name="Footer Placeholder 4">
            <a:extLst>
              <a:ext uri="{FF2B5EF4-FFF2-40B4-BE49-F238E27FC236}">
                <a16:creationId xmlns:a16="http://schemas.microsoft.com/office/drawing/2014/main" id="{2BAD460C-8C2E-A2D3-E3DA-11D2FB640A8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2F8DD32-AEBC-0C9F-AEC7-703F60D0A85C}"/>
              </a:ext>
            </a:extLst>
          </p:cNvPr>
          <p:cNvSpPr>
            <a:spLocks noGrp="1"/>
          </p:cNvSpPr>
          <p:nvPr>
            <p:ph type="sldNum" sz="quarter" idx="12"/>
          </p:nvPr>
        </p:nvSpPr>
        <p:spPr/>
        <p:txBody>
          <a:bodyPr/>
          <a:lstStyle/>
          <a:p>
            <a:fld id="{574B4EF4-2340-458C-8557-A196D03CC09E}" type="slidenum">
              <a:rPr lang="en-IE" smtClean="0"/>
              <a:t>‹#›</a:t>
            </a:fld>
            <a:endParaRPr lang="en-IE"/>
          </a:p>
        </p:txBody>
      </p:sp>
    </p:spTree>
    <p:extLst>
      <p:ext uri="{BB962C8B-B14F-4D97-AF65-F5344CB8AC3E}">
        <p14:creationId xmlns:p14="http://schemas.microsoft.com/office/powerpoint/2010/main" val="1300007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F228C-9C58-AB8A-4AE7-89F20716B9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6F1E0F84-9DB7-BC37-6F5B-94999329D1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8949E3-A5A9-4DB6-F461-4B510E09E37D}"/>
              </a:ext>
            </a:extLst>
          </p:cNvPr>
          <p:cNvSpPr>
            <a:spLocks noGrp="1"/>
          </p:cNvSpPr>
          <p:nvPr>
            <p:ph type="dt" sz="half" idx="10"/>
          </p:nvPr>
        </p:nvSpPr>
        <p:spPr/>
        <p:txBody>
          <a:bodyPr/>
          <a:lstStyle/>
          <a:p>
            <a:fld id="{F2237DBE-6201-43C9-851A-CD9410459F38}" type="datetimeFigureOut">
              <a:rPr lang="en-IE" smtClean="0"/>
              <a:t>24/07/2024</a:t>
            </a:fld>
            <a:endParaRPr lang="en-IE"/>
          </a:p>
        </p:txBody>
      </p:sp>
      <p:sp>
        <p:nvSpPr>
          <p:cNvPr id="5" name="Footer Placeholder 4">
            <a:extLst>
              <a:ext uri="{FF2B5EF4-FFF2-40B4-BE49-F238E27FC236}">
                <a16:creationId xmlns:a16="http://schemas.microsoft.com/office/drawing/2014/main" id="{9C0292C5-E988-F98D-242D-E912B053839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2906432-F12D-3EDE-2358-D6B812A5E74F}"/>
              </a:ext>
            </a:extLst>
          </p:cNvPr>
          <p:cNvSpPr>
            <a:spLocks noGrp="1"/>
          </p:cNvSpPr>
          <p:nvPr>
            <p:ph type="sldNum" sz="quarter" idx="12"/>
          </p:nvPr>
        </p:nvSpPr>
        <p:spPr/>
        <p:txBody>
          <a:bodyPr/>
          <a:lstStyle/>
          <a:p>
            <a:fld id="{574B4EF4-2340-458C-8557-A196D03CC09E}" type="slidenum">
              <a:rPr lang="en-IE" smtClean="0"/>
              <a:t>‹#›</a:t>
            </a:fld>
            <a:endParaRPr lang="en-IE"/>
          </a:p>
        </p:txBody>
      </p:sp>
    </p:spTree>
    <p:extLst>
      <p:ext uri="{BB962C8B-B14F-4D97-AF65-F5344CB8AC3E}">
        <p14:creationId xmlns:p14="http://schemas.microsoft.com/office/powerpoint/2010/main" val="751617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F9185-C980-B8D2-2E06-710BF1EF6D8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CAD54A29-28D0-95C5-6CD8-801314860A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4A083BDD-F198-99EB-F201-6A35482EB4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E5F928EE-CEAD-4176-1869-303C9D897B0D}"/>
              </a:ext>
            </a:extLst>
          </p:cNvPr>
          <p:cNvSpPr>
            <a:spLocks noGrp="1"/>
          </p:cNvSpPr>
          <p:nvPr>
            <p:ph type="dt" sz="half" idx="10"/>
          </p:nvPr>
        </p:nvSpPr>
        <p:spPr/>
        <p:txBody>
          <a:bodyPr/>
          <a:lstStyle/>
          <a:p>
            <a:fld id="{F2237DBE-6201-43C9-851A-CD9410459F38}" type="datetimeFigureOut">
              <a:rPr lang="en-IE" smtClean="0"/>
              <a:t>24/07/2024</a:t>
            </a:fld>
            <a:endParaRPr lang="en-IE"/>
          </a:p>
        </p:txBody>
      </p:sp>
      <p:sp>
        <p:nvSpPr>
          <p:cNvPr id="6" name="Footer Placeholder 5">
            <a:extLst>
              <a:ext uri="{FF2B5EF4-FFF2-40B4-BE49-F238E27FC236}">
                <a16:creationId xmlns:a16="http://schemas.microsoft.com/office/drawing/2014/main" id="{370B2962-02A2-AA37-8050-57434940DF9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11AD1F0-ECFE-8233-97EF-99BE7640A032}"/>
              </a:ext>
            </a:extLst>
          </p:cNvPr>
          <p:cNvSpPr>
            <a:spLocks noGrp="1"/>
          </p:cNvSpPr>
          <p:nvPr>
            <p:ph type="sldNum" sz="quarter" idx="12"/>
          </p:nvPr>
        </p:nvSpPr>
        <p:spPr/>
        <p:txBody>
          <a:bodyPr/>
          <a:lstStyle/>
          <a:p>
            <a:fld id="{574B4EF4-2340-458C-8557-A196D03CC09E}" type="slidenum">
              <a:rPr lang="en-IE" smtClean="0"/>
              <a:t>‹#›</a:t>
            </a:fld>
            <a:endParaRPr lang="en-IE"/>
          </a:p>
        </p:txBody>
      </p:sp>
    </p:spTree>
    <p:extLst>
      <p:ext uri="{BB962C8B-B14F-4D97-AF65-F5344CB8AC3E}">
        <p14:creationId xmlns:p14="http://schemas.microsoft.com/office/powerpoint/2010/main" val="312729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EECDE-BE78-B582-4D25-53ADB9A38FD9}"/>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95B8F0B-3BCE-1263-C30C-1A7470AB5E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4528B6-BC36-DE0F-F6DE-BBAA3D61BE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7B9AA7A9-EE7C-A07B-967C-98806C039D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983C67-1789-0F39-80CC-AF5EEF38E4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9FB8FE44-7ADE-4232-620C-B01B23EC4263}"/>
              </a:ext>
            </a:extLst>
          </p:cNvPr>
          <p:cNvSpPr>
            <a:spLocks noGrp="1"/>
          </p:cNvSpPr>
          <p:nvPr>
            <p:ph type="dt" sz="half" idx="10"/>
          </p:nvPr>
        </p:nvSpPr>
        <p:spPr/>
        <p:txBody>
          <a:bodyPr/>
          <a:lstStyle/>
          <a:p>
            <a:fld id="{F2237DBE-6201-43C9-851A-CD9410459F38}" type="datetimeFigureOut">
              <a:rPr lang="en-IE" smtClean="0"/>
              <a:t>24/07/2024</a:t>
            </a:fld>
            <a:endParaRPr lang="en-IE"/>
          </a:p>
        </p:txBody>
      </p:sp>
      <p:sp>
        <p:nvSpPr>
          <p:cNvPr id="8" name="Footer Placeholder 7">
            <a:extLst>
              <a:ext uri="{FF2B5EF4-FFF2-40B4-BE49-F238E27FC236}">
                <a16:creationId xmlns:a16="http://schemas.microsoft.com/office/drawing/2014/main" id="{78E41981-E341-7B2E-51F8-5A347D7FF97E}"/>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89DE6862-10C0-4784-1F56-86462594C9A5}"/>
              </a:ext>
            </a:extLst>
          </p:cNvPr>
          <p:cNvSpPr>
            <a:spLocks noGrp="1"/>
          </p:cNvSpPr>
          <p:nvPr>
            <p:ph type="sldNum" sz="quarter" idx="12"/>
          </p:nvPr>
        </p:nvSpPr>
        <p:spPr/>
        <p:txBody>
          <a:bodyPr/>
          <a:lstStyle/>
          <a:p>
            <a:fld id="{574B4EF4-2340-458C-8557-A196D03CC09E}" type="slidenum">
              <a:rPr lang="en-IE" smtClean="0"/>
              <a:t>‹#›</a:t>
            </a:fld>
            <a:endParaRPr lang="en-IE"/>
          </a:p>
        </p:txBody>
      </p:sp>
    </p:spTree>
    <p:extLst>
      <p:ext uri="{BB962C8B-B14F-4D97-AF65-F5344CB8AC3E}">
        <p14:creationId xmlns:p14="http://schemas.microsoft.com/office/powerpoint/2010/main" val="4135392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5783F-85A9-05FD-001B-9DEF050D66B5}"/>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ADDF4207-244D-84C1-5BDF-FD1621B078EC}"/>
              </a:ext>
            </a:extLst>
          </p:cNvPr>
          <p:cNvSpPr>
            <a:spLocks noGrp="1"/>
          </p:cNvSpPr>
          <p:nvPr>
            <p:ph type="dt" sz="half" idx="10"/>
          </p:nvPr>
        </p:nvSpPr>
        <p:spPr/>
        <p:txBody>
          <a:bodyPr/>
          <a:lstStyle/>
          <a:p>
            <a:fld id="{F2237DBE-6201-43C9-851A-CD9410459F38}" type="datetimeFigureOut">
              <a:rPr lang="en-IE" smtClean="0"/>
              <a:t>24/07/2024</a:t>
            </a:fld>
            <a:endParaRPr lang="en-IE"/>
          </a:p>
        </p:txBody>
      </p:sp>
      <p:sp>
        <p:nvSpPr>
          <p:cNvPr id="4" name="Footer Placeholder 3">
            <a:extLst>
              <a:ext uri="{FF2B5EF4-FFF2-40B4-BE49-F238E27FC236}">
                <a16:creationId xmlns:a16="http://schemas.microsoft.com/office/drawing/2014/main" id="{FFCCA320-6808-FE9B-1E0B-B2585E7A7E41}"/>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346F8CC9-A449-309F-207A-50C8F261DC4D}"/>
              </a:ext>
            </a:extLst>
          </p:cNvPr>
          <p:cNvSpPr>
            <a:spLocks noGrp="1"/>
          </p:cNvSpPr>
          <p:nvPr>
            <p:ph type="sldNum" sz="quarter" idx="12"/>
          </p:nvPr>
        </p:nvSpPr>
        <p:spPr/>
        <p:txBody>
          <a:bodyPr/>
          <a:lstStyle/>
          <a:p>
            <a:fld id="{574B4EF4-2340-458C-8557-A196D03CC09E}" type="slidenum">
              <a:rPr lang="en-IE" smtClean="0"/>
              <a:t>‹#›</a:t>
            </a:fld>
            <a:endParaRPr lang="en-IE"/>
          </a:p>
        </p:txBody>
      </p:sp>
    </p:spTree>
    <p:extLst>
      <p:ext uri="{BB962C8B-B14F-4D97-AF65-F5344CB8AC3E}">
        <p14:creationId xmlns:p14="http://schemas.microsoft.com/office/powerpoint/2010/main" val="3405185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DEF79B-CAB4-D663-BDB9-640B182A7C73}"/>
              </a:ext>
            </a:extLst>
          </p:cNvPr>
          <p:cNvSpPr>
            <a:spLocks noGrp="1"/>
          </p:cNvSpPr>
          <p:nvPr>
            <p:ph type="dt" sz="half" idx="10"/>
          </p:nvPr>
        </p:nvSpPr>
        <p:spPr/>
        <p:txBody>
          <a:bodyPr/>
          <a:lstStyle/>
          <a:p>
            <a:fld id="{F2237DBE-6201-43C9-851A-CD9410459F38}" type="datetimeFigureOut">
              <a:rPr lang="en-IE" smtClean="0"/>
              <a:t>24/07/2024</a:t>
            </a:fld>
            <a:endParaRPr lang="en-IE"/>
          </a:p>
        </p:txBody>
      </p:sp>
      <p:sp>
        <p:nvSpPr>
          <p:cNvPr id="3" name="Footer Placeholder 2">
            <a:extLst>
              <a:ext uri="{FF2B5EF4-FFF2-40B4-BE49-F238E27FC236}">
                <a16:creationId xmlns:a16="http://schemas.microsoft.com/office/drawing/2014/main" id="{1D14D9D0-27BE-3361-A695-8C03F4FE1A95}"/>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C36DB6F6-3748-8BEE-3490-62C15F4C548F}"/>
              </a:ext>
            </a:extLst>
          </p:cNvPr>
          <p:cNvSpPr>
            <a:spLocks noGrp="1"/>
          </p:cNvSpPr>
          <p:nvPr>
            <p:ph type="sldNum" sz="quarter" idx="12"/>
          </p:nvPr>
        </p:nvSpPr>
        <p:spPr/>
        <p:txBody>
          <a:bodyPr/>
          <a:lstStyle/>
          <a:p>
            <a:fld id="{574B4EF4-2340-458C-8557-A196D03CC09E}" type="slidenum">
              <a:rPr lang="en-IE" smtClean="0"/>
              <a:t>‹#›</a:t>
            </a:fld>
            <a:endParaRPr lang="en-IE"/>
          </a:p>
        </p:txBody>
      </p:sp>
    </p:spTree>
    <p:extLst>
      <p:ext uri="{BB962C8B-B14F-4D97-AF65-F5344CB8AC3E}">
        <p14:creationId xmlns:p14="http://schemas.microsoft.com/office/powerpoint/2010/main" val="3618927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50CF3-900B-4BE6-0DBC-858A9663E5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249511E-5202-5522-241B-79655530CE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CD2FAB8E-168C-D7DC-ACF5-680304959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51D1D6-B6BB-CB27-B632-A4CA49867391}"/>
              </a:ext>
            </a:extLst>
          </p:cNvPr>
          <p:cNvSpPr>
            <a:spLocks noGrp="1"/>
          </p:cNvSpPr>
          <p:nvPr>
            <p:ph type="dt" sz="half" idx="10"/>
          </p:nvPr>
        </p:nvSpPr>
        <p:spPr/>
        <p:txBody>
          <a:bodyPr/>
          <a:lstStyle/>
          <a:p>
            <a:fld id="{F2237DBE-6201-43C9-851A-CD9410459F38}" type="datetimeFigureOut">
              <a:rPr lang="en-IE" smtClean="0"/>
              <a:t>24/07/2024</a:t>
            </a:fld>
            <a:endParaRPr lang="en-IE"/>
          </a:p>
        </p:txBody>
      </p:sp>
      <p:sp>
        <p:nvSpPr>
          <p:cNvPr id="6" name="Footer Placeholder 5">
            <a:extLst>
              <a:ext uri="{FF2B5EF4-FFF2-40B4-BE49-F238E27FC236}">
                <a16:creationId xmlns:a16="http://schemas.microsoft.com/office/drawing/2014/main" id="{007F35D4-0435-F3D1-C378-A8560E4B4FE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4DED1D5-A1F8-0729-E710-91F7496D2A03}"/>
              </a:ext>
            </a:extLst>
          </p:cNvPr>
          <p:cNvSpPr>
            <a:spLocks noGrp="1"/>
          </p:cNvSpPr>
          <p:nvPr>
            <p:ph type="sldNum" sz="quarter" idx="12"/>
          </p:nvPr>
        </p:nvSpPr>
        <p:spPr/>
        <p:txBody>
          <a:bodyPr/>
          <a:lstStyle/>
          <a:p>
            <a:fld id="{574B4EF4-2340-458C-8557-A196D03CC09E}" type="slidenum">
              <a:rPr lang="en-IE" smtClean="0"/>
              <a:t>‹#›</a:t>
            </a:fld>
            <a:endParaRPr lang="en-IE"/>
          </a:p>
        </p:txBody>
      </p:sp>
    </p:spTree>
    <p:extLst>
      <p:ext uri="{BB962C8B-B14F-4D97-AF65-F5344CB8AC3E}">
        <p14:creationId xmlns:p14="http://schemas.microsoft.com/office/powerpoint/2010/main" val="2863925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8F8B7-5A80-E299-E9D6-F3DF21BEE6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89FBA481-D67C-DEEF-4BEB-1DAA225888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81D7700D-8FF2-EAEA-08C7-79E70CD39C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EEC320-4EE8-164F-9DF3-C17F6FE67815}"/>
              </a:ext>
            </a:extLst>
          </p:cNvPr>
          <p:cNvSpPr>
            <a:spLocks noGrp="1"/>
          </p:cNvSpPr>
          <p:nvPr>
            <p:ph type="dt" sz="half" idx="10"/>
          </p:nvPr>
        </p:nvSpPr>
        <p:spPr/>
        <p:txBody>
          <a:bodyPr/>
          <a:lstStyle/>
          <a:p>
            <a:fld id="{F2237DBE-6201-43C9-851A-CD9410459F38}" type="datetimeFigureOut">
              <a:rPr lang="en-IE" smtClean="0"/>
              <a:t>24/07/2024</a:t>
            </a:fld>
            <a:endParaRPr lang="en-IE"/>
          </a:p>
        </p:txBody>
      </p:sp>
      <p:sp>
        <p:nvSpPr>
          <p:cNvPr id="6" name="Footer Placeholder 5">
            <a:extLst>
              <a:ext uri="{FF2B5EF4-FFF2-40B4-BE49-F238E27FC236}">
                <a16:creationId xmlns:a16="http://schemas.microsoft.com/office/drawing/2014/main" id="{83CB15BA-531E-2632-5B4B-3CFDDA4D957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AA825FE-6AA7-9DF5-0ED6-0EC02425876F}"/>
              </a:ext>
            </a:extLst>
          </p:cNvPr>
          <p:cNvSpPr>
            <a:spLocks noGrp="1"/>
          </p:cNvSpPr>
          <p:nvPr>
            <p:ph type="sldNum" sz="quarter" idx="12"/>
          </p:nvPr>
        </p:nvSpPr>
        <p:spPr/>
        <p:txBody>
          <a:bodyPr/>
          <a:lstStyle/>
          <a:p>
            <a:fld id="{574B4EF4-2340-458C-8557-A196D03CC09E}" type="slidenum">
              <a:rPr lang="en-IE" smtClean="0"/>
              <a:t>‹#›</a:t>
            </a:fld>
            <a:endParaRPr lang="en-IE"/>
          </a:p>
        </p:txBody>
      </p:sp>
    </p:spTree>
    <p:extLst>
      <p:ext uri="{BB962C8B-B14F-4D97-AF65-F5344CB8AC3E}">
        <p14:creationId xmlns:p14="http://schemas.microsoft.com/office/powerpoint/2010/main" val="4017822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BF359-227F-2817-2025-D585A3FCD492}"/>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7F41D006-3165-5822-4C6C-8755962D2B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63AB22E-E956-5526-F726-820CBDD87858}"/>
              </a:ext>
            </a:extLst>
          </p:cNvPr>
          <p:cNvSpPr>
            <a:spLocks noGrp="1"/>
          </p:cNvSpPr>
          <p:nvPr>
            <p:ph type="dt" sz="half" idx="10"/>
          </p:nvPr>
        </p:nvSpPr>
        <p:spPr/>
        <p:txBody>
          <a:bodyPr/>
          <a:lstStyle/>
          <a:p>
            <a:fld id="{F2237DBE-6201-43C9-851A-CD9410459F38}" type="datetimeFigureOut">
              <a:rPr lang="en-IE" smtClean="0"/>
              <a:t>24/07/2024</a:t>
            </a:fld>
            <a:endParaRPr lang="en-IE"/>
          </a:p>
        </p:txBody>
      </p:sp>
      <p:sp>
        <p:nvSpPr>
          <p:cNvPr id="5" name="Footer Placeholder 4">
            <a:extLst>
              <a:ext uri="{FF2B5EF4-FFF2-40B4-BE49-F238E27FC236}">
                <a16:creationId xmlns:a16="http://schemas.microsoft.com/office/drawing/2014/main" id="{0527D3E2-197F-3D22-887A-3534847026C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9CEA00C-C3C0-0D91-3710-6482898FF87B}"/>
              </a:ext>
            </a:extLst>
          </p:cNvPr>
          <p:cNvSpPr>
            <a:spLocks noGrp="1"/>
          </p:cNvSpPr>
          <p:nvPr>
            <p:ph type="sldNum" sz="quarter" idx="12"/>
          </p:nvPr>
        </p:nvSpPr>
        <p:spPr/>
        <p:txBody>
          <a:bodyPr/>
          <a:lstStyle/>
          <a:p>
            <a:fld id="{574B4EF4-2340-458C-8557-A196D03CC09E}" type="slidenum">
              <a:rPr lang="en-IE" smtClean="0"/>
              <a:t>‹#›</a:t>
            </a:fld>
            <a:endParaRPr lang="en-IE"/>
          </a:p>
        </p:txBody>
      </p:sp>
    </p:spTree>
    <p:extLst>
      <p:ext uri="{BB962C8B-B14F-4D97-AF65-F5344CB8AC3E}">
        <p14:creationId xmlns:p14="http://schemas.microsoft.com/office/powerpoint/2010/main" val="2808347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41E9CA-77BD-E5D7-D5C0-6DE7742154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5E137DD4-FBAB-7F70-1A2E-C0CB427400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3130374-1F0F-601F-54AC-BB740903E1FB}"/>
              </a:ext>
            </a:extLst>
          </p:cNvPr>
          <p:cNvSpPr>
            <a:spLocks noGrp="1"/>
          </p:cNvSpPr>
          <p:nvPr>
            <p:ph type="dt" sz="half" idx="10"/>
          </p:nvPr>
        </p:nvSpPr>
        <p:spPr/>
        <p:txBody>
          <a:bodyPr/>
          <a:lstStyle/>
          <a:p>
            <a:fld id="{F2237DBE-6201-43C9-851A-CD9410459F38}" type="datetimeFigureOut">
              <a:rPr lang="en-IE" smtClean="0"/>
              <a:t>24/07/2024</a:t>
            </a:fld>
            <a:endParaRPr lang="en-IE"/>
          </a:p>
        </p:txBody>
      </p:sp>
      <p:sp>
        <p:nvSpPr>
          <p:cNvPr id="5" name="Footer Placeholder 4">
            <a:extLst>
              <a:ext uri="{FF2B5EF4-FFF2-40B4-BE49-F238E27FC236}">
                <a16:creationId xmlns:a16="http://schemas.microsoft.com/office/drawing/2014/main" id="{183F19F1-7D9B-7586-84E0-BA37ACD231A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14DE8FE-6673-2E7D-8871-06CF49910E2F}"/>
              </a:ext>
            </a:extLst>
          </p:cNvPr>
          <p:cNvSpPr>
            <a:spLocks noGrp="1"/>
          </p:cNvSpPr>
          <p:nvPr>
            <p:ph type="sldNum" sz="quarter" idx="12"/>
          </p:nvPr>
        </p:nvSpPr>
        <p:spPr/>
        <p:txBody>
          <a:bodyPr/>
          <a:lstStyle/>
          <a:p>
            <a:fld id="{574B4EF4-2340-458C-8557-A196D03CC09E}" type="slidenum">
              <a:rPr lang="en-IE" smtClean="0"/>
              <a:t>‹#›</a:t>
            </a:fld>
            <a:endParaRPr lang="en-IE"/>
          </a:p>
        </p:txBody>
      </p:sp>
    </p:spTree>
    <p:extLst>
      <p:ext uri="{BB962C8B-B14F-4D97-AF65-F5344CB8AC3E}">
        <p14:creationId xmlns:p14="http://schemas.microsoft.com/office/powerpoint/2010/main" val="180258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93" name="Title Text"/>
          <p:cNvSpPr txBox="1">
            <a:spLocks noGrp="1"/>
          </p:cNvSpPr>
          <p:nvPr>
            <p:ph type="title"/>
          </p:nvPr>
        </p:nvSpPr>
        <p:spPr>
          <a:prstGeom prst="rect">
            <a:avLst/>
          </a:prstGeom>
        </p:spPr>
        <p:txBody>
          <a:bodyPr/>
          <a:lstStyle>
            <a:lvl1pPr>
              <a:defRPr>
                <a:latin typeface="Gill Sans MT" panose="020B0502020104020203" pitchFamily="34" charset="0"/>
              </a:defRPr>
            </a:lvl1pPr>
          </a:lstStyle>
          <a:p>
            <a:r>
              <a:rPr dirty="0"/>
              <a:t>Title Text</a:t>
            </a:r>
          </a:p>
        </p:txBody>
      </p:sp>
      <p:sp>
        <p:nvSpPr>
          <p:cNvPr id="94" name="Body Level One…"/>
          <p:cNvSpPr txBox="1">
            <a:spLocks noGrp="1"/>
          </p:cNvSpPr>
          <p:nvPr>
            <p:ph type="body" sz="half" idx="1"/>
          </p:nvPr>
        </p:nvSpPr>
        <p:spPr>
          <a:xfrm>
            <a:off x="838200" y="1825625"/>
            <a:ext cx="5181600" cy="4351338"/>
          </a:xfrm>
          <a:prstGeom prst="rect">
            <a:avLst/>
          </a:prstGeo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02"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103"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04"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27"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28"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129" name="Text Placeholder 3"/>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1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with Harp)">
    <p:spTree>
      <p:nvGrpSpPr>
        <p:cNvPr id="1" name=""/>
        <p:cNvGrpSpPr/>
        <p:nvPr/>
      </p:nvGrpSpPr>
      <p:grpSpPr>
        <a:xfrm>
          <a:off x="0" y="0"/>
          <a:ext cx="0" cy="0"/>
          <a:chOff x="0" y="0"/>
          <a:chExt cx="0" cy="0"/>
        </a:xfrm>
      </p:grpSpPr>
      <p:sp>
        <p:nvSpPr>
          <p:cNvPr id="147" name="Body Level One…"/>
          <p:cNvSpPr txBox="1">
            <a:spLocks noGrp="1"/>
          </p:cNvSpPr>
          <p:nvPr>
            <p:ph type="body" idx="1"/>
          </p:nvPr>
        </p:nvSpPr>
        <p:spPr>
          <a:xfrm>
            <a:off x="720726" y="1778000"/>
            <a:ext cx="9885113" cy="4376154"/>
          </a:xfrm>
          <a:prstGeom prst="rect">
            <a:avLst/>
          </a:prstGeom>
        </p:spPr>
        <p:txBody>
          <a:bodyPr/>
          <a:lstStyle>
            <a:lvl1pPr>
              <a:defRPr sz="9000" spc="-43">
                <a:solidFill>
                  <a:srgbClr val="004D44"/>
                </a:solidFill>
              </a:defRPr>
            </a:lvl1pPr>
            <a:lvl2pPr marL="0" indent="0">
              <a:buSzTx/>
              <a:buNone/>
              <a:defRPr sz="9000" spc="-43">
                <a:solidFill>
                  <a:srgbClr val="004D44"/>
                </a:solidFill>
              </a:defRPr>
            </a:lvl2pPr>
            <a:lvl3pPr marL="1551709" indent="-1246909">
              <a:buChar char="—"/>
              <a:defRPr sz="9000" spc="-43">
                <a:solidFill>
                  <a:srgbClr val="004D44"/>
                </a:solidFill>
              </a:defRPr>
            </a:lvl3pPr>
            <a:lvl4pPr marL="1856509" indent="-1246909">
              <a:buChar char="—"/>
              <a:defRPr sz="9000" spc="-43">
                <a:solidFill>
                  <a:srgbClr val="004D44"/>
                </a:solidFill>
              </a:defRPr>
            </a:lvl4pPr>
            <a:lvl5pPr marL="2148609" indent="-1246909">
              <a:buChar char="–"/>
              <a:defRPr sz="9000" spc="-43">
                <a:solidFill>
                  <a:srgbClr val="004D44"/>
                </a:solidFill>
              </a:defRPr>
            </a:lvl5pPr>
          </a:lstStyle>
          <a:p>
            <a:r>
              <a:t>Body Level One</a:t>
            </a:r>
          </a:p>
          <a:p>
            <a:pPr lvl="1"/>
            <a:r>
              <a:t>Body Level Two</a:t>
            </a:r>
          </a:p>
          <a:p>
            <a:pPr lvl="2"/>
            <a:r>
              <a:t>Body Level Three</a:t>
            </a:r>
          </a:p>
          <a:p>
            <a:pPr lvl="3"/>
            <a:r>
              <a:t>Body Level Four</a:t>
            </a:r>
          </a:p>
          <a:p>
            <a:pPr lvl="4"/>
            <a:r>
              <a:t>Body Level Five</a:t>
            </a:r>
          </a:p>
        </p:txBody>
      </p:sp>
      <p:sp>
        <p:nvSpPr>
          <p:cNvPr id="148"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1_Blank (with Harp)">
    <p:spTree>
      <p:nvGrpSpPr>
        <p:cNvPr id="1" name=""/>
        <p:cNvGrpSpPr/>
        <p:nvPr/>
      </p:nvGrpSpPr>
      <p:grpSpPr>
        <a:xfrm>
          <a:off x="0" y="0"/>
          <a:ext cx="0" cy="0"/>
          <a:chOff x="0" y="0"/>
          <a:chExt cx="0" cy="0"/>
        </a:xfrm>
      </p:grpSpPr>
      <p:sp>
        <p:nvSpPr>
          <p:cNvPr id="155" name="Body Level One…"/>
          <p:cNvSpPr txBox="1">
            <a:spLocks noGrp="1"/>
          </p:cNvSpPr>
          <p:nvPr>
            <p:ph type="body" idx="1"/>
          </p:nvPr>
        </p:nvSpPr>
        <p:spPr>
          <a:xfrm>
            <a:off x="720726" y="1778000"/>
            <a:ext cx="9885113" cy="4376154"/>
          </a:xfrm>
          <a:prstGeom prst="rect">
            <a:avLst/>
          </a:prstGeom>
        </p:spPr>
        <p:txBody>
          <a:bodyPr/>
          <a:lstStyle>
            <a:lvl1pPr>
              <a:defRPr sz="9000" spc="-43">
                <a:solidFill>
                  <a:srgbClr val="004D44"/>
                </a:solidFill>
              </a:defRPr>
            </a:lvl1pPr>
            <a:lvl2pPr marL="0" indent="0">
              <a:buSzTx/>
              <a:buNone/>
              <a:defRPr sz="9000" spc="-43">
                <a:solidFill>
                  <a:srgbClr val="004D44"/>
                </a:solidFill>
              </a:defRPr>
            </a:lvl2pPr>
            <a:lvl3pPr marL="1551709" indent="-1246909">
              <a:buChar char="—"/>
              <a:defRPr sz="9000" spc="-43">
                <a:solidFill>
                  <a:srgbClr val="004D44"/>
                </a:solidFill>
              </a:defRPr>
            </a:lvl3pPr>
            <a:lvl4pPr marL="1856509" indent="-1246909">
              <a:buChar char="—"/>
              <a:defRPr sz="9000" spc="-43">
                <a:solidFill>
                  <a:srgbClr val="004D44"/>
                </a:solidFill>
              </a:defRPr>
            </a:lvl4pPr>
            <a:lvl5pPr marL="2148609" indent="-1246909">
              <a:buChar char="–"/>
              <a:defRPr sz="9000" spc="-43">
                <a:solidFill>
                  <a:srgbClr val="004D44"/>
                </a:solidFill>
              </a:defRPr>
            </a:lvl5pPr>
          </a:lstStyle>
          <a:p>
            <a:r>
              <a:t>Body Level One</a:t>
            </a:r>
          </a:p>
          <a:p>
            <a:pPr lvl="1"/>
            <a:r>
              <a:t>Body Level Two</a:t>
            </a:r>
          </a:p>
          <a:p>
            <a:pPr lvl="2"/>
            <a:r>
              <a:t>Body Level Three</a:t>
            </a:r>
          </a:p>
          <a:p>
            <a:pPr lvl="3"/>
            <a:r>
              <a:t>Body Level Four</a:t>
            </a:r>
          </a:p>
          <a:p>
            <a:pPr lvl="4"/>
            <a:r>
              <a:t>Body Level Five</a:t>
            </a:r>
          </a:p>
        </p:txBody>
      </p:sp>
      <p:sp>
        <p:nvSpPr>
          <p:cNvPr id="156"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700081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A0CC7104-9844-483E-A763-5355F55EB434}" type="datetimeFigureOut">
              <a:rPr kumimoji="0" lang="en-IE" sz="1800" b="0" i="0" u="none" strike="noStrike" kern="0" cap="none" spc="0" normalizeH="0" baseline="0" noProof="0" smtClean="0">
                <a:ln>
                  <a:noFill/>
                </a:ln>
                <a:solidFill>
                  <a:srgbClr val="000000"/>
                </a:solidFill>
                <a:effectLst/>
                <a:uLnTx/>
                <a:uFillTx/>
                <a:latin typeface="Calibri"/>
                <a:cs typeface="Calibri"/>
                <a:sym typeface="Calibri"/>
              </a:rPr>
              <a:pPr marL="0" marR="0" lvl="0" indent="0" algn="l" defTabSz="914400" rtl="0" eaLnBrk="1" fontAlgn="auto" latinLnBrk="0" hangingPunct="0">
                <a:lnSpc>
                  <a:spcPct val="100000"/>
                </a:lnSpc>
                <a:spcBef>
                  <a:spcPts val="0"/>
                </a:spcBef>
                <a:spcAft>
                  <a:spcPts val="0"/>
                </a:spcAft>
                <a:buClrTx/>
                <a:buSzTx/>
                <a:buFontTx/>
                <a:buNone/>
                <a:tabLst/>
                <a:defRPr/>
              </a:pPr>
              <a:t>24/07/2024</a:t>
            </a:fld>
            <a:endParaRPr kumimoji="0" lang="en-IE"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4A7FB1BC-F1F5-41ED-8E87-ABF6C6C0F7F5}" type="slidenum">
              <a:rPr kumimoji="0" lang="en-IE"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lang="en-IE"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68931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45AE0-8B3E-A49C-75E8-306398FF0F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32363CC0-9C2E-667C-EB4E-EA3A8F0C71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BA0DBB85-BF0D-83FC-C27B-52ED676C1811}"/>
              </a:ext>
            </a:extLst>
          </p:cNvPr>
          <p:cNvSpPr>
            <a:spLocks noGrp="1"/>
          </p:cNvSpPr>
          <p:nvPr>
            <p:ph type="dt" sz="half" idx="10"/>
          </p:nvPr>
        </p:nvSpPr>
        <p:spPr/>
        <p:txBody>
          <a:bodyPr/>
          <a:lstStyle/>
          <a:p>
            <a:fld id="{F2237DBE-6201-43C9-851A-CD9410459F38}" type="datetimeFigureOut">
              <a:rPr lang="en-IE" smtClean="0"/>
              <a:t>24/07/2024</a:t>
            </a:fld>
            <a:endParaRPr lang="en-IE"/>
          </a:p>
        </p:txBody>
      </p:sp>
      <p:sp>
        <p:nvSpPr>
          <p:cNvPr id="5" name="Footer Placeholder 4">
            <a:extLst>
              <a:ext uri="{FF2B5EF4-FFF2-40B4-BE49-F238E27FC236}">
                <a16:creationId xmlns:a16="http://schemas.microsoft.com/office/drawing/2014/main" id="{A9220958-AFCE-1959-C833-EB6EF044BA6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BB7524A-7C10-11FD-298F-C6A3880F33FB}"/>
              </a:ext>
            </a:extLst>
          </p:cNvPr>
          <p:cNvSpPr>
            <a:spLocks noGrp="1"/>
          </p:cNvSpPr>
          <p:nvPr>
            <p:ph type="sldNum" sz="quarter" idx="12"/>
          </p:nvPr>
        </p:nvSpPr>
        <p:spPr/>
        <p:txBody>
          <a:bodyPr/>
          <a:lstStyle/>
          <a:p>
            <a:fld id="{574B4EF4-2340-458C-8557-A196D03CC09E}" type="slidenum">
              <a:rPr lang="en-IE" smtClean="0"/>
              <a:t>‹#›</a:t>
            </a:fld>
            <a:endParaRPr lang="en-IE"/>
          </a:p>
        </p:txBody>
      </p:sp>
    </p:spTree>
    <p:extLst>
      <p:ext uri="{BB962C8B-B14F-4D97-AF65-F5344CB8AC3E}">
        <p14:creationId xmlns:p14="http://schemas.microsoft.com/office/powerpoint/2010/main" val="972501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4"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pic>
        <p:nvPicPr>
          <p:cNvPr id="6" name="Picture 5" descr="A purple rectangular sign with white text&#10;&#10;Description automatically generated">
            <a:extLst>
              <a:ext uri="{FF2B5EF4-FFF2-40B4-BE49-F238E27FC236}">
                <a16:creationId xmlns:a16="http://schemas.microsoft.com/office/drawing/2014/main" id="{3909DEE0-EB85-31F7-BB49-EF704E7796D4}"/>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t="9714" r="2037" b="4745"/>
          <a:stretch/>
        </p:blipFill>
        <p:spPr>
          <a:xfrm>
            <a:off x="3149054" y="5186841"/>
            <a:ext cx="5377007" cy="1617556"/>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8" r:id="rId2"/>
    <p:sldLayoutId id="2147483659" r:id="rId3"/>
    <p:sldLayoutId id="2147483662" r:id="rId4"/>
    <p:sldLayoutId id="2147483664" r:id="rId5"/>
    <p:sldLayoutId id="2147483665" r:id="rId6"/>
    <p:sldLayoutId id="2147483667" r:id="rId7"/>
    <p:sldLayoutId id="2147483685" r:id="rId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B15B82-C6E2-ACE3-E399-052649B8D4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C7F2A6E-31AB-C670-0CE3-71300BAF84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835D1F3-2FF2-E6CE-2FC5-A6C748D721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37DBE-6201-43C9-851A-CD9410459F38}" type="datetimeFigureOut">
              <a:rPr lang="en-IE" smtClean="0"/>
              <a:t>24/07/2024</a:t>
            </a:fld>
            <a:endParaRPr lang="en-IE"/>
          </a:p>
        </p:txBody>
      </p:sp>
      <p:sp>
        <p:nvSpPr>
          <p:cNvPr id="5" name="Footer Placeholder 4">
            <a:extLst>
              <a:ext uri="{FF2B5EF4-FFF2-40B4-BE49-F238E27FC236}">
                <a16:creationId xmlns:a16="http://schemas.microsoft.com/office/drawing/2014/main" id="{B1A9641C-DC4B-409B-C52D-9B10FB7B58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39A26C8B-5C92-8F2E-E6A2-F4E5F9F804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B4EF4-2340-458C-8557-A196D03CC09E}" type="slidenum">
              <a:rPr lang="en-IE" smtClean="0"/>
              <a:t>‹#›</a:t>
            </a:fld>
            <a:endParaRPr lang="en-IE"/>
          </a:p>
        </p:txBody>
      </p:sp>
    </p:spTree>
    <p:extLst>
      <p:ext uri="{BB962C8B-B14F-4D97-AF65-F5344CB8AC3E}">
        <p14:creationId xmlns:p14="http://schemas.microsoft.com/office/powerpoint/2010/main" val="386880528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www.irishstatutebook.ie/eli/2020/si/358/made/en/print"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nda.ie/uploads/publications/Monitoring-Report-EU-WAD-Ireland-2023.pdf"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7B89-36BF-C919-575E-BFAE7EB4D9A6}"/>
              </a:ext>
            </a:extLst>
          </p:cNvPr>
          <p:cNvSpPr>
            <a:spLocks noGrp="1"/>
          </p:cNvSpPr>
          <p:nvPr>
            <p:ph type="ctrTitle"/>
          </p:nvPr>
        </p:nvSpPr>
        <p:spPr>
          <a:xfrm>
            <a:off x="1524000" y="2271712"/>
            <a:ext cx="9144000" cy="2387600"/>
          </a:xfrm>
        </p:spPr>
        <p:txBody>
          <a:bodyPr>
            <a:normAutofit fontScale="90000"/>
          </a:bodyPr>
          <a:lstStyle/>
          <a:p>
            <a:r>
              <a:rPr lang="en-IE" b="1" dirty="0"/>
              <a:t>From Compliance to Excellence</a:t>
            </a:r>
            <a:br>
              <a:rPr lang="en-IE" b="1" dirty="0"/>
            </a:br>
            <a:br>
              <a:rPr lang="en-IE" b="1" dirty="0"/>
            </a:br>
            <a:r>
              <a:rPr lang="en-IE" b="1" dirty="0"/>
              <a:t> </a:t>
            </a:r>
            <a:r>
              <a:rPr lang="en-IE" dirty="0"/>
              <a:t>Using accessibility to create great digital services for all</a:t>
            </a:r>
            <a:br>
              <a:rPr lang="en-US" dirty="0"/>
            </a:br>
            <a:endParaRPr lang="en-US" dirty="0"/>
          </a:p>
        </p:txBody>
      </p:sp>
      <p:pic>
        <p:nvPicPr>
          <p:cNvPr id="4" name="Picture 3" descr="Triple Logo consisting of  Irish Computer society Logo, Accessible EU Centre Logo and the Centre for Excellence in Universal Design at National Disability Authority Logo.">
            <a:extLst>
              <a:ext uri="{FF2B5EF4-FFF2-40B4-BE49-F238E27FC236}">
                <a16:creationId xmlns:a16="http://schemas.microsoft.com/office/drawing/2014/main" id="{080B0024-96BB-6443-65BF-B86095A80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6737" y="4659312"/>
            <a:ext cx="6248400" cy="2152650"/>
          </a:xfrm>
          <a:prstGeom prst="rect">
            <a:avLst/>
          </a:prstGeom>
        </p:spPr>
      </p:pic>
      <p:sp>
        <p:nvSpPr>
          <p:cNvPr id="8" name="TextBox 7">
            <a:extLst>
              <a:ext uri="{FF2B5EF4-FFF2-40B4-BE49-F238E27FC236}">
                <a16:creationId xmlns:a16="http://schemas.microsoft.com/office/drawing/2014/main" id="{0620CA1A-10BF-A7F6-389E-9689E2DA46CC}"/>
              </a:ext>
            </a:extLst>
          </p:cNvPr>
          <p:cNvSpPr txBox="1"/>
          <p:nvPr/>
        </p:nvSpPr>
        <p:spPr>
          <a:xfrm>
            <a:off x="3246461" y="4226973"/>
            <a:ext cx="6097136"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IE" dirty="0"/>
              <a:t>Thursday June 27th, 2024</a:t>
            </a:r>
          </a:p>
        </p:txBody>
      </p:sp>
    </p:spTree>
    <p:extLst>
      <p:ext uri="{BB962C8B-B14F-4D97-AF65-F5344CB8AC3E}">
        <p14:creationId xmlns:p14="http://schemas.microsoft.com/office/powerpoint/2010/main" val="84351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90301AE-5EE3-F26A-860D-2631BE151A9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319906" y="4663629"/>
            <a:ext cx="4549101" cy="1980197"/>
          </a:xfrm>
          <a:prstGeom prst="rect">
            <a:avLst/>
          </a:prstGeom>
        </p:spPr>
      </p:pic>
      <p:sp>
        <p:nvSpPr>
          <p:cNvPr id="2" name="Title 1" descr="Title - 2023 Audit Issues Found">
            <a:extLst>
              <a:ext uri="{FF2B5EF4-FFF2-40B4-BE49-F238E27FC236}">
                <a16:creationId xmlns:a16="http://schemas.microsoft.com/office/drawing/2014/main" id="{FEA59D55-AB21-78B5-BDC9-93ADFF439643}"/>
              </a:ext>
            </a:extLst>
          </p:cNvPr>
          <p:cNvSpPr>
            <a:spLocks noGrp="1"/>
          </p:cNvSpPr>
          <p:nvPr>
            <p:ph type="title"/>
          </p:nvPr>
        </p:nvSpPr>
        <p:spPr>
          <a:xfrm>
            <a:off x="728980" y="548640"/>
            <a:ext cx="6590926" cy="973455"/>
          </a:xfrm>
        </p:spPr>
        <p:txBody>
          <a:bodyPr>
            <a:normAutofit/>
          </a:bodyPr>
          <a:lstStyle/>
          <a:p>
            <a:r>
              <a:rPr lang="en-IE" sz="4200" b="1"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rPr>
              <a:t>2023 Audit Issues Found</a:t>
            </a:r>
          </a:p>
        </p:txBody>
      </p:sp>
      <p:sp>
        <p:nvSpPr>
          <p:cNvPr id="6" name="TextBox 5" descr="List of the main errors found by the 2023 Audit.">
            <a:extLst>
              <a:ext uri="{FF2B5EF4-FFF2-40B4-BE49-F238E27FC236}">
                <a16:creationId xmlns:a16="http://schemas.microsoft.com/office/drawing/2014/main" id="{06E07065-4442-29C6-5B58-0E4B11BB47C3}"/>
              </a:ext>
            </a:extLst>
          </p:cNvPr>
          <p:cNvSpPr txBox="1"/>
          <p:nvPr/>
        </p:nvSpPr>
        <p:spPr>
          <a:xfrm>
            <a:off x="728980" y="1522095"/>
            <a:ext cx="8583593" cy="3913059"/>
          </a:xfrm>
          <a:prstGeom prst="rect">
            <a:avLst/>
          </a:prstGeom>
          <a:noFill/>
        </p:spPr>
        <p:txBody>
          <a:bodyPr wrap="square" rtlCol="0">
            <a:spAutoFit/>
          </a:bodyPr>
          <a:lstStyle/>
          <a:p>
            <a:pPr marL="380990" marR="0" lvl="0" indent="-38099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Fira Sans" panose="020B0503050000020004" pitchFamily="34" charset="0"/>
                <a:cs typeface="Segoe UI" panose="020B0502040204020203" pitchFamily="34" charset="0"/>
              </a:rPr>
              <a:t>Form field errors not identified (Fixed)  </a:t>
            </a:r>
          </a:p>
          <a:p>
            <a:pPr marL="380990" marR="0" lvl="0" indent="-38099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Fira Sans" panose="020B0503050000020004" pitchFamily="34" charset="0"/>
                <a:cs typeface="Segoe UI" panose="020B0502040204020203" pitchFamily="34" charset="0"/>
              </a:rPr>
              <a:t>User not warned of timeout (Fixed)</a:t>
            </a:r>
          </a:p>
          <a:p>
            <a:pPr marL="380990" marR="0" lvl="0" indent="-38099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Fira Sans" panose="020B0503050000020004" pitchFamily="34" charset="0"/>
                <a:cs typeface="Segoe UI" panose="020B0502040204020203" pitchFamily="34" charset="0"/>
              </a:rPr>
              <a:t>Info &amp; relationships not conveyed programmatically (Fixed)</a:t>
            </a:r>
          </a:p>
          <a:p>
            <a:pPr marL="380990" marR="0" lvl="0" indent="-38099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Fira Sans" panose="020B0503050000020004" pitchFamily="34" charset="0"/>
                <a:cs typeface="Segoe UI" panose="020B0502040204020203" pitchFamily="34" charset="0"/>
              </a:rPr>
              <a:t>Missing or irrelevant alt text for images (Fixed)</a:t>
            </a:r>
          </a:p>
          <a:p>
            <a:pPr marL="380990" marR="0" lvl="0" indent="-38099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Fira Sans" panose="020B0503050000020004" pitchFamily="34" charset="0"/>
                <a:cs typeface="Segoe UI" panose="020B0502040204020203" pitchFamily="34" charset="0"/>
              </a:rPr>
              <a:t>Keyboard only accessibility issues (Fixed)</a:t>
            </a:r>
          </a:p>
          <a:p>
            <a:pPr marL="380990" marR="0" lvl="0" indent="-38099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Fira Sans" panose="020B0503050000020004" pitchFamily="34" charset="0"/>
                <a:cs typeface="Segoe UI" panose="020B0502040204020203" pitchFamily="34" charset="0"/>
              </a:rPr>
              <a:t>Focus indicators not adequate (Fixed)</a:t>
            </a:r>
          </a:p>
          <a:p>
            <a:pPr marL="380990" marR="0" lvl="0" indent="-38099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Fira Sans" panose="020B0503050000020004" pitchFamily="34" charset="0"/>
                <a:cs typeface="Segoe UI" panose="020B0502040204020203" pitchFamily="34" charset="0"/>
              </a:rPr>
              <a:t>Reading order and code order mismatch (Fixed)</a:t>
            </a:r>
          </a:p>
        </p:txBody>
      </p:sp>
      <p:pic>
        <p:nvPicPr>
          <p:cNvPr id="10" name="Picture 9">
            <a:extLst>
              <a:ext uri="{FF2B5EF4-FFF2-40B4-BE49-F238E27FC236}">
                <a16:creationId xmlns:a16="http://schemas.microsoft.com/office/drawing/2014/main" id="{75978299-D2A9-75C5-0175-92A6A238EF6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118081" y="528037"/>
            <a:ext cx="2952750" cy="1543050"/>
          </a:xfrm>
          <a:prstGeom prst="rect">
            <a:avLst/>
          </a:prstGeom>
        </p:spPr>
      </p:pic>
    </p:spTree>
    <p:extLst>
      <p:ext uri="{BB962C8B-B14F-4D97-AF65-F5344CB8AC3E}">
        <p14:creationId xmlns:p14="http://schemas.microsoft.com/office/powerpoint/2010/main" val="213147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59D55-AB21-78B5-BDC9-93ADFF439643}"/>
              </a:ext>
            </a:extLst>
          </p:cNvPr>
          <p:cNvSpPr>
            <a:spLocks noGrp="1"/>
          </p:cNvSpPr>
          <p:nvPr>
            <p:ph type="title"/>
          </p:nvPr>
        </p:nvSpPr>
        <p:spPr>
          <a:xfrm>
            <a:off x="113226" y="163626"/>
            <a:ext cx="6590926" cy="973455"/>
          </a:xfrm>
        </p:spPr>
        <p:txBody>
          <a:bodyPr>
            <a:normAutofit/>
          </a:bodyPr>
          <a:lstStyle/>
          <a:p>
            <a:r>
              <a:rPr lang="en-IE" sz="4200" b="1"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rPr>
              <a:t>2024 Audit</a:t>
            </a:r>
          </a:p>
        </p:txBody>
      </p:sp>
      <p:pic>
        <p:nvPicPr>
          <p:cNvPr id="5" name="Picture 4">
            <a:extLst>
              <a:ext uri="{FF2B5EF4-FFF2-40B4-BE49-F238E27FC236}">
                <a16:creationId xmlns:a16="http://schemas.microsoft.com/office/drawing/2014/main" id="{15DCEDBF-A30B-B68A-4D8A-2E42A117B4E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8332" y="0"/>
            <a:ext cx="3823668" cy="6858000"/>
          </a:xfrm>
          <a:prstGeom prst="rect">
            <a:avLst/>
          </a:prstGeom>
        </p:spPr>
      </p:pic>
      <p:sp>
        <p:nvSpPr>
          <p:cNvPr id="6" name="TextBox 5">
            <a:extLst>
              <a:ext uri="{FF2B5EF4-FFF2-40B4-BE49-F238E27FC236}">
                <a16:creationId xmlns:a16="http://schemas.microsoft.com/office/drawing/2014/main" id="{D66C073B-C08D-6983-1CE8-AC1251ABA8E1}"/>
              </a:ext>
            </a:extLst>
          </p:cNvPr>
          <p:cNvSpPr txBox="1"/>
          <p:nvPr/>
        </p:nvSpPr>
        <p:spPr>
          <a:xfrm>
            <a:off x="113226" y="1364455"/>
            <a:ext cx="7942280" cy="5021055"/>
          </a:xfrm>
          <a:prstGeom prst="rect">
            <a:avLst/>
          </a:prstGeom>
          <a:noFill/>
        </p:spPr>
        <p:txBody>
          <a:bodyPr wrap="square" rtlCol="0">
            <a:spAutoFit/>
          </a:bodyPr>
          <a:lstStyle/>
          <a:p>
            <a:pPr marL="380990" marR="0" lvl="0" indent="-38099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The 2024 Audit focused on ROS.ie as that was where issues seemed to be focused</a:t>
            </a:r>
          </a:p>
          <a:p>
            <a:pPr marL="380990" marR="0" lvl="0" indent="-38099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Pages for the audit were picked based on traffic, to ensure maximum benefit</a:t>
            </a:r>
          </a:p>
          <a:p>
            <a:pPr marL="380990" marR="0" lvl="0" indent="-38099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A mix of last year's pages (to check our progress) and new pages and elements were audited this year</a:t>
            </a:r>
          </a:p>
          <a:p>
            <a:pPr marL="380990" marR="0" lvl="0" indent="-38099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Currently awaiting the results of this audit</a:t>
            </a:r>
          </a:p>
          <a:p>
            <a:pPr marL="380990" marR="0" lvl="0" indent="-38099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The NDA audits are hugely beneficial to Revenue and ensure that accessibility receives a strong focus</a:t>
            </a:r>
          </a:p>
        </p:txBody>
      </p:sp>
    </p:spTree>
    <p:extLst>
      <p:ext uri="{BB962C8B-B14F-4D97-AF65-F5344CB8AC3E}">
        <p14:creationId xmlns:p14="http://schemas.microsoft.com/office/powerpoint/2010/main" val="1551812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D59E9538-3636-D83D-5BE3-BA3E976E4E23}"/>
              </a:ext>
              <a:ext uri="{C183D7F6-B498-43B3-948B-1728B52AA6E4}">
                <adec:decorative xmlns:adec="http://schemas.microsoft.com/office/drawing/2017/decorative" val="1"/>
              </a:ext>
            </a:extLst>
          </p:cNvPr>
          <p:cNvPicPr>
            <a:picLocks noChangeAspect="1"/>
          </p:cNvPicPr>
          <p:nvPr/>
        </p:nvPicPr>
        <p:blipFill rotWithShape="1">
          <a:blip r:embed="rId2"/>
          <a:srcRect l="11210" r="19702" b="1"/>
          <a:stretch/>
        </p:blipFill>
        <p:spPr>
          <a:xfrm>
            <a:off x="2522358" y="10"/>
            <a:ext cx="9669642" cy="6857990"/>
          </a:xfrm>
          <a:prstGeom prst="rect">
            <a:avLst/>
          </a:prstGeom>
        </p:spPr>
      </p:pic>
      <p:sp>
        <p:nvSpPr>
          <p:cNvPr id="45" name="Rectangle 44">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A59D55-AB21-78B5-BDC9-93ADFF439643}"/>
              </a:ext>
            </a:extLst>
          </p:cNvPr>
          <p:cNvSpPr>
            <a:spLocks noGrp="1"/>
          </p:cNvSpPr>
          <p:nvPr>
            <p:ph type="title"/>
          </p:nvPr>
        </p:nvSpPr>
        <p:spPr>
          <a:xfrm>
            <a:off x="110804" y="139013"/>
            <a:ext cx="7246375" cy="775387"/>
          </a:xfrm>
          <a:noFill/>
        </p:spPr>
        <p:txBody>
          <a:bodyPr vert="horz" lIns="91440" tIns="45720" rIns="91440" bIns="45720" rtlCol="0" anchor="b">
            <a:normAutofit/>
          </a:bodyPr>
          <a:lstStyle/>
          <a:p>
            <a:r>
              <a:rPr lang="en-US" sz="4200" b="1"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rPr>
              <a:t>The forgotten front?</a:t>
            </a:r>
          </a:p>
        </p:txBody>
      </p:sp>
      <p:sp>
        <p:nvSpPr>
          <p:cNvPr id="11" name="Text Placeholder 10">
            <a:extLst>
              <a:ext uri="{FF2B5EF4-FFF2-40B4-BE49-F238E27FC236}">
                <a16:creationId xmlns:a16="http://schemas.microsoft.com/office/drawing/2014/main" id="{AEF3E452-AE07-AA0E-8D93-D84363E78749}"/>
              </a:ext>
            </a:extLst>
          </p:cNvPr>
          <p:cNvSpPr>
            <a:spLocks noGrp="1"/>
          </p:cNvSpPr>
          <p:nvPr>
            <p:ph type="body" idx="1"/>
          </p:nvPr>
        </p:nvSpPr>
        <p:spPr>
          <a:xfrm>
            <a:off x="261736" y="1053403"/>
            <a:ext cx="5513421" cy="4333505"/>
          </a:xfrm>
          <a:noFill/>
        </p:spPr>
        <p:txBody>
          <a:bodyPr vert="horz" lIns="91440" tIns="45720" rIns="91440" bIns="45720" rtlCol="0">
            <a:normAutofit/>
          </a:bodyPr>
          <a:lstStyle/>
          <a:p>
            <a:r>
              <a:rPr lang="en-US"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rPr>
              <a:t>Revenue has 7000 staff;</a:t>
            </a:r>
          </a:p>
          <a:p>
            <a:endParaRPr lang="en-US"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endParaRPr>
          </a:p>
          <a:p>
            <a:r>
              <a:rPr lang="en-US"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rPr>
              <a:t>-blend of in-office and remote working</a:t>
            </a:r>
          </a:p>
          <a:p>
            <a:r>
              <a:rPr lang="en-US"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rPr>
              <a:t>-24x7 service</a:t>
            </a:r>
          </a:p>
          <a:p>
            <a:endParaRPr lang="en-US"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endParaRPr>
          </a:p>
          <a:p>
            <a:r>
              <a:rPr lang="en-US"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rPr>
              <a:t>How accessible are our line-of-business applications?</a:t>
            </a:r>
          </a:p>
          <a:p>
            <a:endParaRPr lang="en-US" dirty="0">
              <a:solidFill>
                <a:schemeClr val="tx1"/>
              </a:solidFill>
            </a:endParaRPr>
          </a:p>
        </p:txBody>
      </p:sp>
    </p:spTree>
    <p:extLst>
      <p:ext uri="{BB962C8B-B14F-4D97-AF65-F5344CB8AC3E}">
        <p14:creationId xmlns:p14="http://schemas.microsoft.com/office/powerpoint/2010/main" val="2605973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Word cloud listing the typical challenges that organisations need to deal with when developing ICT solutions. These often lead to accessibility falling &quot;off the radar&quot;.">
            <a:extLst>
              <a:ext uri="{FF2B5EF4-FFF2-40B4-BE49-F238E27FC236}">
                <a16:creationId xmlns:a16="http://schemas.microsoft.com/office/drawing/2014/main" id="{3FEF6A45-1122-FB29-E8EA-4C4E386AF93C}"/>
              </a:ext>
            </a:extLst>
          </p:cNvPr>
          <p:cNvPicPr>
            <a:picLocks noChangeAspect="1"/>
          </p:cNvPicPr>
          <p:nvPr/>
        </p:nvPicPr>
        <p:blipFill rotWithShape="1">
          <a:blip r:embed="rId2"/>
          <a:srcRect t="459"/>
          <a:stretch/>
        </p:blipFill>
        <p:spPr>
          <a:xfrm>
            <a:off x="2522358" y="10"/>
            <a:ext cx="9669642" cy="6857990"/>
          </a:xfrm>
          <a:prstGeom prst="rect">
            <a:avLst/>
          </a:prstGeom>
        </p:spPr>
      </p:pic>
      <p:sp>
        <p:nvSpPr>
          <p:cNvPr id="15" name="Rectangle 14">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descr="Title - Challenges">
            <a:extLst>
              <a:ext uri="{FF2B5EF4-FFF2-40B4-BE49-F238E27FC236}">
                <a16:creationId xmlns:a16="http://schemas.microsoft.com/office/drawing/2014/main" id="{FEA59D55-AB21-78B5-BDC9-93ADFF439643}"/>
              </a:ext>
            </a:extLst>
          </p:cNvPr>
          <p:cNvSpPr>
            <a:spLocks noGrp="1"/>
          </p:cNvSpPr>
          <p:nvPr>
            <p:ph type="title"/>
          </p:nvPr>
        </p:nvSpPr>
        <p:spPr>
          <a:xfrm>
            <a:off x="223808" y="355989"/>
            <a:ext cx="3973385" cy="1612295"/>
          </a:xfrm>
          <a:noFill/>
        </p:spPr>
        <p:txBody>
          <a:bodyPr vert="horz" lIns="91440" tIns="45720" rIns="91440" bIns="45720" rtlCol="0" anchor="b">
            <a:normAutofit/>
          </a:bodyPr>
          <a:lstStyle/>
          <a:p>
            <a:r>
              <a:rPr lang="en-US" sz="5200" b="1" dirty="0"/>
              <a:t>Challenges</a:t>
            </a:r>
          </a:p>
        </p:txBody>
      </p:sp>
    </p:spTree>
    <p:extLst>
      <p:ext uri="{BB962C8B-B14F-4D97-AF65-F5344CB8AC3E}">
        <p14:creationId xmlns:p14="http://schemas.microsoft.com/office/powerpoint/2010/main" val="1777155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 Revenue Design System">
            <a:extLst>
              <a:ext uri="{FF2B5EF4-FFF2-40B4-BE49-F238E27FC236}">
                <a16:creationId xmlns:a16="http://schemas.microsoft.com/office/drawing/2014/main" id="{2B4E3941-51ED-859C-9C67-59DA6A16151A}"/>
              </a:ext>
            </a:extLst>
          </p:cNvPr>
          <p:cNvSpPr>
            <a:spLocks noGrp="1"/>
          </p:cNvSpPr>
          <p:nvPr>
            <p:ph type="title"/>
          </p:nvPr>
        </p:nvSpPr>
        <p:spPr>
          <a:xfrm>
            <a:off x="67840" y="312820"/>
            <a:ext cx="6429208" cy="671695"/>
          </a:xfrm>
        </p:spPr>
        <p:txBody>
          <a:bodyPr>
            <a:normAutofit/>
          </a:bodyPr>
          <a:lstStyle/>
          <a:p>
            <a:r>
              <a:rPr lang="en-IE" sz="4200" b="1"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rPr>
              <a:t>Revenue Design System</a:t>
            </a:r>
          </a:p>
        </p:txBody>
      </p:sp>
      <p:sp>
        <p:nvSpPr>
          <p:cNvPr id="3" name="Text Placeholder 2" descr="Text outlining the Revenue reasoning for the development of a Design System to aid UI/UX design.">
            <a:extLst>
              <a:ext uri="{FF2B5EF4-FFF2-40B4-BE49-F238E27FC236}">
                <a16:creationId xmlns:a16="http://schemas.microsoft.com/office/drawing/2014/main" id="{6489D640-E49A-10A6-8B22-5FA365C4C2E2}"/>
              </a:ext>
            </a:extLst>
          </p:cNvPr>
          <p:cNvSpPr>
            <a:spLocks noGrp="1"/>
          </p:cNvSpPr>
          <p:nvPr>
            <p:ph type="body" idx="1"/>
          </p:nvPr>
        </p:nvSpPr>
        <p:spPr>
          <a:xfrm>
            <a:off x="67840" y="984514"/>
            <a:ext cx="6200611" cy="5765202"/>
          </a:xfrm>
        </p:spPr>
        <p:txBody>
          <a:bodyPr vert="horz" lIns="91440" tIns="45720" rIns="91440" bIns="45720" rtlCol="0" anchor="t">
            <a:noAutofit/>
          </a:bodyPr>
          <a:lstStyle/>
          <a:p>
            <a:pPr marL="380990" indent="-380990">
              <a:lnSpc>
                <a:spcPct val="100000"/>
              </a:lnSpc>
              <a:buFont typeface="Arial" panose="020B0604020202020204" pitchFamily="34" charset="0"/>
              <a:buChar char="•"/>
            </a:pPr>
            <a:r>
              <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rPr>
              <a:t>Accessibility integrated into the UI from the start</a:t>
            </a:r>
          </a:p>
          <a:p>
            <a:pPr marL="380990" indent="-380990">
              <a:lnSpc>
                <a:spcPct val="100000"/>
              </a:lnSpc>
              <a:buFont typeface="Arial" panose="020B0604020202020204" pitchFamily="34" charset="0"/>
              <a:buChar char="•"/>
            </a:pPr>
            <a:r>
              <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rPr>
              <a:t>Comprehensive accessibility guidelines  and documentation</a:t>
            </a:r>
          </a:p>
          <a:p>
            <a:pPr marL="380990" indent="-380990">
              <a:lnSpc>
                <a:spcPct val="100000"/>
              </a:lnSpc>
              <a:buFont typeface="Arial" panose="020B0604020202020204" pitchFamily="34" charset="0"/>
              <a:buChar char="•"/>
            </a:pPr>
            <a:r>
              <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rPr>
              <a:t>Prioritising accessibility features and enhancements</a:t>
            </a:r>
          </a:p>
          <a:p>
            <a:pPr marL="380990" indent="-380990">
              <a:lnSpc>
                <a:spcPct val="100000"/>
              </a:lnSpc>
              <a:buFont typeface="Arial" panose="020B0604020202020204" pitchFamily="34" charset="0"/>
              <a:buChar char="•"/>
            </a:pPr>
            <a:r>
              <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rPr>
              <a:t>Change management through internal communications</a:t>
            </a:r>
          </a:p>
          <a:p>
            <a:pPr marL="380990" indent="-380990">
              <a:lnSpc>
                <a:spcPct val="100000"/>
              </a:lnSpc>
              <a:buFont typeface="Arial" panose="020B0604020202020204" pitchFamily="34" charset="0"/>
              <a:buChar char="•"/>
            </a:pPr>
            <a:r>
              <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rPr>
              <a:t>Sharing best practices for inclusive design</a:t>
            </a:r>
          </a:p>
          <a:p>
            <a:pPr marL="380990" indent="-380990">
              <a:lnSpc>
                <a:spcPct val="100000"/>
              </a:lnSpc>
              <a:buFont typeface="Arial" panose="020B0604020202020204" pitchFamily="34" charset="0"/>
              <a:buChar char="•"/>
            </a:pPr>
            <a:r>
              <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rPr>
              <a:t>Collaborative approach to accessibility testing and feedback</a:t>
            </a:r>
          </a:p>
          <a:p>
            <a:pPr marL="380990" indent="-380990">
              <a:lnSpc>
                <a:spcPct val="100000"/>
              </a:lnSpc>
              <a:buFont typeface="Arial" panose="020B0604020202020204" pitchFamily="34" charset="0"/>
              <a:buChar char="•"/>
            </a:pPr>
            <a:r>
              <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rPr>
              <a:t>Continuous improvement through user feedback and industry standards</a:t>
            </a:r>
          </a:p>
        </p:txBody>
      </p:sp>
      <p:grpSp>
        <p:nvGrpSpPr>
          <p:cNvPr id="11" name="Group 10">
            <a:extLst>
              <a:ext uri="{FF2B5EF4-FFF2-40B4-BE49-F238E27FC236}">
                <a16:creationId xmlns:a16="http://schemas.microsoft.com/office/drawing/2014/main" id="{6AAC3DB3-26A3-65E4-1928-13CFA83DB5C0}"/>
              </a:ext>
              <a:ext uri="{C183D7F6-B498-43B3-948B-1728B52AA6E4}">
                <adec:decorative xmlns:adec="http://schemas.microsoft.com/office/drawing/2017/decorative" val="1"/>
              </a:ext>
            </a:extLst>
          </p:cNvPr>
          <p:cNvGrpSpPr/>
          <p:nvPr/>
        </p:nvGrpSpPr>
        <p:grpSpPr>
          <a:xfrm>
            <a:off x="6189566" y="0"/>
            <a:ext cx="6686521" cy="7071344"/>
            <a:chOff x="6189566" y="0"/>
            <a:chExt cx="6686521" cy="7071344"/>
          </a:xfrm>
        </p:grpSpPr>
        <p:pic>
          <p:nvPicPr>
            <p:cNvPr id="5" name="Picture 4">
              <a:extLst>
                <a:ext uri="{FF2B5EF4-FFF2-40B4-BE49-F238E27FC236}">
                  <a16:creationId xmlns:a16="http://schemas.microsoft.com/office/drawing/2014/main" id="{6571BEBA-33D9-8DC1-3E6B-A19C13491277}"/>
                </a:ext>
              </a:extLst>
            </p:cNvPr>
            <p:cNvPicPr>
              <a:picLocks noChangeAspect="1"/>
            </p:cNvPicPr>
            <p:nvPr/>
          </p:nvPicPr>
          <p:blipFill>
            <a:blip r:embed="rId3"/>
            <a:stretch>
              <a:fillRect/>
            </a:stretch>
          </p:blipFill>
          <p:spPr>
            <a:xfrm>
              <a:off x="6189566" y="0"/>
              <a:ext cx="6002433" cy="5640404"/>
            </a:xfrm>
            <a:prstGeom prst="rect">
              <a:avLst/>
            </a:prstGeom>
          </p:spPr>
        </p:pic>
        <p:pic>
          <p:nvPicPr>
            <p:cNvPr id="10" name="Picture 9">
              <a:extLst>
                <a:ext uri="{FF2B5EF4-FFF2-40B4-BE49-F238E27FC236}">
                  <a16:creationId xmlns:a16="http://schemas.microsoft.com/office/drawing/2014/main" id="{59073B40-B321-8A67-E00A-27032FEF7E7D}"/>
                </a:ext>
              </a:extLst>
            </p:cNvPr>
            <p:cNvPicPr>
              <a:picLocks noChangeAspect="1"/>
            </p:cNvPicPr>
            <p:nvPr/>
          </p:nvPicPr>
          <p:blipFill>
            <a:blip r:embed="rId4"/>
            <a:stretch>
              <a:fillRect/>
            </a:stretch>
          </p:blipFill>
          <p:spPr>
            <a:xfrm>
              <a:off x="6189566" y="5447898"/>
              <a:ext cx="6686521" cy="1623446"/>
            </a:xfrm>
            <a:prstGeom prst="rect">
              <a:avLst/>
            </a:prstGeom>
          </p:spPr>
        </p:pic>
      </p:grpSp>
    </p:spTree>
    <p:extLst>
      <p:ext uri="{BB962C8B-B14F-4D97-AF65-F5344CB8AC3E}">
        <p14:creationId xmlns:p14="http://schemas.microsoft.com/office/powerpoint/2010/main" val="739100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E5E76-9C07-F87A-544B-464815422B1C}"/>
              </a:ext>
            </a:extLst>
          </p:cNvPr>
          <p:cNvSpPr>
            <a:spLocks noGrp="1"/>
          </p:cNvSpPr>
          <p:nvPr>
            <p:ph type="title"/>
          </p:nvPr>
        </p:nvSpPr>
        <p:spPr>
          <a:xfrm>
            <a:off x="629969" y="626720"/>
            <a:ext cx="6616652" cy="1133475"/>
          </a:xfrm>
        </p:spPr>
        <p:txBody>
          <a:bodyPr>
            <a:noAutofit/>
          </a:bodyPr>
          <a:lstStyle/>
          <a:p>
            <a:r>
              <a:rPr lang="en-IE" sz="4200" b="1" dirty="0">
                <a:effectLst/>
                <a:latin typeface="Segoe UI" panose="020B0502040204020203" pitchFamily="34" charset="0"/>
                <a:ea typeface="Calibri" panose="020F0502020204030204" pitchFamily="34" charset="0"/>
                <a:cs typeface="Segoe UI" panose="020B0502040204020203" pitchFamily="34" charset="0"/>
              </a:rPr>
              <a:t>Accessibility </a:t>
            </a:r>
            <a:r>
              <a:rPr lang="en-IE" sz="4200" b="1" dirty="0">
                <a:latin typeface="Segoe UI" panose="020B0502040204020203" pitchFamily="34" charset="0"/>
                <a:ea typeface="Calibri" panose="020F0502020204030204" pitchFamily="34" charset="0"/>
                <a:cs typeface="Segoe UI" panose="020B0502040204020203" pitchFamily="34" charset="0"/>
              </a:rPr>
              <a:t>in Design System </a:t>
            </a:r>
            <a:r>
              <a:rPr lang="en-IE" sz="4200" b="1" dirty="0">
                <a:effectLst/>
                <a:latin typeface="Segoe UI" panose="020B0502040204020203" pitchFamily="34" charset="0"/>
                <a:ea typeface="Calibri" panose="020F0502020204030204" pitchFamily="34" charset="0"/>
                <a:cs typeface="Segoe UI" panose="020B0502040204020203" pitchFamily="34" charset="0"/>
              </a:rPr>
              <a:t>Components</a:t>
            </a:r>
            <a:endParaRPr lang="en-IE" sz="4200" b="1" dirty="0">
              <a:latin typeface="Segoe UI" panose="020B0502040204020203" pitchFamily="34" charset="0"/>
              <a:cs typeface="Segoe UI" panose="020B0502040204020203" pitchFamily="34" charset="0"/>
            </a:endParaRPr>
          </a:p>
        </p:txBody>
      </p:sp>
      <p:sp>
        <p:nvSpPr>
          <p:cNvPr id="3" name="Text Placeholder 2">
            <a:extLst>
              <a:ext uri="{FF2B5EF4-FFF2-40B4-BE49-F238E27FC236}">
                <a16:creationId xmlns:a16="http://schemas.microsoft.com/office/drawing/2014/main" id="{31675BD7-87F6-D476-9362-AE8E9522CB47}"/>
              </a:ext>
            </a:extLst>
          </p:cNvPr>
          <p:cNvSpPr>
            <a:spLocks noGrp="1"/>
          </p:cNvSpPr>
          <p:nvPr>
            <p:ph type="body" idx="1"/>
          </p:nvPr>
        </p:nvSpPr>
        <p:spPr>
          <a:xfrm>
            <a:off x="629969" y="1787184"/>
            <a:ext cx="5623220" cy="754432"/>
          </a:xfrm>
        </p:spPr>
        <p:txBody>
          <a:bodyPr vert="horz" lIns="91440" tIns="45720" rIns="91440" bIns="45720" rtlCol="0" anchor="t">
            <a:normAutofit/>
          </a:bodyPr>
          <a:lstStyle/>
          <a:p>
            <a:r>
              <a:rPr lang="en-IE" dirty="0">
                <a:solidFill>
                  <a:srgbClr val="1C1C1C"/>
                </a:solidFill>
              </a:rPr>
              <a:t>Integrated into Components from the Start</a:t>
            </a:r>
          </a:p>
        </p:txBody>
      </p:sp>
      <p:sp>
        <p:nvSpPr>
          <p:cNvPr id="4" name="Content Placeholder 2">
            <a:extLst>
              <a:ext uri="{FF2B5EF4-FFF2-40B4-BE49-F238E27FC236}">
                <a16:creationId xmlns:a16="http://schemas.microsoft.com/office/drawing/2014/main" id="{1D600EA2-4B4C-A6BF-4266-BA21F192D20E}"/>
              </a:ext>
            </a:extLst>
          </p:cNvPr>
          <p:cNvSpPr txBox="1">
            <a:spLocks/>
          </p:cNvSpPr>
          <p:nvPr/>
        </p:nvSpPr>
        <p:spPr>
          <a:xfrm>
            <a:off x="735330" y="2541615"/>
            <a:ext cx="7776411" cy="393252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Colour contrast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Typography</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Spacing and layout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States and Interactions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Responsive design</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Icons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Form elements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Validation &amp; error states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IE"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D7F64CA0-FD47-B030-1F53-8906F0191E5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68780" y="0"/>
            <a:ext cx="5623220" cy="3779227"/>
          </a:xfrm>
          <a:prstGeom prst="rect">
            <a:avLst/>
          </a:prstGeom>
          <a:effectLst>
            <a:outerShdw blurRad="241300" dist="50800" dir="5400000" algn="ctr" rotWithShape="0">
              <a:schemeClr val="bg2"/>
            </a:outerShdw>
          </a:effectLst>
        </p:spPr>
      </p:pic>
      <p:pic>
        <p:nvPicPr>
          <p:cNvPr id="5" name="Picture 4">
            <a:extLst>
              <a:ext uri="{FF2B5EF4-FFF2-40B4-BE49-F238E27FC236}">
                <a16:creationId xmlns:a16="http://schemas.microsoft.com/office/drawing/2014/main" id="{EDBFD3D0-8DA9-B58E-CEA0-238C3C0616A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041848" y="1982866"/>
            <a:ext cx="5180833" cy="4491276"/>
          </a:xfrm>
          <a:prstGeom prst="rect">
            <a:avLst/>
          </a:prstGeom>
          <a:effectLst>
            <a:outerShdw blurRad="254000" dist="50800" dir="5400000" algn="ctr" rotWithShape="0">
              <a:schemeClr val="bg2"/>
            </a:outerShdw>
          </a:effectLst>
        </p:spPr>
      </p:pic>
    </p:spTree>
    <p:extLst>
      <p:ext uri="{BB962C8B-B14F-4D97-AF65-F5344CB8AC3E}">
        <p14:creationId xmlns:p14="http://schemas.microsoft.com/office/powerpoint/2010/main" val="2180504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A9E93-412B-7697-540C-5742605673BC}"/>
              </a:ext>
            </a:extLst>
          </p:cNvPr>
          <p:cNvSpPr>
            <a:spLocks noGrp="1"/>
          </p:cNvSpPr>
          <p:nvPr>
            <p:ph type="title" idx="4294967295"/>
          </p:nvPr>
        </p:nvSpPr>
        <p:spPr>
          <a:xfrm>
            <a:off x="57151" y="-8110"/>
            <a:ext cx="6057899" cy="1325563"/>
          </a:xfrm>
        </p:spPr>
        <p:txBody>
          <a:bodyPr/>
          <a:lstStyle/>
          <a:p>
            <a:r>
              <a:rPr lang="en-IE" sz="4200" b="1" dirty="0">
                <a:latin typeface="Segoe UI" panose="020B0502040204020203" pitchFamily="34" charset="0"/>
                <a:cs typeface="Segoe UI" panose="020B0502040204020203" pitchFamily="34" charset="0"/>
              </a:rPr>
              <a:t>Accessibility</a:t>
            </a:r>
            <a:r>
              <a:rPr lang="en-IE" dirty="0"/>
              <a:t> </a:t>
            </a:r>
            <a:r>
              <a:rPr lang="en-IE" sz="4200" b="1" dirty="0">
                <a:latin typeface="Segoe UI" panose="020B0502040204020203" pitchFamily="34" charset="0"/>
                <a:cs typeface="Segoe UI" panose="020B0502040204020203" pitchFamily="34" charset="0"/>
              </a:rPr>
              <a:t>at Scale</a:t>
            </a:r>
          </a:p>
        </p:txBody>
      </p:sp>
      <p:sp>
        <p:nvSpPr>
          <p:cNvPr id="10" name="Text Placeholder 2" descr="Subtitle  Responsibilities and Ownership&#10;">
            <a:extLst>
              <a:ext uri="{FF2B5EF4-FFF2-40B4-BE49-F238E27FC236}">
                <a16:creationId xmlns:a16="http://schemas.microsoft.com/office/drawing/2014/main" id="{89BF42AF-EC9E-AB5E-B948-6C65EE134638}"/>
              </a:ext>
            </a:extLst>
          </p:cNvPr>
          <p:cNvSpPr txBox="1">
            <a:spLocks/>
          </p:cNvSpPr>
          <p:nvPr/>
        </p:nvSpPr>
        <p:spPr>
          <a:xfrm>
            <a:off x="76200" y="789369"/>
            <a:ext cx="5149794" cy="52167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2400" b="0" i="0" u="none" strike="noStrike" kern="1200" cap="none" spc="0" normalizeH="0" baseline="0" noProof="0" dirty="0">
                <a:ln>
                  <a:noFill/>
                </a:ln>
                <a:solidFill>
                  <a:srgbClr val="1C1C1C"/>
                </a:solidFill>
                <a:effectLst/>
                <a:uLnTx/>
                <a:uFillTx/>
                <a:latin typeface="Calibri" panose="020F0502020204030204"/>
                <a:ea typeface="+mn-ea"/>
                <a:cs typeface="+mn-cs"/>
              </a:rPr>
              <a:t>Responsibilities and Ownership</a:t>
            </a:r>
          </a:p>
        </p:txBody>
      </p:sp>
      <p:sp>
        <p:nvSpPr>
          <p:cNvPr id="18" name="Content Placeholder 2" descr="Text detailing the breakdown between the areas of responsibility for the development team and those of the design team.">
            <a:extLst>
              <a:ext uri="{FF2B5EF4-FFF2-40B4-BE49-F238E27FC236}">
                <a16:creationId xmlns:a16="http://schemas.microsoft.com/office/drawing/2014/main" id="{7DFC7AF9-1A1C-1EC8-55BC-F1EDF871F000}"/>
              </a:ext>
            </a:extLst>
          </p:cNvPr>
          <p:cNvSpPr txBox="1">
            <a:spLocks/>
          </p:cNvSpPr>
          <p:nvPr/>
        </p:nvSpPr>
        <p:spPr>
          <a:xfrm>
            <a:off x="76200" y="1326533"/>
            <a:ext cx="5674895" cy="53155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200" b="1" i="0" u="none" strike="noStrike" kern="1200" cap="none" spc="0" normalizeH="0" baseline="0" noProof="0" dirty="0">
                <a:ln>
                  <a:noFill/>
                </a:ln>
                <a:solidFill>
                  <a:srgbClr val="2A454E"/>
                </a:solidFill>
                <a:effectLst/>
                <a:uLnTx/>
                <a:uFillTx/>
                <a:latin typeface="Calibri" panose="020F0502020204030204"/>
                <a:ea typeface="+mn-ea"/>
                <a:cs typeface="+mn-cs"/>
              </a:rPr>
              <a:t>Development Teams: </a:t>
            </a:r>
            <a:r>
              <a:rPr kumimoji="0" lang="en-IE" sz="2200" b="0" i="0" u="none" strike="noStrike" kern="1200" cap="none" spc="0" normalizeH="0" baseline="0" noProof="0" dirty="0">
                <a:ln>
                  <a:noFill/>
                </a:ln>
                <a:solidFill>
                  <a:srgbClr val="2A454E"/>
                </a:solidFill>
                <a:effectLst/>
                <a:uLnTx/>
                <a:uFillTx/>
                <a:latin typeface="Calibri" panose="020F0502020204030204"/>
                <a:ea typeface="+mn-ea"/>
                <a:cs typeface="+mn-cs"/>
              </a:rPr>
              <a:t>Can be confident that components meet accessibility standards, </a:t>
            </a:r>
            <a:r>
              <a:rPr kumimoji="0" lang="en-IE" sz="2200" b="1" i="0" u="none" strike="noStrike" kern="1200" cap="none" spc="0" normalizeH="0" baseline="0" noProof="0" dirty="0">
                <a:ln>
                  <a:noFill/>
                </a:ln>
                <a:solidFill>
                  <a:srgbClr val="ED7D31"/>
                </a:solidFill>
                <a:effectLst/>
                <a:uLnTx/>
                <a:uFillTx/>
                <a:latin typeface="Calibri" panose="020F0502020204030204"/>
                <a:ea typeface="+mn-ea"/>
                <a:cs typeface="+mn-cs"/>
              </a:rPr>
              <a:t>workload reduced</a:t>
            </a:r>
            <a:br>
              <a:rPr kumimoji="0" lang="en-IE" sz="2200" b="1" i="0" u="none" strike="noStrike" kern="1200" cap="none" spc="0" normalizeH="0" baseline="0" noProof="0" dirty="0">
                <a:ln>
                  <a:noFill/>
                </a:ln>
                <a:solidFill>
                  <a:srgbClr val="ED7D31"/>
                </a:solidFill>
                <a:effectLst/>
                <a:uLnTx/>
                <a:uFillTx/>
                <a:latin typeface="Calibri" panose="020F0502020204030204"/>
                <a:ea typeface="+mn-ea"/>
                <a:cs typeface="+mn-cs"/>
              </a:rPr>
            </a:br>
            <a:endParaRPr kumimoji="0" lang="en-IE" sz="2200" b="1" i="0" u="none" strike="noStrike" kern="1200" cap="none" spc="0" normalizeH="0" baseline="0" noProof="0" dirty="0">
              <a:ln>
                <a:noFill/>
              </a:ln>
              <a:solidFill>
                <a:srgbClr val="ED7D31"/>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200" b="1" i="0" u="none" strike="noStrike" kern="1200" cap="none" spc="0" normalizeH="0" baseline="0" noProof="0" dirty="0">
                <a:ln>
                  <a:noFill/>
                </a:ln>
                <a:solidFill>
                  <a:srgbClr val="2A454E"/>
                </a:solidFill>
                <a:effectLst/>
                <a:uLnTx/>
                <a:uFillTx/>
                <a:latin typeface="Calibri" panose="020F0502020204030204"/>
                <a:ea typeface="+mn-ea"/>
                <a:cs typeface="+mn-cs"/>
              </a:rPr>
              <a:t>Development Teams: </a:t>
            </a:r>
            <a:r>
              <a:rPr kumimoji="0" lang="en-IE" sz="2200" b="0" i="0" u="none" strike="noStrike" kern="1200" cap="none" spc="0" normalizeH="0" baseline="0" noProof="0" dirty="0">
                <a:ln>
                  <a:noFill/>
                </a:ln>
                <a:solidFill>
                  <a:srgbClr val="2A454E"/>
                </a:solidFill>
                <a:effectLst/>
                <a:uLnTx/>
                <a:uFillTx/>
                <a:latin typeface="Calibri" panose="020F0502020204030204"/>
                <a:ea typeface="+mn-ea"/>
                <a:cs typeface="+mn-cs"/>
              </a:rPr>
              <a:t>Have a  responsibility to ensure the </a:t>
            </a:r>
            <a:r>
              <a:rPr kumimoji="0" lang="en-IE" sz="2200" b="1" i="0" u="none" strike="noStrike" kern="1200" cap="none" spc="0" normalizeH="0" baseline="0" noProof="0" dirty="0">
                <a:ln>
                  <a:noFill/>
                </a:ln>
                <a:solidFill>
                  <a:srgbClr val="ED7D31"/>
                </a:solidFill>
                <a:effectLst/>
                <a:uLnTx/>
                <a:uFillTx/>
                <a:latin typeface="Calibri" panose="020F0502020204030204"/>
                <a:ea typeface="+mn-ea"/>
                <a:cs typeface="+mn-cs"/>
              </a:rPr>
              <a:t>flow of  application </a:t>
            </a:r>
            <a:r>
              <a:rPr kumimoji="0" lang="en-IE" sz="2200" b="0" i="0" u="none" strike="noStrike" kern="1200" cap="none" spc="0" normalizeH="0" baseline="0" noProof="0" dirty="0">
                <a:ln>
                  <a:noFill/>
                </a:ln>
                <a:solidFill>
                  <a:srgbClr val="2A454E"/>
                </a:solidFill>
                <a:effectLst/>
                <a:uLnTx/>
                <a:uFillTx/>
                <a:latin typeface="Calibri" panose="020F0502020204030204"/>
                <a:ea typeface="+mn-ea"/>
                <a:cs typeface="+mn-cs"/>
              </a:rPr>
              <a:t>is correct and </a:t>
            </a:r>
            <a:r>
              <a:rPr kumimoji="0" lang="en-IE" sz="2200" b="1" i="0" u="none" strike="noStrike" kern="1200" cap="none" spc="0" normalizeH="0" baseline="0" noProof="0" dirty="0">
                <a:ln>
                  <a:noFill/>
                </a:ln>
                <a:solidFill>
                  <a:srgbClr val="ED7D31"/>
                </a:solidFill>
                <a:effectLst/>
                <a:uLnTx/>
                <a:uFillTx/>
                <a:latin typeface="Calibri" panose="020F0502020204030204"/>
                <a:ea typeface="+mn-ea"/>
                <a:cs typeface="+mn-cs"/>
              </a:rPr>
              <a:t>accessibility attributes </a:t>
            </a:r>
            <a:r>
              <a:rPr kumimoji="0" lang="en-IE" sz="2200" b="0" i="0" u="none" strike="noStrike" kern="1200" cap="none" spc="0" normalizeH="0" baseline="0" noProof="0" dirty="0">
                <a:ln>
                  <a:noFill/>
                </a:ln>
                <a:solidFill>
                  <a:srgbClr val="2A454E"/>
                </a:solidFill>
                <a:effectLst/>
                <a:uLnTx/>
                <a:uFillTx/>
                <a:latin typeface="Calibri" panose="020F0502020204030204"/>
                <a:ea typeface="+mn-ea"/>
                <a:cs typeface="+mn-cs"/>
              </a:rPr>
              <a:t>have been applied</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E" sz="2200" b="1" i="0" u="none" strike="noStrike" kern="1200" cap="none" spc="0" normalizeH="0" baseline="0" noProof="0" dirty="0">
              <a:ln>
                <a:noFill/>
              </a:ln>
              <a:solidFill>
                <a:srgbClr val="2A454E"/>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200" b="1" i="0" u="none" strike="noStrike" kern="1200" cap="none" spc="0" normalizeH="0" baseline="0" noProof="0" dirty="0">
                <a:ln>
                  <a:noFill/>
                </a:ln>
                <a:solidFill>
                  <a:srgbClr val="2A454E"/>
                </a:solidFill>
                <a:effectLst/>
                <a:uLnTx/>
                <a:uFillTx/>
                <a:latin typeface="Calibri" panose="020F0502020204030204"/>
                <a:ea typeface="+mn-ea"/>
                <a:cs typeface="+mn-cs"/>
              </a:rPr>
              <a:t>Design System Team: </a:t>
            </a:r>
            <a:r>
              <a:rPr kumimoji="0" lang="en-IE" sz="2200" b="0" i="0" u="none" strike="noStrike" kern="1200" cap="none" spc="0" normalizeH="0" baseline="0" noProof="0" dirty="0">
                <a:ln>
                  <a:noFill/>
                </a:ln>
                <a:solidFill>
                  <a:srgbClr val="2A454E"/>
                </a:solidFill>
                <a:effectLst/>
                <a:uLnTx/>
                <a:uFillTx/>
                <a:latin typeface="Calibri" panose="020F0502020204030204"/>
                <a:ea typeface="+mn-ea"/>
                <a:cs typeface="+mn-cs"/>
              </a:rPr>
              <a:t>Has ownership and responsibility for </a:t>
            </a:r>
            <a:r>
              <a:rPr kumimoji="0" lang="en-IE" sz="2200" b="1" i="0" u="none" strike="noStrike" kern="1200" cap="none" spc="0" normalizeH="0" baseline="0" noProof="0" dirty="0">
                <a:ln>
                  <a:noFill/>
                </a:ln>
                <a:solidFill>
                  <a:srgbClr val="ED7D31"/>
                </a:solidFill>
                <a:effectLst/>
                <a:uLnTx/>
                <a:uFillTx/>
                <a:latin typeface="Calibri" panose="020F0502020204030204"/>
                <a:ea typeface="+mn-ea"/>
                <a:cs typeface="+mn-cs"/>
              </a:rPr>
              <a:t>core accessibility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E" sz="2200" b="1" i="0" u="none" strike="noStrike" kern="1200" cap="none" spc="0" normalizeH="0" baseline="0" noProof="0" dirty="0">
              <a:ln>
                <a:noFill/>
              </a:ln>
              <a:solidFill>
                <a:srgbClr val="ED7D31"/>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200" b="1" i="0" u="none" strike="noStrike" kern="1200" cap="none" spc="0" normalizeH="0" baseline="0" noProof="0" dirty="0">
                <a:ln>
                  <a:noFill/>
                </a:ln>
                <a:solidFill>
                  <a:srgbClr val="2A454E"/>
                </a:solidFill>
                <a:effectLst/>
                <a:uLnTx/>
                <a:uFillTx/>
                <a:latin typeface="Calibri" panose="020F0502020204030204"/>
                <a:ea typeface="+mn-ea"/>
                <a:cs typeface="+mn-cs"/>
              </a:rPr>
              <a:t>Design System Team: </a:t>
            </a:r>
            <a:r>
              <a:rPr kumimoji="0" lang="en-IE" sz="2200" b="0" i="0" u="none" strike="noStrike" kern="1200" cap="none" spc="0" normalizeH="0" baseline="0" noProof="0" dirty="0">
                <a:ln>
                  <a:noFill/>
                </a:ln>
                <a:solidFill>
                  <a:srgbClr val="2A454E"/>
                </a:solidFill>
                <a:effectLst/>
                <a:uLnTx/>
                <a:uFillTx/>
                <a:latin typeface="Calibri" panose="020F0502020204030204"/>
                <a:ea typeface="+mn-ea"/>
                <a:cs typeface="+mn-cs"/>
              </a:rPr>
              <a:t>Ensures accessibility across the UI while </a:t>
            </a:r>
            <a:r>
              <a:rPr kumimoji="0" lang="en-IE" sz="2200" b="1" i="0" u="none" strike="noStrike" kern="1200" cap="none" spc="0" normalizeH="0" baseline="0" noProof="0" dirty="0">
                <a:ln>
                  <a:noFill/>
                </a:ln>
                <a:solidFill>
                  <a:srgbClr val="ED7D31"/>
                </a:solidFill>
                <a:effectLst/>
                <a:uLnTx/>
                <a:uFillTx/>
                <a:latin typeface="Calibri" panose="020F0502020204030204"/>
                <a:ea typeface="+mn-ea"/>
                <a:cs typeface="+mn-cs"/>
              </a:rPr>
              <a:t>allowing teams to adapt components </a:t>
            </a:r>
            <a:r>
              <a:rPr kumimoji="0" lang="en-IE" sz="2200" b="0" i="0" u="none" strike="noStrike" kern="1200" cap="none" spc="0" normalizeH="0" baseline="0" noProof="0" dirty="0">
                <a:ln>
                  <a:noFill/>
                </a:ln>
                <a:solidFill>
                  <a:srgbClr val="2A454E"/>
                </a:solidFill>
                <a:effectLst/>
                <a:uLnTx/>
                <a:uFillTx/>
                <a:latin typeface="Calibri" panose="020F0502020204030204"/>
                <a:ea typeface="+mn-ea"/>
                <a:cs typeface="+mn-cs"/>
              </a:rPr>
              <a:t>to their needs</a:t>
            </a:r>
            <a:endParaRPr kumimoji="0" lang="en-IE" sz="2200" b="1" i="0" u="none" strike="noStrike" kern="1200" cap="none" spc="0" normalizeH="0" baseline="0" noProof="0" dirty="0">
              <a:ln>
                <a:noFill/>
              </a:ln>
              <a:solidFill>
                <a:srgbClr val="ED7D31"/>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IE" sz="1900" b="0" i="0" u="none" strike="noStrike" kern="1200" cap="none" spc="0" normalizeH="0" baseline="0" noProof="0" dirty="0">
              <a:ln>
                <a:noFill/>
              </a:ln>
              <a:solidFill>
                <a:srgbClr val="2A454E"/>
              </a:solidFill>
              <a:effectLst/>
              <a:uLnTx/>
              <a:uFillTx/>
              <a:latin typeface="Calibri" panose="020F0502020204030204"/>
              <a:ea typeface="+mn-ea"/>
              <a:cs typeface="+mn-cs"/>
            </a:endParaRPr>
          </a:p>
        </p:txBody>
      </p:sp>
      <p:pic>
        <p:nvPicPr>
          <p:cNvPr id="16" name="Picture 15" descr="Picture showing the breakdown between the areas of responsibility for the development team and those of the design team.">
            <a:extLst>
              <a:ext uri="{FF2B5EF4-FFF2-40B4-BE49-F238E27FC236}">
                <a16:creationId xmlns:a16="http://schemas.microsoft.com/office/drawing/2014/main" id="{24A5C288-1E07-64F1-14F4-45D8C844E597}"/>
              </a:ext>
            </a:extLst>
          </p:cNvPr>
          <p:cNvPicPr>
            <a:picLocks noChangeAspect="1"/>
          </p:cNvPicPr>
          <p:nvPr/>
        </p:nvPicPr>
        <p:blipFill>
          <a:blip r:embed="rId3"/>
          <a:stretch>
            <a:fillRect/>
          </a:stretch>
        </p:blipFill>
        <p:spPr>
          <a:xfrm>
            <a:off x="5354706" y="984181"/>
            <a:ext cx="6800850" cy="4810125"/>
          </a:xfrm>
          <a:prstGeom prst="rect">
            <a:avLst/>
          </a:prstGeom>
        </p:spPr>
      </p:pic>
    </p:spTree>
    <p:extLst>
      <p:ext uri="{BB962C8B-B14F-4D97-AF65-F5344CB8AC3E}">
        <p14:creationId xmlns:p14="http://schemas.microsoft.com/office/powerpoint/2010/main" val="4120379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A052B8-0C34-2626-3DD0-EDB82B07E6AF}"/>
              </a:ext>
              <a:ext uri="{C183D7F6-B498-43B3-948B-1728B52AA6E4}">
                <adec:decorative xmlns:adec="http://schemas.microsoft.com/office/drawing/2017/decorative" val="1"/>
              </a:ext>
            </a:extLst>
          </p:cNvPr>
          <p:cNvSpPr/>
          <p:nvPr/>
        </p:nvSpPr>
        <p:spPr>
          <a:xfrm>
            <a:off x="6786391" y="0"/>
            <a:ext cx="540560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ontent Placeholder 2" descr="Text describing how Revenue is trying to embed accessibility into its whole development process. ">
            <a:extLst>
              <a:ext uri="{FF2B5EF4-FFF2-40B4-BE49-F238E27FC236}">
                <a16:creationId xmlns:a16="http://schemas.microsoft.com/office/drawing/2014/main" id="{4E21E8E7-E48E-1F5C-AF32-EEEEA26B5C06}"/>
              </a:ext>
            </a:extLst>
          </p:cNvPr>
          <p:cNvSpPr txBox="1">
            <a:spLocks/>
          </p:cNvSpPr>
          <p:nvPr/>
        </p:nvSpPr>
        <p:spPr>
          <a:xfrm>
            <a:off x="69626" y="1442845"/>
            <a:ext cx="5854110" cy="53155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1900" b="1" i="0" u="none" strike="noStrike" kern="1200" cap="none" spc="0" normalizeH="0" baseline="0" noProof="0" dirty="0">
                <a:ln>
                  <a:noFill/>
                </a:ln>
                <a:solidFill>
                  <a:srgbClr val="2A454E"/>
                </a:solidFill>
                <a:effectLst/>
                <a:uLnTx/>
                <a:uFillTx/>
                <a:latin typeface="Calibri" panose="020F0502020204030204"/>
                <a:ea typeface="+mn-ea"/>
                <a:cs typeface="+mn-cs"/>
              </a:rPr>
              <a:t>Accessibility as our Priority: </a:t>
            </a:r>
            <a:r>
              <a:rPr kumimoji="0" lang="en-IE" sz="1900" b="0" i="0" u="none" strike="noStrike" kern="1200" cap="none" spc="0" normalizeH="0" baseline="0" noProof="0" dirty="0">
                <a:ln>
                  <a:noFill/>
                </a:ln>
                <a:solidFill>
                  <a:srgbClr val="2A454E"/>
                </a:solidFill>
                <a:effectLst/>
                <a:uLnTx/>
                <a:uFillTx/>
                <a:latin typeface="Calibri" panose="020F0502020204030204"/>
                <a:ea typeface="+mn-ea"/>
                <a:cs typeface="+mn-cs"/>
              </a:rPr>
              <a:t>Ensuring everyone understands the </a:t>
            </a:r>
            <a:r>
              <a:rPr kumimoji="0" lang="en-IE" sz="1900" b="1" i="0" u="none" strike="noStrike" kern="1200" cap="none" spc="0" normalizeH="0" baseline="0" noProof="0" dirty="0">
                <a:ln>
                  <a:noFill/>
                </a:ln>
                <a:solidFill>
                  <a:srgbClr val="ED7D31"/>
                </a:solidFill>
                <a:effectLst/>
                <a:uLnTx/>
                <a:uFillTx/>
                <a:latin typeface="Calibri" panose="020F0502020204030204"/>
                <a:ea typeface="+mn-ea"/>
                <a:cs typeface="+mn-cs"/>
              </a:rPr>
              <a:t>importance of accessibility </a:t>
            </a:r>
            <a:r>
              <a:rPr kumimoji="0" lang="en-IE" sz="1900" b="0" i="0" u="none" strike="noStrike" kern="1200" cap="none" spc="0" normalizeH="0" baseline="0" noProof="0" dirty="0">
                <a:ln>
                  <a:noFill/>
                </a:ln>
                <a:solidFill>
                  <a:srgbClr val="2A454E"/>
                </a:solidFill>
                <a:effectLst/>
                <a:uLnTx/>
                <a:uFillTx/>
                <a:latin typeface="Calibri" panose="020F0502020204030204"/>
                <a:ea typeface="+mn-ea"/>
                <a:cs typeface="+mn-cs"/>
              </a:rPr>
              <a:t>and is </a:t>
            </a:r>
            <a:r>
              <a:rPr kumimoji="0" lang="en-IE" sz="1900" b="1" i="0" u="none" strike="noStrike" kern="1200" cap="none" spc="0" normalizeH="0" baseline="0" noProof="0" dirty="0">
                <a:ln>
                  <a:noFill/>
                </a:ln>
                <a:solidFill>
                  <a:srgbClr val="ED7D31"/>
                </a:solidFill>
                <a:effectLst/>
                <a:uLnTx/>
                <a:uFillTx/>
                <a:latin typeface="Calibri" panose="020F0502020204030204"/>
                <a:ea typeface="+mn-ea"/>
                <a:cs typeface="+mn-cs"/>
              </a:rPr>
              <a:t>supported with implementation</a:t>
            </a:r>
            <a:br>
              <a:rPr kumimoji="0" lang="en-IE" sz="1900" b="1" i="0" u="none" strike="noStrike" kern="1200" cap="none" spc="0" normalizeH="0" baseline="0" noProof="0" dirty="0">
                <a:ln>
                  <a:noFill/>
                </a:ln>
                <a:solidFill>
                  <a:srgbClr val="ED7D31"/>
                </a:solidFill>
                <a:effectLst/>
                <a:uLnTx/>
                <a:uFillTx/>
                <a:latin typeface="Calibri" panose="020F0502020204030204"/>
                <a:ea typeface="+mn-ea"/>
                <a:cs typeface="+mn-cs"/>
              </a:rPr>
            </a:br>
            <a:endParaRPr kumimoji="0" lang="en-IE" sz="1900" b="1" i="0" u="none" strike="noStrike" kern="1200" cap="none" spc="0" normalizeH="0" baseline="0" noProof="0" dirty="0">
              <a:ln>
                <a:noFill/>
              </a:ln>
              <a:solidFill>
                <a:srgbClr val="ED7D31"/>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1900" b="1" i="0" u="none" strike="noStrike" kern="1200" cap="none" spc="0" normalizeH="0" baseline="0" noProof="0" dirty="0">
                <a:ln>
                  <a:noFill/>
                </a:ln>
                <a:solidFill>
                  <a:srgbClr val="2A454E"/>
                </a:solidFill>
                <a:effectLst/>
                <a:uLnTx/>
                <a:uFillTx/>
                <a:latin typeface="Calibri" panose="020F0502020204030204"/>
                <a:ea typeface="+mn-ea"/>
                <a:cs typeface="+mn-cs"/>
              </a:rPr>
              <a:t>Documentation: </a:t>
            </a:r>
            <a:r>
              <a:rPr kumimoji="0" lang="en-IE" sz="1900" b="0" i="0" u="none" strike="noStrike" kern="1200" cap="none" spc="0" normalizeH="0" baseline="0" noProof="0" dirty="0">
                <a:ln>
                  <a:noFill/>
                </a:ln>
                <a:solidFill>
                  <a:srgbClr val="2A454E"/>
                </a:solidFill>
                <a:effectLst/>
                <a:uLnTx/>
                <a:uFillTx/>
                <a:latin typeface="Calibri" panose="020F0502020204030204"/>
                <a:ea typeface="+mn-ea"/>
                <a:cs typeface="+mn-cs"/>
              </a:rPr>
              <a:t>Revenue centric documentation ensures everyone is </a:t>
            </a:r>
            <a:r>
              <a:rPr kumimoji="0" lang="en-IE" sz="1900" b="1" i="0" u="none" strike="noStrike" kern="1200" cap="none" spc="0" normalizeH="0" baseline="0" noProof="0" dirty="0">
                <a:ln>
                  <a:noFill/>
                </a:ln>
                <a:solidFill>
                  <a:srgbClr val="ED7D31"/>
                </a:solidFill>
                <a:effectLst/>
                <a:uLnTx/>
                <a:uFillTx/>
                <a:latin typeface="Calibri" panose="020F0502020204030204"/>
                <a:ea typeface="+mn-ea"/>
                <a:cs typeface="+mn-cs"/>
              </a:rPr>
              <a:t>on the same page</a:t>
            </a:r>
            <a:br>
              <a:rPr kumimoji="0" lang="en-IE" sz="1900" b="1" i="0" u="none" strike="noStrike" kern="1200" cap="none" spc="0" normalizeH="0" baseline="0" noProof="0" dirty="0">
                <a:ln>
                  <a:noFill/>
                </a:ln>
                <a:solidFill>
                  <a:srgbClr val="ED7D31"/>
                </a:solidFill>
                <a:effectLst/>
                <a:uLnTx/>
                <a:uFillTx/>
                <a:latin typeface="Calibri" panose="020F0502020204030204"/>
                <a:ea typeface="+mn-ea"/>
                <a:cs typeface="+mn-cs"/>
              </a:rPr>
            </a:br>
            <a:endParaRPr kumimoji="0" lang="en-IE" sz="1900" b="1" i="0" u="none" strike="noStrike" kern="1200" cap="none" spc="0" normalizeH="0" baseline="0" noProof="0" dirty="0">
              <a:ln>
                <a:noFill/>
              </a:ln>
              <a:solidFill>
                <a:srgbClr val="ED7D31"/>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1900" b="1" i="0" u="none" strike="noStrike" kern="1200" cap="none" spc="0" normalizeH="0" baseline="0" noProof="0" dirty="0">
                <a:ln>
                  <a:noFill/>
                </a:ln>
                <a:solidFill>
                  <a:srgbClr val="2A454E"/>
                </a:solidFill>
                <a:effectLst/>
                <a:uLnTx/>
                <a:uFillTx/>
                <a:latin typeface="Calibri" panose="020F0502020204030204"/>
                <a:ea typeface="+mn-ea"/>
                <a:cs typeface="+mn-cs"/>
              </a:rPr>
              <a:t>WCAG AA Standards: </a:t>
            </a:r>
            <a:r>
              <a:rPr kumimoji="0" lang="en-IE" sz="1900" b="0" i="0" u="none" strike="noStrike" kern="1200" cap="none" spc="0" normalizeH="0" baseline="0" noProof="0" dirty="0">
                <a:ln>
                  <a:noFill/>
                </a:ln>
                <a:solidFill>
                  <a:srgbClr val="2A454E"/>
                </a:solidFill>
                <a:effectLst/>
                <a:uLnTx/>
                <a:uFillTx/>
                <a:latin typeface="Calibri" panose="020F0502020204030204"/>
                <a:ea typeface="+mn-ea"/>
                <a:cs typeface="+mn-cs"/>
              </a:rPr>
              <a:t>Revenue strives to achieve </a:t>
            </a:r>
            <a:r>
              <a:rPr kumimoji="0" lang="en-IE" sz="1900" b="1" i="0" u="none" strike="noStrike" kern="1200" cap="none" spc="0" normalizeH="0" baseline="0" noProof="0" dirty="0">
                <a:ln>
                  <a:noFill/>
                </a:ln>
                <a:solidFill>
                  <a:srgbClr val="ED7D31"/>
                </a:solidFill>
                <a:effectLst/>
                <a:uLnTx/>
                <a:uFillTx/>
                <a:latin typeface="Calibri" panose="020F0502020204030204"/>
                <a:ea typeface="+mn-ea"/>
                <a:cs typeface="+mn-cs"/>
              </a:rPr>
              <a:t>WCAG AA compliance </a:t>
            </a:r>
            <a:r>
              <a:rPr kumimoji="0" lang="en-IE" sz="1900" b="0" i="0" u="none" strike="noStrike" kern="1200" cap="none" spc="0" normalizeH="0" baseline="0" noProof="0" dirty="0">
                <a:ln>
                  <a:noFill/>
                </a:ln>
                <a:solidFill>
                  <a:srgbClr val="2A454E"/>
                </a:solidFill>
                <a:effectLst/>
                <a:uLnTx/>
                <a:uFillTx/>
                <a:latin typeface="Calibri" panose="020F0502020204030204"/>
                <a:ea typeface="+mn-ea"/>
                <a:cs typeface="+mn-cs"/>
              </a:rPr>
              <a:t>across its suite of applications</a:t>
            </a:r>
            <a:br>
              <a:rPr kumimoji="0" lang="en-IE" sz="1900" b="0" i="0" u="none" strike="noStrike" kern="1200" cap="none" spc="0" normalizeH="0" baseline="0" noProof="0" dirty="0">
                <a:ln>
                  <a:noFill/>
                </a:ln>
                <a:solidFill>
                  <a:srgbClr val="2A454E"/>
                </a:solidFill>
                <a:effectLst/>
                <a:uLnTx/>
                <a:uFillTx/>
                <a:latin typeface="Calibri" panose="020F0502020204030204"/>
                <a:ea typeface="+mn-ea"/>
                <a:cs typeface="+mn-cs"/>
              </a:rPr>
            </a:br>
            <a:endParaRPr kumimoji="0" lang="en-IE" sz="1900" b="0" i="0" u="none" strike="noStrike" kern="1200" cap="none" spc="0" normalizeH="0" baseline="0" noProof="0" dirty="0">
              <a:ln>
                <a:noFill/>
              </a:ln>
              <a:solidFill>
                <a:srgbClr val="2A454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1900" b="1" i="0" u="none" strike="noStrike" kern="1200" cap="none" spc="0" normalizeH="0" baseline="0" noProof="0" dirty="0">
                <a:ln>
                  <a:noFill/>
                </a:ln>
                <a:solidFill>
                  <a:srgbClr val="2A454E"/>
                </a:solidFill>
                <a:effectLst/>
                <a:uLnTx/>
                <a:uFillTx/>
                <a:latin typeface="Calibri" panose="020F0502020204030204"/>
                <a:ea typeface="+mn-ea"/>
                <a:cs typeface="+mn-cs"/>
              </a:rPr>
              <a:t>Component-Level Approach: </a:t>
            </a:r>
            <a:r>
              <a:rPr kumimoji="0" lang="en-IE" sz="1900" b="0" i="0" u="none" strike="noStrike" kern="1200" cap="none" spc="0" normalizeH="0" baseline="0" noProof="0" dirty="0">
                <a:ln>
                  <a:noFill/>
                </a:ln>
                <a:solidFill>
                  <a:srgbClr val="2A454E"/>
                </a:solidFill>
                <a:effectLst/>
                <a:uLnTx/>
                <a:uFillTx/>
                <a:latin typeface="Calibri" panose="020F0502020204030204"/>
                <a:ea typeface="+mn-ea"/>
                <a:cs typeface="+mn-cs"/>
              </a:rPr>
              <a:t>Accessibility is </a:t>
            </a:r>
            <a:r>
              <a:rPr kumimoji="0" lang="en-IE" sz="1900" b="1" i="0" u="none" strike="noStrike" kern="1200" cap="none" spc="0" normalizeH="0" baseline="0" noProof="0" dirty="0">
                <a:ln>
                  <a:noFill/>
                </a:ln>
                <a:solidFill>
                  <a:srgbClr val="ED7D31"/>
                </a:solidFill>
                <a:effectLst/>
                <a:uLnTx/>
                <a:uFillTx/>
                <a:latin typeface="Calibri" panose="020F0502020204030204"/>
                <a:ea typeface="+mn-ea"/>
                <a:cs typeface="+mn-cs"/>
              </a:rPr>
              <a:t>baked into Revenues component Library</a:t>
            </a:r>
            <a:r>
              <a:rPr kumimoji="0" lang="en-IE" sz="1900" b="0" i="0" u="none" strike="noStrike" kern="1200" cap="none" spc="0" normalizeH="0" baseline="0" noProof="0" dirty="0">
                <a:ln>
                  <a:noFill/>
                </a:ln>
                <a:solidFill>
                  <a:srgbClr val="ED7D31"/>
                </a:solidFill>
                <a:effectLst/>
                <a:uLnTx/>
                <a:uFillTx/>
                <a:latin typeface="Calibri" panose="020F0502020204030204"/>
                <a:ea typeface="+mn-ea"/>
                <a:cs typeface="+mn-cs"/>
              </a:rPr>
              <a:t>. </a:t>
            </a:r>
            <a:r>
              <a:rPr kumimoji="0" lang="en-IE" sz="1900" b="0" i="0" u="none" strike="noStrike" kern="1200" cap="none" spc="0" normalizeH="0" baseline="0" noProof="0" dirty="0">
                <a:ln>
                  <a:noFill/>
                </a:ln>
                <a:solidFill>
                  <a:srgbClr val="2A454E"/>
                </a:solidFill>
                <a:effectLst/>
                <a:uLnTx/>
                <a:uFillTx/>
                <a:latin typeface="Calibri" panose="020F0502020204030204"/>
                <a:ea typeface="+mn-ea"/>
                <a:cs typeface="+mn-cs"/>
              </a:rPr>
              <a:t>Ensuring all components are WCAG compliant before development commences</a:t>
            </a:r>
            <a:br>
              <a:rPr kumimoji="0" lang="en-IE" sz="1900" b="0" i="0" u="none" strike="noStrike" kern="1200" cap="none" spc="0" normalizeH="0" baseline="0" noProof="0" dirty="0">
                <a:ln>
                  <a:noFill/>
                </a:ln>
                <a:solidFill>
                  <a:srgbClr val="2A454E"/>
                </a:solidFill>
                <a:effectLst/>
                <a:uLnTx/>
                <a:uFillTx/>
                <a:latin typeface="Calibri" panose="020F0502020204030204"/>
                <a:ea typeface="+mn-ea"/>
                <a:cs typeface="+mn-cs"/>
              </a:rPr>
            </a:br>
            <a:endParaRPr kumimoji="0" lang="en-IE" sz="1900" b="1" i="0" u="none" strike="noStrike" kern="1200" cap="none" spc="0" normalizeH="0" baseline="0" noProof="0" dirty="0">
              <a:ln>
                <a:noFill/>
              </a:ln>
              <a:solidFill>
                <a:srgbClr val="2A454E"/>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1900" b="1" i="0" u="none" strike="noStrike" kern="1200" cap="none" spc="0" normalizeH="0" baseline="0" noProof="0" dirty="0">
                <a:ln>
                  <a:noFill/>
                </a:ln>
                <a:solidFill>
                  <a:srgbClr val="2A454E"/>
                </a:solidFill>
                <a:effectLst/>
                <a:uLnTx/>
                <a:uFillTx/>
                <a:latin typeface="Calibri" panose="020F0502020204030204"/>
                <a:ea typeface="+mn-ea"/>
                <a:cs typeface="+mn-cs"/>
              </a:rPr>
              <a:t>Improved User Experience: </a:t>
            </a:r>
            <a:r>
              <a:rPr kumimoji="0" lang="en-IE" sz="1900" b="0" i="0" u="none" strike="noStrike" kern="1200" cap="none" spc="0" normalizeH="0" baseline="0" noProof="0" dirty="0">
                <a:ln>
                  <a:noFill/>
                </a:ln>
                <a:solidFill>
                  <a:srgbClr val="2A454E"/>
                </a:solidFill>
                <a:effectLst/>
                <a:uLnTx/>
                <a:uFillTx/>
                <a:latin typeface="Calibri" panose="020F0502020204030204"/>
                <a:ea typeface="+mn-ea"/>
                <a:cs typeface="+mn-cs"/>
              </a:rPr>
              <a:t>By making accessibility a requirement it improves </a:t>
            </a:r>
            <a:r>
              <a:rPr kumimoji="0" lang="en-IE" sz="1900" b="1" i="0" u="none" strike="noStrike" kern="1200" cap="none" spc="0" normalizeH="0" baseline="0" noProof="0" dirty="0">
                <a:ln>
                  <a:noFill/>
                </a:ln>
                <a:solidFill>
                  <a:srgbClr val="ED7D31"/>
                </a:solidFill>
                <a:effectLst/>
                <a:uLnTx/>
                <a:uFillTx/>
                <a:latin typeface="Calibri" panose="020F0502020204030204"/>
                <a:ea typeface="+mn-ea"/>
                <a:cs typeface="+mn-cs"/>
              </a:rPr>
              <a:t>usability for all users</a:t>
            </a:r>
            <a:endParaRPr kumimoji="0" lang="en-IE" sz="1900" b="1" i="0" u="none" strike="noStrike" kern="1200" cap="none" spc="0" normalizeH="0" baseline="0" noProof="0" dirty="0">
              <a:ln>
                <a:noFill/>
              </a:ln>
              <a:solidFill>
                <a:srgbClr val="2A454E"/>
              </a:solidFill>
              <a:effectLst/>
              <a:uLnTx/>
              <a:uFillTx/>
              <a:latin typeface="Calibri" panose="020F0502020204030204"/>
              <a:ea typeface="+mn-ea"/>
              <a:cs typeface="+mn-cs"/>
            </a:endParaRPr>
          </a:p>
        </p:txBody>
      </p:sp>
      <p:sp>
        <p:nvSpPr>
          <p:cNvPr id="2" name="Text Placeholder 2" descr="Subtitle - Encouraging and communicating&#10;">
            <a:extLst>
              <a:ext uri="{FF2B5EF4-FFF2-40B4-BE49-F238E27FC236}">
                <a16:creationId xmlns:a16="http://schemas.microsoft.com/office/drawing/2014/main" id="{EB017FD9-A5AE-1A52-B9EF-7B5E0FC74442}"/>
              </a:ext>
            </a:extLst>
          </p:cNvPr>
          <p:cNvSpPr txBox="1">
            <a:spLocks/>
          </p:cNvSpPr>
          <p:nvPr/>
        </p:nvSpPr>
        <p:spPr>
          <a:xfrm>
            <a:off x="69626" y="789369"/>
            <a:ext cx="5149794" cy="52167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2400" b="0" i="0" u="none" strike="noStrike" kern="1200" cap="none" spc="0" normalizeH="0" baseline="0" noProof="0" dirty="0">
                <a:ln>
                  <a:noFill/>
                </a:ln>
                <a:solidFill>
                  <a:srgbClr val="1C1C1C"/>
                </a:solidFill>
                <a:effectLst/>
                <a:uLnTx/>
                <a:uFillTx/>
                <a:latin typeface="Calibri" panose="020F0502020204030204"/>
                <a:ea typeface="+mn-ea"/>
                <a:cs typeface="+mn-cs"/>
              </a:rPr>
              <a:t>Encouraging and communicating</a:t>
            </a:r>
          </a:p>
        </p:txBody>
      </p:sp>
      <p:pic>
        <p:nvPicPr>
          <p:cNvPr id="7" name="Picture 6">
            <a:extLst>
              <a:ext uri="{FF2B5EF4-FFF2-40B4-BE49-F238E27FC236}">
                <a16:creationId xmlns:a16="http://schemas.microsoft.com/office/drawing/2014/main" id="{F37CD762-041E-61C9-6C53-7F076ED0BB92}"/>
              </a:ext>
              <a:ext uri="{C183D7F6-B498-43B3-948B-1728B52AA6E4}">
                <adec:decorative xmlns:adec="http://schemas.microsoft.com/office/drawing/2017/decorative" val="1"/>
              </a:ext>
            </a:extLst>
          </p:cNvPr>
          <p:cNvPicPr>
            <a:picLocks noChangeAspect="1"/>
          </p:cNvPicPr>
          <p:nvPr/>
        </p:nvPicPr>
        <p:blipFill rotWithShape="1">
          <a:blip r:embed="rId3"/>
          <a:srcRect r="2233"/>
          <a:stretch/>
        </p:blipFill>
        <p:spPr>
          <a:xfrm>
            <a:off x="6786391" y="0"/>
            <a:ext cx="5586946" cy="6858000"/>
          </a:xfrm>
          <a:prstGeom prst="rect">
            <a:avLst/>
          </a:prstGeom>
        </p:spPr>
      </p:pic>
      <p:sp>
        <p:nvSpPr>
          <p:cNvPr id="8" name="Title 7">
            <a:extLst>
              <a:ext uri="{FF2B5EF4-FFF2-40B4-BE49-F238E27FC236}">
                <a16:creationId xmlns:a16="http://schemas.microsoft.com/office/drawing/2014/main" id="{7FA30753-C8EF-CEA3-13F0-73ABFB540612}"/>
              </a:ext>
            </a:extLst>
          </p:cNvPr>
          <p:cNvSpPr>
            <a:spLocks noGrp="1"/>
          </p:cNvSpPr>
          <p:nvPr>
            <p:ph type="title"/>
          </p:nvPr>
        </p:nvSpPr>
        <p:spPr>
          <a:xfrm>
            <a:off x="19050" y="136525"/>
            <a:ext cx="10515600" cy="1325563"/>
          </a:xfrm>
        </p:spPr>
        <p:txBody>
          <a:bodyPr/>
          <a:lstStyle/>
          <a:p>
            <a:pPr rtl="0" eaLnBrk="1" latinLnBrk="0" hangingPunct="1"/>
            <a:r>
              <a:rPr lang="en-IE" sz="4200" b="1" kern="1200" dirty="0">
                <a:solidFill>
                  <a:srgbClr val="000000"/>
                </a:solidFill>
                <a:effectLst/>
                <a:latin typeface="Segoe UI" panose="020B0502040204020203" pitchFamily="34" charset="0"/>
                <a:ea typeface="+mn-ea"/>
                <a:cs typeface="Segoe UI" panose="020B0502040204020203" pitchFamily="34" charset="0"/>
              </a:rPr>
              <a:t>Championing Accessibility</a:t>
            </a:r>
            <a:endParaRPr lang="en-IE" dirty="0">
              <a:effectLst/>
            </a:endParaRPr>
          </a:p>
          <a:p>
            <a:endParaRPr lang="en-IE" dirty="0"/>
          </a:p>
        </p:txBody>
      </p:sp>
    </p:spTree>
    <p:extLst>
      <p:ext uri="{BB962C8B-B14F-4D97-AF65-F5344CB8AC3E}">
        <p14:creationId xmlns:p14="http://schemas.microsoft.com/office/powerpoint/2010/main" val="2570726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 Internal communications">
            <a:extLst>
              <a:ext uri="{FF2B5EF4-FFF2-40B4-BE49-F238E27FC236}">
                <a16:creationId xmlns:a16="http://schemas.microsoft.com/office/drawing/2014/main" id="{2B4E3941-51ED-859C-9C67-59DA6A16151A}"/>
              </a:ext>
            </a:extLst>
          </p:cNvPr>
          <p:cNvSpPr>
            <a:spLocks noGrp="1"/>
          </p:cNvSpPr>
          <p:nvPr>
            <p:ph type="title"/>
          </p:nvPr>
        </p:nvSpPr>
        <p:spPr>
          <a:xfrm>
            <a:off x="68393" y="129539"/>
            <a:ext cx="5856158" cy="1641441"/>
          </a:xfrm>
        </p:spPr>
        <p:txBody>
          <a:bodyPr>
            <a:normAutofit/>
          </a:bodyPr>
          <a:lstStyle/>
          <a:p>
            <a:r>
              <a:rPr lang="en-IE" sz="4200" b="1"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rPr>
              <a:t>Internal communications</a:t>
            </a:r>
          </a:p>
        </p:txBody>
      </p:sp>
      <p:sp>
        <p:nvSpPr>
          <p:cNvPr id="3" name="Text Placeholder 2" descr="Text describing how Revenue keeps its development teams informed of the design system.">
            <a:extLst>
              <a:ext uri="{FF2B5EF4-FFF2-40B4-BE49-F238E27FC236}">
                <a16:creationId xmlns:a16="http://schemas.microsoft.com/office/drawing/2014/main" id="{6489D640-E49A-10A6-8B22-5FA365C4C2E2}"/>
              </a:ext>
            </a:extLst>
          </p:cNvPr>
          <p:cNvSpPr>
            <a:spLocks noGrp="1"/>
          </p:cNvSpPr>
          <p:nvPr>
            <p:ph type="body" idx="1"/>
          </p:nvPr>
        </p:nvSpPr>
        <p:spPr>
          <a:xfrm>
            <a:off x="239843" y="2473377"/>
            <a:ext cx="5856157" cy="4064584"/>
          </a:xfrm>
        </p:spPr>
        <p:txBody>
          <a:bodyPr>
            <a:normAutofit/>
          </a:bodyPr>
          <a:lstStyle/>
          <a:p>
            <a:pPr marL="342900" indent="-342900">
              <a:buFont typeface="Arial" panose="020B0604020202020204" pitchFamily="34" charset="0"/>
              <a:buChar char="•"/>
            </a:pPr>
            <a:r>
              <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rPr>
              <a:t>Keeping development teams informed on best practices and latest standards with monthly Design System newsletters </a:t>
            </a:r>
          </a:p>
          <a:p>
            <a:pPr marL="342900" indent="-342900">
              <a:buFont typeface="Arial" panose="020B0604020202020204" pitchFamily="34" charset="0"/>
              <a:buChar char="•"/>
            </a:pPr>
            <a:r>
              <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rPr>
              <a:t>Promoting available courses on accessibility</a:t>
            </a:r>
          </a:p>
          <a:p>
            <a:pPr marL="342900" indent="-342900">
              <a:buFont typeface="Arial" panose="020B0604020202020204" pitchFamily="34" charset="0"/>
              <a:buChar char="•"/>
            </a:pPr>
            <a:r>
              <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rPr>
              <a:t>Promoting accessibility testing tools and resources</a:t>
            </a:r>
          </a:p>
          <a:p>
            <a:pPr marL="342900" indent="-342900">
              <a:buFont typeface="Arial" panose="020B0604020202020204" pitchFamily="34" charset="0"/>
              <a:buChar char="•"/>
            </a:pPr>
            <a:r>
              <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rPr>
              <a:t>Advocating for accessibly</a:t>
            </a:r>
          </a:p>
        </p:txBody>
      </p:sp>
      <p:pic>
        <p:nvPicPr>
          <p:cNvPr id="7" name="Picture 6">
            <a:extLst>
              <a:ext uri="{FF2B5EF4-FFF2-40B4-BE49-F238E27FC236}">
                <a16:creationId xmlns:a16="http://schemas.microsoft.com/office/drawing/2014/main" id="{7093E726-EA8A-1FC3-C49B-0126F705673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0"/>
            <a:ext cx="6070136" cy="6858000"/>
          </a:xfrm>
          <a:prstGeom prst="rect">
            <a:avLst/>
          </a:prstGeom>
        </p:spPr>
      </p:pic>
      <p:sp>
        <p:nvSpPr>
          <p:cNvPr id="4" name="Text Placeholder 2" descr="Subtitle - Managing Change&#10;">
            <a:extLst>
              <a:ext uri="{FF2B5EF4-FFF2-40B4-BE49-F238E27FC236}">
                <a16:creationId xmlns:a16="http://schemas.microsoft.com/office/drawing/2014/main" id="{7790FF2D-7E38-996A-FED6-3BB6DA8A510D}"/>
              </a:ext>
            </a:extLst>
          </p:cNvPr>
          <p:cNvSpPr txBox="1">
            <a:spLocks/>
          </p:cNvSpPr>
          <p:nvPr/>
        </p:nvSpPr>
        <p:spPr>
          <a:xfrm>
            <a:off x="239843" y="1961480"/>
            <a:ext cx="5082540" cy="106746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IE" sz="2200" b="0" i="0" u="none" strike="noStrike" kern="1200" cap="none" spc="0" normalizeH="0" baseline="0" noProof="0" dirty="0">
                <a:ln>
                  <a:noFill/>
                </a:ln>
                <a:solidFill>
                  <a:srgbClr val="1C1C1C"/>
                </a:solidFill>
                <a:effectLst/>
                <a:uLnTx/>
                <a:uFillTx/>
                <a:latin typeface="Segoe UI" panose="020B0502040204020203" pitchFamily="34" charset="0"/>
                <a:ea typeface="+mn-ea"/>
                <a:cs typeface="Segoe UI" panose="020B0502040204020203" pitchFamily="34" charset="0"/>
              </a:rPr>
              <a:t>Managing Change</a:t>
            </a:r>
          </a:p>
        </p:txBody>
      </p:sp>
    </p:spTree>
    <p:extLst>
      <p:ext uri="{BB962C8B-B14F-4D97-AF65-F5344CB8AC3E}">
        <p14:creationId xmlns:p14="http://schemas.microsoft.com/office/powerpoint/2010/main" val="851603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descr="Text outlining the main benefits of the design system for users of Revenue's systems.">
            <a:extLst>
              <a:ext uri="{FF2B5EF4-FFF2-40B4-BE49-F238E27FC236}">
                <a16:creationId xmlns:a16="http://schemas.microsoft.com/office/drawing/2014/main" id="{E24F57A5-C1B4-A7F9-74A5-851F1CC80435}"/>
              </a:ext>
            </a:extLst>
          </p:cNvPr>
          <p:cNvSpPr txBox="1">
            <a:spLocks/>
          </p:cNvSpPr>
          <p:nvPr/>
        </p:nvSpPr>
        <p:spPr>
          <a:xfrm>
            <a:off x="430576" y="1097153"/>
            <a:ext cx="5854110" cy="53155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Fira Sans" panose="020B0503050000020004" pitchFamily="34" charset="0"/>
                <a:cs typeface="Segoe UI" panose="020B0502040204020203" pitchFamily="34" charset="0"/>
              </a:rPr>
              <a:t>User familiarity and consistency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E" sz="24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Fira Sans" panose="020B0503050000020004" pitchFamily="34" charset="0"/>
              <a:cs typeface="Segoe UI" panose="020B0502040204020203"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Fira Sans" panose="020B0503050000020004" pitchFamily="34" charset="0"/>
                <a:cs typeface="Segoe UI" panose="020B0502040204020203" pitchFamily="34" charset="0"/>
              </a:rPr>
              <a:t>Enhanced usability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E" sz="24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Fira Sans" panose="020B0503050000020004" pitchFamily="34" charset="0"/>
              <a:cs typeface="Segoe UI" panose="020B0502040204020203"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Fira Sans" panose="020B0503050000020004" pitchFamily="34" charset="0"/>
                <a:cs typeface="Segoe UI" panose="020B0502040204020203" pitchFamily="34" charset="0"/>
              </a:rPr>
              <a:t>Reduced learning curve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E" sz="24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Fira Sans" panose="020B0503050000020004" pitchFamily="34" charset="0"/>
              <a:cs typeface="Segoe UI" panose="020B0502040204020203"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Fira Sans" panose="020B0503050000020004" pitchFamily="34" charset="0"/>
                <a:cs typeface="Segoe UI" panose="020B0502040204020203" pitchFamily="34" charset="0"/>
              </a:rPr>
              <a:t>Improved trust and credibility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E" sz="24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Fira Sans" panose="020B0503050000020004" pitchFamily="34" charset="0"/>
              <a:cs typeface="Segoe UI" panose="020B0502040204020203"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24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Fira Sans" panose="020B0503050000020004" pitchFamily="34" charset="0"/>
                <a:cs typeface="Segoe UI" panose="020B0502040204020203" pitchFamily="34" charset="0"/>
              </a:rPr>
              <a:t>All provide for a better user experience</a:t>
            </a:r>
          </a:p>
        </p:txBody>
      </p:sp>
      <p:sp>
        <p:nvSpPr>
          <p:cNvPr id="12" name="Rectangle 11">
            <a:extLst>
              <a:ext uri="{FF2B5EF4-FFF2-40B4-BE49-F238E27FC236}">
                <a16:creationId xmlns:a16="http://schemas.microsoft.com/office/drawing/2014/main" id="{42C259AB-77E8-924A-C774-74C24732FDFA}"/>
              </a:ext>
              <a:ext uri="{C183D7F6-B498-43B3-948B-1728B52AA6E4}">
                <adec:decorative xmlns:adec="http://schemas.microsoft.com/office/drawing/2017/decorative" val="1"/>
              </a:ext>
            </a:extLst>
          </p:cNvPr>
          <p:cNvSpPr/>
          <p:nvPr/>
        </p:nvSpPr>
        <p:spPr>
          <a:xfrm>
            <a:off x="6786390" y="0"/>
            <a:ext cx="540560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34453AA-CC41-5C10-F85D-CE2DA421189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1864" y="1186230"/>
            <a:ext cx="4734660" cy="4734660"/>
          </a:xfrm>
          <a:prstGeom prst="rect">
            <a:avLst/>
          </a:prstGeom>
        </p:spPr>
      </p:pic>
      <p:sp>
        <p:nvSpPr>
          <p:cNvPr id="2" name="Title 1">
            <a:extLst>
              <a:ext uri="{FF2B5EF4-FFF2-40B4-BE49-F238E27FC236}">
                <a16:creationId xmlns:a16="http://schemas.microsoft.com/office/drawing/2014/main" id="{84AB4C9B-1F2A-BDEA-6503-CA11DB4E3B0B}"/>
              </a:ext>
            </a:extLst>
          </p:cNvPr>
          <p:cNvSpPr>
            <a:spLocks noGrp="1"/>
          </p:cNvSpPr>
          <p:nvPr>
            <p:ph type="title"/>
          </p:nvPr>
        </p:nvSpPr>
        <p:spPr>
          <a:xfrm>
            <a:off x="38100" y="193675"/>
            <a:ext cx="10515600" cy="1325563"/>
          </a:xfrm>
        </p:spPr>
        <p:txBody>
          <a:bodyPr/>
          <a:lstStyle/>
          <a:p>
            <a:pPr rtl="0" eaLnBrk="1" latinLnBrk="0" hangingPunct="1"/>
            <a:r>
              <a:rPr lang="en-IE" sz="4200" b="1" kern="1200" dirty="0">
                <a:solidFill>
                  <a:srgbClr val="262626"/>
                </a:solidFill>
                <a:effectLst/>
                <a:latin typeface="Segoe UI" panose="020B0502040204020203" pitchFamily="34" charset="0"/>
                <a:ea typeface="Fira Sans" panose="020B0503050000020004" pitchFamily="34" charset="0"/>
                <a:cs typeface="Segoe UI" panose="020B0502040204020203" pitchFamily="34" charset="0"/>
              </a:rPr>
              <a:t>User-Centric Benefits</a:t>
            </a:r>
            <a:endParaRPr lang="en-IE" dirty="0">
              <a:effectLst/>
            </a:endParaRPr>
          </a:p>
          <a:p>
            <a:endParaRPr lang="en-IE" dirty="0"/>
          </a:p>
        </p:txBody>
      </p:sp>
    </p:spTree>
    <p:extLst>
      <p:ext uri="{BB962C8B-B14F-4D97-AF65-F5344CB8AC3E}">
        <p14:creationId xmlns:p14="http://schemas.microsoft.com/office/powerpoint/2010/main" val="1699741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itle 1"/>
          <p:cNvSpPr txBox="1">
            <a:spLocks noGrp="1"/>
          </p:cNvSpPr>
          <p:nvPr>
            <p:ph type="title"/>
          </p:nvPr>
        </p:nvSpPr>
        <p:spPr>
          <a:prstGeom prst="rect">
            <a:avLst/>
          </a:prstGeom>
        </p:spPr>
        <p:txBody>
          <a:bodyPr>
            <a:normAutofit/>
          </a:bodyPr>
          <a:lstStyle>
            <a:lvl1pPr>
              <a:defRPr sz="3600" b="1">
                <a:latin typeface="+mj-lt"/>
                <a:ea typeface="+mj-ea"/>
                <a:cs typeface="+mj-cs"/>
                <a:sym typeface="Calibri"/>
              </a:defRPr>
            </a:lvl1pPr>
          </a:lstStyle>
          <a:p>
            <a:pPr>
              <a:spcBef>
                <a:spcPct val="0"/>
              </a:spcBef>
            </a:pPr>
            <a:r>
              <a:rPr lang="en-IE" sz="3200" b="0" kern="1200" dirty="0">
                <a:solidFill>
                  <a:schemeClr val="tx1"/>
                </a:solidFill>
              </a:rPr>
              <a:t>Agenda</a:t>
            </a:r>
            <a:endParaRPr sz="3200" b="0" kern="1200" dirty="0">
              <a:solidFill>
                <a:schemeClr val="tx1"/>
              </a:solidFill>
            </a:endParaRPr>
          </a:p>
        </p:txBody>
      </p:sp>
      <p:sp>
        <p:nvSpPr>
          <p:cNvPr id="3" name="Text Placeholder 2"/>
          <p:cNvSpPr>
            <a:spLocks noGrp="1"/>
          </p:cNvSpPr>
          <p:nvPr>
            <p:ph type="body" sz="quarter" idx="13"/>
          </p:nvPr>
        </p:nvSpPr>
        <p:spPr>
          <a:xfrm>
            <a:off x="887597" y="1422309"/>
            <a:ext cx="10706176" cy="4448042"/>
          </a:xfrm>
        </p:spPr>
        <p:txBody>
          <a:bodyPr anchor="t">
            <a:normAutofit fontScale="92500"/>
          </a:bodyPr>
          <a:lstStyle/>
          <a:p>
            <a:pPr marL="0" indent="0" algn="l">
              <a:buNone/>
            </a:pPr>
            <a:r>
              <a:rPr lang="en-IE" sz="2000" b="1" i="0" dirty="0">
                <a:solidFill>
                  <a:srgbClr val="000000"/>
                </a:solidFill>
                <a:effectLst/>
              </a:rPr>
              <a:t>10:00 - Introduction and Opening</a:t>
            </a:r>
          </a:p>
          <a:p>
            <a:pPr marL="0" indent="0" algn="l">
              <a:buNone/>
            </a:pPr>
            <a:r>
              <a:rPr lang="en-IE" sz="2000" b="1" i="0" dirty="0">
                <a:solidFill>
                  <a:srgbClr val="000000"/>
                </a:solidFill>
                <a:effectLst/>
              </a:rPr>
              <a:t>10:00-10:10</a:t>
            </a:r>
            <a:r>
              <a:rPr lang="en-IE" sz="2000" b="0" i="0" dirty="0">
                <a:solidFill>
                  <a:srgbClr val="000000"/>
                </a:solidFill>
                <a:effectLst/>
              </a:rPr>
              <a:t> Dónal Rice. Head of Monitoring – EU Web Accessibility Directive. National Disability Authority</a:t>
            </a:r>
          </a:p>
          <a:p>
            <a:pPr marL="0" indent="0" algn="l">
              <a:buNone/>
            </a:pPr>
            <a:r>
              <a:rPr lang="en-IE" sz="2000" b="1" i="0" dirty="0">
                <a:solidFill>
                  <a:srgbClr val="000000"/>
                </a:solidFill>
                <a:effectLst/>
              </a:rPr>
              <a:t>10:10 – 10:30</a:t>
            </a:r>
            <a:r>
              <a:rPr lang="en-IE" sz="2000" b="0" i="0" dirty="0">
                <a:solidFill>
                  <a:srgbClr val="000000"/>
                </a:solidFill>
                <a:effectLst/>
              </a:rPr>
              <a:t> John Barron.  CIO. Revenue Commissioners. </a:t>
            </a:r>
          </a:p>
          <a:p>
            <a:pPr marL="0" indent="0" algn="l">
              <a:buNone/>
            </a:pPr>
            <a:r>
              <a:rPr lang="en-IE" sz="2000" b="1" i="0" dirty="0">
                <a:solidFill>
                  <a:srgbClr val="000000"/>
                </a:solidFill>
                <a:effectLst/>
              </a:rPr>
              <a:t>10:30 – 11:00</a:t>
            </a:r>
            <a:r>
              <a:rPr lang="en-IE" sz="2000" b="0" i="0" dirty="0">
                <a:solidFill>
                  <a:srgbClr val="000000"/>
                </a:solidFill>
                <a:effectLst/>
              </a:rPr>
              <a:t> Brian Dalton. Accessibility Test Lead – A user’s experience of government digital services.   </a:t>
            </a:r>
          </a:p>
          <a:p>
            <a:pPr marL="0" indent="0">
              <a:buNone/>
            </a:pPr>
            <a:r>
              <a:rPr lang="en-IE" sz="2000" b="1" dirty="0"/>
              <a:t>11:00 -11:45  </a:t>
            </a:r>
            <a:r>
              <a:rPr lang="en-IE" sz="2000" b="1" i="0" dirty="0">
                <a:solidFill>
                  <a:srgbClr val="000000"/>
                </a:solidFill>
                <a:effectLst/>
              </a:rPr>
              <a:t>Panel 1 – Public sector perspectives on accessibility </a:t>
            </a:r>
          </a:p>
          <a:p>
            <a:pPr marL="0" indent="0" algn="l">
              <a:buNone/>
            </a:pPr>
            <a:r>
              <a:rPr lang="en-IE" sz="2000" b="1" i="0" dirty="0">
                <a:solidFill>
                  <a:srgbClr val="000000"/>
                </a:solidFill>
                <a:effectLst/>
              </a:rPr>
              <a:t>11:45 – 12:00 - Break</a:t>
            </a:r>
          </a:p>
          <a:p>
            <a:pPr marL="0" indent="0">
              <a:buNone/>
            </a:pPr>
            <a:r>
              <a:rPr lang="en-IE" sz="2000" b="1" dirty="0"/>
              <a:t>12:00-12:40 pm </a:t>
            </a:r>
            <a:r>
              <a:rPr lang="en-IE" sz="2000" b="1" i="0" dirty="0">
                <a:solidFill>
                  <a:srgbClr val="000000"/>
                </a:solidFill>
                <a:effectLst/>
              </a:rPr>
              <a:t>Panel 2 – Building accessibility into the design and development of digital services</a:t>
            </a:r>
          </a:p>
          <a:p>
            <a:pPr marL="0" indent="0">
              <a:buNone/>
            </a:pPr>
            <a:r>
              <a:rPr lang="en-IE" sz="2000" b="1" dirty="0"/>
              <a:t>12:40 – 13:00 </a:t>
            </a:r>
            <a:r>
              <a:rPr lang="en-IE" sz="2000" b="1" i="0" dirty="0">
                <a:solidFill>
                  <a:srgbClr val="000000"/>
                </a:solidFill>
                <a:effectLst/>
              </a:rPr>
              <a:t>Closing reflections </a:t>
            </a:r>
          </a:p>
          <a:p>
            <a:pPr marL="0" indent="0" algn="l">
              <a:buNone/>
            </a:pPr>
            <a:r>
              <a:rPr lang="en-IE" sz="2000" b="0" i="0" dirty="0">
                <a:solidFill>
                  <a:srgbClr val="000000"/>
                </a:solidFill>
                <a:effectLst/>
              </a:rPr>
              <a:t>Trevor Vaugh – Public Service Design Lead, Department of Public Expenditure NDP. </a:t>
            </a:r>
          </a:p>
          <a:p>
            <a:pPr marL="0" indent="0" algn="l">
              <a:buNone/>
            </a:pPr>
            <a:r>
              <a:rPr lang="en-IE" sz="2000" b="1" i="0" dirty="0">
                <a:solidFill>
                  <a:srgbClr val="000000"/>
                </a:solidFill>
                <a:effectLst/>
              </a:rPr>
              <a:t>Lunch/networking</a:t>
            </a:r>
          </a:p>
          <a:p>
            <a:pPr marL="0" indent="0" algn="l">
              <a:buNone/>
            </a:pPr>
            <a:r>
              <a:rPr lang="en-IE" sz="2000" b="1" i="0" dirty="0">
                <a:solidFill>
                  <a:srgbClr val="000000"/>
                </a:solidFill>
                <a:effectLst/>
              </a:rPr>
              <a:t>13:00 </a:t>
            </a:r>
            <a:endParaRPr lang="en-IE" sz="2000" b="0" i="0" dirty="0">
              <a:solidFill>
                <a:srgbClr val="000000"/>
              </a:solidFill>
              <a:effectLst/>
            </a:endParaRPr>
          </a:p>
        </p:txBody>
      </p:sp>
    </p:spTree>
    <p:custDataLst>
      <p:tags r:id="rId1"/>
    </p:custData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 Accessibility &amp; ISO Standards">
            <a:extLst>
              <a:ext uri="{FF2B5EF4-FFF2-40B4-BE49-F238E27FC236}">
                <a16:creationId xmlns:a16="http://schemas.microsoft.com/office/drawing/2014/main" id="{186E5E76-9C07-F87A-544B-464815422B1C}"/>
              </a:ext>
            </a:extLst>
          </p:cNvPr>
          <p:cNvSpPr>
            <a:spLocks noGrp="1"/>
          </p:cNvSpPr>
          <p:nvPr>
            <p:ph type="title"/>
          </p:nvPr>
        </p:nvSpPr>
        <p:spPr>
          <a:xfrm>
            <a:off x="629969" y="329540"/>
            <a:ext cx="10515600" cy="1133475"/>
          </a:xfrm>
        </p:spPr>
        <p:txBody>
          <a:bodyPr>
            <a:normAutofit/>
          </a:bodyPr>
          <a:lstStyle/>
          <a:p>
            <a:r>
              <a:rPr lang="en-IE" sz="4200" b="1" dirty="0">
                <a:effectLst/>
                <a:latin typeface="Segoe UI" panose="020B0502040204020203" pitchFamily="34" charset="0"/>
                <a:ea typeface="Calibri" panose="020F0502020204030204" pitchFamily="34" charset="0"/>
                <a:cs typeface="Segoe UI" panose="020B0502040204020203" pitchFamily="34" charset="0"/>
              </a:rPr>
              <a:t>Accessibility &amp; ISO </a:t>
            </a:r>
            <a:r>
              <a:rPr lang="en-IE" sz="4200" b="1" i="0" dirty="0">
                <a:solidFill>
                  <a:schemeClr val="tx1"/>
                </a:solidFill>
                <a:effectLst/>
                <a:latin typeface="Segoe UI" panose="020B0502040204020203" pitchFamily="34" charset="0"/>
                <a:cs typeface="Segoe UI" panose="020B0502040204020203" pitchFamily="34" charset="0"/>
              </a:rPr>
              <a:t>Standards</a:t>
            </a:r>
            <a:endParaRPr lang="en-IE" sz="4200" b="1" dirty="0">
              <a:latin typeface="Segoe UI" panose="020B0502040204020203" pitchFamily="34" charset="0"/>
              <a:cs typeface="Segoe UI" panose="020B0502040204020203" pitchFamily="34" charset="0"/>
            </a:endParaRPr>
          </a:p>
        </p:txBody>
      </p:sp>
      <p:sp>
        <p:nvSpPr>
          <p:cNvPr id="3" name="Text Placeholder 2" descr="Subtitle - Design System can support ambition in achieving ISO standards&#10;">
            <a:extLst>
              <a:ext uri="{FF2B5EF4-FFF2-40B4-BE49-F238E27FC236}">
                <a16:creationId xmlns:a16="http://schemas.microsoft.com/office/drawing/2014/main" id="{31675BD7-87F6-D476-9362-AE8E9522CB47}"/>
              </a:ext>
            </a:extLst>
          </p:cNvPr>
          <p:cNvSpPr>
            <a:spLocks noGrp="1"/>
          </p:cNvSpPr>
          <p:nvPr>
            <p:ph type="body" idx="1"/>
          </p:nvPr>
        </p:nvSpPr>
        <p:spPr>
          <a:xfrm>
            <a:off x="629969" y="1490003"/>
            <a:ext cx="10515600" cy="521677"/>
          </a:xfrm>
        </p:spPr>
        <p:txBody>
          <a:bodyPr vert="horz" lIns="91440" tIns="45720" rIns="91440" bIns="45720" rtlCol="0" anchor="t">
            <a:normAutofit/>
          </a:bodyPr>
          <a:lstStyle/>
          <a:p>
            <a:r>
              <a:rPr lang="en-IE" sz="2200" dirty="0">
                <a:solidFill>
                  <a:srgbClr val="1C1C1C"/>
                </a:solidFill>
                <a:effectLst/>
                <a:latin typeface="Segoe UI" panose="020B0502040204020203" pitchFamily="34" charset="0"/>
                <a:ea typeface="Calibri" panose="020F0502020204030204" pitchFamily="34" charset="0"/>
                <a:cs typeface="Segoe UI" panose="020B0502040204020203" pitchFamily="34" charset="0"/>
              </a:rPr>
              <a:t>Design System can support ambition in achieving ISO standards</a:t>
            </a:r>
            <a:endParaRPr lang="en-IE" sz="2200" dirty="0">
              <a:solidFill>
                <a:srgbClr val="1C1C1C"/>
              </a:solidFill>
              <a:latin typeface="Segoe UI" panose="020B0502040204020203" pitchFamily="34" charset="0"/>
              <a:cs typeface="Segoe UI" panose="020B0502040204020203" pitchFamily="34" charset="0"/>
            </a:endParaRPr>
          </a:p>
        </p:txBody>
      </p:sp>
      <p:pic>
        <p:nvPicPr>
          <p:cNvPr id="5" name="Picture 4" descr="Picture showing the key components of the ISO software product quality standard known as ISO25000. It highlights the specific requirements around usability which a design system can help achieve.">
            <a:extLst>
              <a:ext uri="{FF2B5EF4-FFF2-40B4-BE49-F238E27FC236}">
                <a16:creationId xmlns:a16="http://schemas.microsoft.com/office/drawing/2014/main" id="{4CB65753-750D-85EE-6E19-06F5320A334D}"/>
              </a:ext>
            </a:extLst>
          </p:cNvPr>
          <p:cNvPicPr>
            <a:picLocks noChangeAspect="1"/>
          </p:cNvPicPr>
          <p:nvPr/>
        </p:nvPicPr>
        <p:blipFill>
          <a:blip r:embed="rId3"/>
          <a:stretch>
            <a:fillRect/>
          </a:stretch>
        </p:blipFill>
        <p:spPr>
          <a:xfrm>
            <a:off x="97315" y="2706404"/>
            <a:ext cx="11997369" cy="3330136"/>
          </a:xfrm>
          <a:prstGeom prst="rect">
            <a:avLst/>
          </a:prstGeom>
        </p:spPr>
      </p:pic>
      <p:sp>
        <p:nvSpPr>
          <p:cNvPr id="7" name="Rectangle 6">
            <a:extLst>
              <a:ext uri="{FF2B5EF4-FFF2-40B4-BE49-F238E27FC236}">
                <a16:creationId xmlns:a16="http://schemas.microsoft.com/office/drawing/2014/main" id="{8DCEB359-32C7-33B5-C33E-EDC3AEB53013}"/>
              </a:ext>
              <a:ext uri="{C183D7F6-B498-43B3-948B-1728B52AA6E4}">
                <adec:decorative xmlns:adec="http://schemas.microsoft.com/office/drawing/2017/decorative" val="1"/>
              </a:ext>
            </a:extLst>
          </p:cNvPr>
          <p:cNvSpPr/>
          <p:nvPr/>
        </p:nvSpPr>
        <p:spPr>
          <a:xfrm>
            <a:off x="4657455" y="3733379"/>
            <a:ext cx="1333042" cy="2159306"/>
          </a:xfrm>
          <a:prstGeom prst="rect">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9574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16D252-74D2-E8FA-9241-4739D79EC8D3}"/>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IE" dirty="0"/>
              <a:t>Accessibility is an ongoing task and is never really finished</a:t>
            </a:r>
          </a:p>
        </p:txBody>
      </p:sp>
      <p:sp>
        <p:nvSpPr>
          <p:cNvPr id="6" name="TextBox 5" descr="Text - Accessibility is like 'painting the Forth Bridge’!&#10;&#10;It is a never-ending but essential task.&#10;">
            <a:extLst>
              <a:ext uri="{FF2B5EF4-FFF2-40B4-BE49-F238E27FC236}">
                <a16:creationId xmlns:a16="http://schemas.microsoft.com/office/drawing/2014/main" id="{A1C3107C-7942-D6A2-0997-A9762D1D2788}"/>
              </a:ext>
            </a:extLst>
          </p:cNvPr>
          <p:cNvSpPr txBox="1"/>
          <p:nvPr/>
        </p:nvSpPr>
        <p:spPr>
          <a:xfrm>
            <a:off x="5540829" y="1385892"/>
            <a:ext cx="6096000"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4800" b="1" i="0" u="none" strike="noStrike" kern="1200" cap="none" spc="0" normalizeH="0" baseline="0" noProof="0" dirty="0">
                <a:ln>
                  <a:noFill/>
                </a:ln>
                <a:solidFill>
                  <a:srgbClr val="1C1C1C"/>
                </a:solidFill>
                <a:effectLst/>
                <a:uLnTx/>
                <a:uFillTx/>
                <a:latin typeface="Segoe UI" panose="020B0502040204020203" pitchFamily="34" charset="0"/>
                <a:ea typeface="Fira Sans" panose="020B0503050000020004" pitchFamily="34" charset="0"/>
                <a:cs typeface="Segoe UI" panose="020B0502040204020203" pitchFamily="34" charset="0"/>
              </a:rPr>
              <a:t>Accessibility is like 'painting the Forth Bridge’!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4800" b="1" i="0" u="none" strike="noStrike" kern="1200" cap="none" spc="0" normalizeH="0" baseline="0" noProof="0" dirty="0">
              <a:ln>
                <a:noFill/>
              </a:ln>
              <a:solidFill>
                <a:srgbClr val="1C1C1C"/>
              </a:solidFill>
              <a:effectLst/>
              <a:uLnTx/>
              <a:uFillTx/>
              <a:latin typeface="Segoe UI" panose="020B0502040204020203" pitchFamily="34" charset="0"/>
              <a:ea typeface="Fira Sans" panose="020B05030500000200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4800" b="1" i="0" u="none" strike="noStrike" kern="1200" cap="none" spc="0" normalizeH="0" baseline="0" noProof="0" dirty="0">
                <a:ln>
                  <a:noFill/>
                </a:ln>
                <a:solidFill>
                  <a:srgbClr val="1C1C1C"/>
                </a:solidFill>
                <a:effectLst/>
                <a:uLnTx/>
                <a:uFillTx/>
                <a:latin typeface="Segoe UI" panose="020B0502040204020203" pitchFamily="34" charset="0"/>
                <a:ea typeface="Fira Sans" panose="020B0503050000020004" pitchFamily="34" charset="0"/>
                <a:cs typeface="Segoe UI" panose="020B0502040204020203" pitchFamily="34" charset="0"/>
              </a:rPr>
              <a:t>It is a never-ending but essential task.</a:t>
            </a:r>
            <a:endParaRPr kumimoji="0" lang="en-IE"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2EDDCB3E-2528-B771-04EC-B4EFC7FBF80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88" y="0"/>
            <a:ext cx="4572000" cy="6858000"/>
          </a:xfrm>
          <a:prstGeom prst="rect">
            <a:avLst/>
          </a:prstGeom>
        </p:spPr>
      </p:pic>
    </p:spTree>
    <p:extLst>
      <p:ext uri="{BB962C8B-B14F-4D97-AF65-F5344CB8AC3E}">
        <p14:creationId xmlns:p14="http://schemas.microsoft.com/office/powerpoint/2010/main" val="314243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C3EB2-5B3D-1E6C-7395-18311554BD1E}"/>
              </a:ext>
            </a:extLst>
          </p:cNvPr>
          <p:cNvSpPr>
            <a:spLocks noGrp="1"/>
          </p:cNvSpPr>
          <p:nvPr>
            <p:ph type="title"/>
          </p:nvPr>
        </p:nvSpPr>
        <p:spPr>
          <a:xfrm>
            <a:off x="831850" y="-2852737"/>
            <a:ext cx="10515600" cy="2852737"/>
          </a:xfrm>
        </p:spPr>
        <p:txBody>
          <a:bodyPr vert="horz" lIns="91440" tIns="45720" rIns="91440" bIns="45720" rtlCol="0" anchor="b">
            <a:normAutofit/>
          </a:bodyPr>
          <a:lstStyle/>
          <a:p>
            <a:r>
              <a:rPr lang="en-IE" dirty="0"/>
              <a:t>Final slide – thanks for listening and open to questions.</a:t>
            </a:r>
          </a:p>
        </p:txBody>
      </p:sp>
      <p:sp>
        <p:nvSpPr>
          <p:cNvPr id="8" name="Rectangle 2" descr="Final Slide - inviting audience questions/feedback.">
            <a:extLst>
              <a:ext uri="{FF2B5EF4-FFF2-40B4-BE49-F238E27FC236}">
                <a16:creationId xmlns:a16="http://schemas.microsoft.com/office/drawing/2014/main" id="{A6C40F5B-D615-BD18-4AF5-DFB6C510B082}"/>
              </a:ext>
            </a:extLst>
          </p:cNvPr>
          <p:cNvSpPr>
            <a:spLocks noChangeArrowheads="1"/>
          </p:cNvSpPr>
          <p:nvPr/>
        </p:nvSpPr>
        <p:spPr bwMode="auto">
          <a:xfrm>
            <a:off x="4031940" y="843558"/>
            <a:ext cx="3730228"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IE" altLang="en-US" sz="3000" b="0" i="0" u="none" strike="noStrike" kern="1200" cap="none" spc="0" normalizeH="0" baseline="0" noProof="0" dirty="0">
              <a:ln>
                <a:noFill/>
              </a:ln>
              <a:solidFill>
                <a:srgbClr val="000000"/>
              </a:solidFill>
              <a:effectLst/>
              <a:uLnTx/>
              <a:uFillTx/>
              <a:latin typeface="Calibri"/>
              <a:ea typeface="MS PGothic" panose="020B0600070205080204" pitchFamily="34"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E" altLang="en-US" sz="3000" b="1" i="0" u="none" strike="noStrike" kern="1200" cap="none" spc="0" normalizeH="0" baseline="0" noProof="0" dirty="0">
                <a:ln>
                  <a:noFill/>
                </a:ln>
                <a:solidFill>
                  <a:srgbClr val="000000"/>
                </a:solidFill>
                <a:effectLst/>
                <a:uLnTx/>
                <a:uFillTx/>
                <a:latin typeface="Calibri"/>
                <a:ea typeface="MS PGothic" panose="020B0600070205080204" pitchFamily="34" charset="-128"/>
                <a:cs typeface="+mn-cs"/>
              </a:rPr>
              <a:t>Thank you for your attention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IE" altLang="en-US" sz="3000" b="1" i="0" u="none" strike="noStrike" kern="1200" cap="none" spc="0" normalizeH="0" baseline="0" noProof="0" dirty="0">
              <a:ln>
                <a:noFill/>
              </a:ln>
              <a:solidFill>
                <a:srgbClr val="000000"/>
              </a:solidFill>
              <a:effectLst/>
              <a:uLnTx/>
              <a:uFillTx/>
              <a:latin typeface="Calibri"/>
              <a:ea typeface="MS PGothic" panose="020B0600070205080204" pitchFamily="34"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IE" altLang="en-US" sz="1500" b="1" i="0" u="none" strike="noStrike" kern="1200" cap="none" spc="0" normalizeH="0" baseline="0" noProof="0" dirty="0">
              <a:ln>
                <a:noFill/>
              </a:ln>
              <a:solidFill>
                <a:srgbClr val="000000"/>
              </a:solidFill>
              <a:effectLst/>
              <a:uLnTx/>
              <a:uFillTx/>
              <a:latin typeface="Calibri"/>
              <a:ea typeface="MS PGothic" panose="020B0600070205080204" pitchFamily="34" charset="-128"/>
              <a:cs typeface="+mn-cs"/>
            </a:endParaRPr>
          </a:p>
        </p:txBody>
      </p:sp>
      <p:pic>
        <p:nvPicPr>
          <p:cNvPr id="7" name="Picture 3">
            <a:extLst>
              <a:ext uri="{FF2B5EF4-FFF2-40B4-BE49-F238E27FC236}">
                <a16:creationId xmlns:a16="http://schemas.microsoft.com/office/drawing/2014/main" id="{D76AEC40-58AB-F1D2-D02A-4F8F95FA220C}"/>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903" y="1383506"/>
            <a:ext cx="3157538" cy="247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E01B9FB5-CD0F-E5E5-9555-B3561B8B815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5529" y="4789364"/>
            <a:ext cx="3623898" cy="1954529"/>
          </a:xfrm>
          <a:prstGeom prst="rect">
            <a:avLst/>
          </a:prstGeom>
        </p:spPr>
      </p:pic>
    </p:spTree>
    <p:extLst>
      <p:ext uri="{BB962C8B-B14F-4D97-AF65-F5344CB8AC3E}">
        <p14:creationId xmlns:p14="http://schemas.microsoft.com/office/powerpoint/2010/main" val="4267676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itle 1"/>
          <p:cNvSpPr txBox="1">
            <a:spLocks noGrp="1"/>
          </p:cNvSpPr>
          <p:nvPr>
            <p:ph type="ctrTitle"/>
          </p:nvPr>
        </p:nvSpPr>
        <p:spPr>
          <a:prstGeom prst="rect">
            <a:avLst/>
          </a:prstGeom>
        </p:spPr>
        <p:txBody>
          <a:bodyPr>
            <a:normAutofit/>
          </a:bodyPr>
          <a:lstStyle>
            <a:lvl1pPr>
              <a:defRPr sz="3600" b="1">
                <a:latin typeface="+mj-lt"/>
                <a:ea typeface="+mj-ea"/>
                <a:cs typeface="+mj-cs"/>
                <a:sym typeface="Calibri"/>
              </a:defRPr>
            </a:lvl1pPr>
          </a:lstStyle>
          <a:p>
            <a:pPr>
              <a:spcBef>
                <a:spcPct val="0"/>
              </a:spcBef>
            </a:pPr>
            <a:r>
              <a:rPr lang="en-IE" sz="4000" dirty="0"/>
              <a:t>Brian Dalton. Accessibility Test Lead </a:t>
            </a:r>
            <a:br>
              <a:rPr lang="en-IE" sz="4000" dirty="0"/>
            </a:br>
            <a:br>
              <a:rPr lang="en-IE" sz="4000" dirty="0"/>
            </a:br>
            <a:r>
              <a:rPr lang="en-IE" sz="3200" b="0" dirty="0"/>
              <a:t> </a:t>
            </a:r>
            <a:br>
              <a:rPr lang="en-IE" sz="3200" b="0" dirty="0"/>
            </a:br>
            <a:endParaRPr sz="3200" b="0" kern="1200" dirty="0">
              <a:solidFill>
                <a:schemeClr val="tx1"/>
              </a:solidFill>
            </a:endParaRPr>
          </a:p>
        </p:txBody>
      </p:sp>
    </p:spTree>
    <p:custDataLst>
      <p:tags r:id="rId1"/>
    </p:custDataLst>
    <p:extLst>
      <p:ext uri="{BB962C8B-B14F-4D97-AF65-F5344CB8AC3E}">
        <p14:creationId xmlns:p14="http://schemas.microsoft.com/office/powerpoint/2010/main" val="236426341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itle 1"/>
          <p:cNvSpPr txBox="1">
            <a:spLocks noGrp="1"/>
          </p:cNvSpPr>
          <p:nvPr>
            <p:ph type="title"/>
          </p:nvPr>
        </p:nvSpPr>
        <p:spPr>
          <a:prstGeom prst="rect">
            <a:avLst/>
          </a:prstGeom>
        </p:spPr>
        <p:txBody>
          <a:bodyPr>
            <a:normAutofit/>
          </a:bodyPr>
          <a:lstStyle>
            <a:lvl1pPr>
              <a:defRPr sz="3600" b="1">
                <a:latin typeface="+mj-lt"/>
                <a:ea typeface="+mj-ea"/>
                <a:cs typeface="+mj-cs"/>
                <a:sym typeface="Calibri"/>
              </a:defRPr>
            </a:lvl1pPr>
          </a:lstStyle>
          <a:p>
            <a:pPr>
              <a:spcBef>
                <a:spcPct val="0"/>
              </a:spcBef>
            </a:pPr>
            <a:r>
              <a:rPr lang="en-IE" sz="3200" b="0" kern="1200" dirty="0">
                <a:solidFill>
                  <a:schemeClr val="tx1"/>
                </a:solidFill>
              </a:rPr>
              <a:t>Agenda</a:t>
            </a:r>
            <a:endParaRPr sz="3200" b="0" kern="1200" dirty="0">
              <a:solidFill>
                <a:schemeClr val="tx1"/>
              </a:solidFill>
            </a:endParaRPr>
          </a:p>
        </p:txBody>
      </p:sp>
      <p:sp>
        <p:nvSpPr>
          <p:cNvPr id="3" name="Text Placeholder 2"/>
          <p:cNvSpPr>
            <a:spLocks noGrp="1"/>
          </p:cNvSpPr>
          <p:nvPr>
            <p:ph type="body" sz="quarter" idx="13"/>
          </p:nvPr>
        </p:nvSpPr>
        <p:spPr>
          <a:xfrm>
            <a:off x="887597" y="1422309"/>
            <a:ext cx="10706176" cy="4448042"/>
          </a:xfrm>
        </p:spPr>
        <p:txBody>
          <a:bodyPr anchor="t">
            <a:normAutofit/>
          </a:bodyPr>
          <a:lstStyle/>
          <a:p>
            <a:pPr marL="0" indent="0">
              <a:buNone/>
            </a:pPr>
            <a:r>
              <a:rPr lang="en-IE" sz="2000" b="1" dirty="0"/>
              <a:t>11:00 -11:45  </a:t>
            </a:r>
            <a:r>
              <a:rPr lang="en-IE" sz="2000" b="1" i="0" dirty="0">
                <a:solidFill>
                  <a:srgbClr val="000000"/>
                </a:solidFill>
                <a:effectLst/>
              </a:rPr>
              <a:t>Panel 1 – Public sector perspectives on accessibility </a:t>
            </a:r>
          </a:p>
          <a:p>
            <a:pPr marL="0" indent="0">
              <a:buNone/>
            </a:pPr>
            <a:endParaRPr lang="en-IE" sz="2000" b="1" i="0" dirty="0">
              <a:solidFill>
                <a:srgbClr val="000000"/>
              </a:solidFill>
              <a:effectLst/>
            </a:endParaRPr>
          </a:p>
          <a:p>
            <a:pPr algn="l">
              <a:buFont typeface="Arial" panose="020B0604020202020204" pitchFamily="34" charset="0"/>
              <a:buChar char="•"/>
            </a:pPr>
            <a:r>
              <a:rPr lang="en-IE" sz="2400" b="1" i="0" dirty="0">
                <a:solidFill>
                  <a:srgbClr val="000000"/>
                </a:solidFill>
                <a:effectLst/>
              </a:rPr>
              <a:t>Karin Whooley</a:t>
            </a:r>
            <a:r>
              <a:rPr lang="en-IE" sz="2400" b="0" i="0" dirty="0">
                <a:solidFill>
                  <a:srgbClr val="000000"/>
                </a:solidFill>
                <a:effectLst/>
              </a:rPr>
              <a:t>, Principal clerk (previously web manager) Houses of the Oireachtas</a:t>
            </a:r>
          </a:p>
          <a:p>
            <a:pPr algn="l">
              <a:buFont typeface="Arial" panose="020B0604020202020204" pitchFamily="34" charset="0"/>
              <a:buChar char="•"/>
            </a:pPr>
            <a:r>
              <a:rPr lang="en-IE" sz="2400" b="1" i="0" dirty="0">
                <a:solidFill>
                  <a:srgbClr val="000000"/>
                </a:solidFill>
                <a:effectLst/>
              </a:rPr>
              <a:t>James Northridge</a:t>
            </a:r>
            <a:r>
              <a:rPr lang="en-IE" sz="2400" b="0" i="0" dirty="0">
                <a:solidFill>
                  <a:srgbClr val="000000"/>
                </a:solidFill>
                <a:effectLst/>
              </a:rPr>
              <a:t>, Manager for Inclusive UCC </a:t>
            </a:r>
          </a:p>
          <a:p>
            <a:pPr algn="l">
              <a:buFont typeface="Arial" panose="020B0604020202020204" pitchFamily="34" charset="0"/>
              <a:buChar char="•"/>
            </a:pPr>
            <a:r>
              <a:rPr lang="en-IE" sz="2400" b="1" i="0" dirty="0">
                <a:solidFill>
                  <a:srgbClr val="000000"/>
                </a:solidFill>
                <a:effectLst/>
              </a:rPr>
              <a:t>James Killeen</a:t>
            </a:r>
            <a:r>
              <a:rPr lang="en-IE" sz="2400" b="0" i="0" dirty="0">
                <a:solidFill>
                  <a:srgbClr val="000000"/>
                </a:solidFill>
                <a:effectLst/>
              </a:rPr>
              <a:t>, A/Web manager. Mayo County Council</a:t>
            </a:r>
          </a:p>
          <a:p>
            <a:pPr algn="l">
              <a:buFont typeface="Arial" panose="020B0604020202020204" pitchFamily="34" charset="0"/>
              <a:buChar char="•"/>
            </a:pPr>
            <a:r>
              <a:rPr lang="en-IE" sz="2400" b="1" i="0" dirty="0">
                <a:solidFill>
                  <a:srgbClr val="000000"/>
                </a:solidFill>
                <a:effectLst/>
              </a:rPr>
              <a:t>Ron Beenen</a:t>
            </a:r>
            <a:r>
              <a:rPr lang="en-IE" sz="2400" b="0" i="0" dirty="0">
                <a:solidFill>
                  <a:srgbClr val="000000"/>
                </a:solidFill>
                <a:effectLst/>
              </a:rPr>
              <a:t>, Deque Systems </a:t>
            </a:r>
          </a:p>
          <a:p>
            <a:pPr algn="l">
              <a:buFont typeface="Arial" panose="020B0604020202020204" pitchFamily="34" charset="0"/>
              <a:buChar char="•"/>
            </a:pPr>
            <a:r>
              <a:rPr lang="en-IE" sz="2400" b="1" i="0" dirty="0">
                <a:solidFill>
                  <a:srgbClr val="000000"/>
                </a:solidFill>
                <a:effectLst/>
              </a:rPr>
              <a:t>Orla Kealy</a:t>
            </a:r>
            <a:r>
              <a:rPr lang="en-IE" sz="2400" b="0" i="0" dirty="0">
                <a:solidFill>
                  <a:srgbClr val="000000"/>
                </a:solidFill>
                <a:effectLst/>
              </a:rPr>
              <a:t>, Senior Staff Officer, Kildare Wicklow ETB</a:t>
            </a:r>
          </a:p>
          <a:p>
            <a:endParaRPr lang="en-IE" sz="2000" b="1" dirty="0"/>
          </a:p>
          <a:p>
            <a:pPr marL="0" indent="0">
              <a:buNone/>
            </a:pPr>
            <a:endParaRPr lang="en-IE" sz="2000" b="1" i="0" dirty="0">
              <a:solidFill>
                <a:srgbClr val="000000"/>
              </a:solidFill>
              <a:effectLst/>
            </a:endParaRPr>
          </a:p>
        </p:txBody>
      </p:sp>
    </p:spTree>
    <p:custDataLst>
      <p:tags r:id="rId1"/>
    </p:custDataLst>
    <p:extLst>
      <p:ext uri="{BB962C8B-B14F-4D97-AF65-F5344CB8AC3E}">
        <p14:creationId xmlns:p14="http://schemas.microsoft.com/office/powerpoint/2010/main" val="158389388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itle 1"/>
          <p:cNvSpPr txBox="1">
            <a:spLocks noGrp="1"/>
          </p:cNvSpPr>
          <p:nvPr>
            <p:ph type="ctrTitle"/>
          </p:nvPr>
        </p:nvSpPr>
        <p:spPr>
          <a:prstGeom prst="rect">
            <a:avLst/>
          </a:prstGeom>
        </p:spPr>
        <p:txBody>
          <a:bodyPr>
            <a:normAutofit/>
          </a:bodyPr>
          <a:lstStyle>
            <a:lvl1pPr>
              <a:defRPr sz="3600" b="1">
                <a:latin typeface="+mj-lt"/>
                <a:ea typeface="+mj-ea"/>
                <a:cs typeface="+mj-cs"/>
                <a:sym typeface="Calibri"/>
              </a:defRPr>
            </a:lvl1pPr>
          </a:lstStyle>
          <a:p>
            <a:pPr marL="0" indent="0">
              <a:buNone/>
            </a:pPr>
            <a:r>
              <a:rPr lang="en-IE" sz="3200" b="1" i="0" dirty="0">
                <a:solidFill>
                  <a:srgbClr val="000000"/>
                </a:solidFill>
                <a:effectLst/>
              </a:rPr>
              <a:t>11:45 – 12:00 - Break</a:t>
            </a:r>
          </a:p>
        </p:txBody>
      </p:sp>
    </p:spTree>
    <p:custDataLst>
      <p:tags r:id="rId1"/>
    </p:custDataLst>
    <p:extLst>
      <p:ext uri="{BB962C8B-B14F-4D97-AF65-F5344CB8AC3E}">
        <p14:creationId xmlns:p14="http://schemas.microsoft.com/office/powerpoint/2010/main" val="23392502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itle 1"/>
          <p:cNvSpPr txBox="1">
            <a:spLocks noGrp="1"/>
          </p:cNvSpPr>
          <p:nvPr>
            <p:ph type="title"/>
          </p:nvPr>
        </p:nvSpPr>
        <p:spPr>
          <a:prstGeom prst="rect">
            <a:avLst/>
          </a:prstGeom>
        </p:spPr>
        <p:txBody>
          <a:bodyPr>
            <a:normAutofit/>
          </a:bodyPr>
          <a:lstStyle>
            <a:lvl1pPr>
              <a:defRPr sz="3600" b="1">
                <a:latin typeface="+mj-lt"/>
                <a:ea typeface="+mj-ea"/>
                <a:cs typeface="+mj-cs"/>
                <a:sym typeface="Calibri"/>
              </a:defRPr>
            </a:lvl1pPr>
          </a:lstStyle>
          <a:p>
            <a:pPr>
              <a:spcBef>
                <a:spcPct val="0"/>
              </a:spcBef>
            </a:pPr>
            <a:r>
              <a:rPr lang="en-IE" sz="3200" b="0" kern="1200" dirty="0">
                <a:solidFill>
                  <a:schemeClr val="tx1"/>
                </a:solidFill>
              </a:rPr>
              <a:t>Agenda</a:t>
            </a:r>
            <a:endParaRPr sz="3200" b="0" kern="1200" dirty="0">
              <a:solidFill>
                <a:schemeClr val="tx1"/>
              </a:solidFill>
            </a:endParaRPr>
          </a:p>
        </p:txBody>
      </p:sp>
      <p:sp>
        <p:nvSpPr>
          <p:cNvPr id="3" name="Text Placeholder 2"/>
          <p:cNvSpPr>
            <a:spLocks noGrp="1"/>
          </p:cNvSpPr>
          <p:nvPr>
            <p:ph type="body" sz="quarter" idx="13"/>
          </p:nvPr>
        </p:nvSpPr>
        <p:spPr>
          <a:xfrm>
            <a:off x="887597" y="1422309"/>
            <a:ext cx="10706176" cy="4448042"/>
          </a:xfrm>
        </p:spPr>
        <p:txBody>
          <a:bodyPr anchor="t">
            <a:normAutofit/>
          </a:bodyPr>
          <a:lstStyle/>
          <a:p>
            <a:pPr marL="0" indent="0">
              <a:buNone/>
            </a:pPr>
            <a:r>
              <a:rPr lang="en-IE" sz="2000" b="1" dirty="0"/>
              <a:t>12:00 -12:40  </a:t>
            </a:r>
            <a:r>
              <a:rPr lang="en-IE" sz="2000" b="1" i="0" dirty="0">
                <a:solidFill>
                  <a:srgbClr val="000000"/>
                </a:solidFill>
                <a:effectLst/>
              </a:rPr>
              <a:t>Panel 2 – Building accessibility into the design and development of digital services</a:t>
            </a:r>
          </a:p>
          <a:p>
            <a:pPr marL="0" indent="0">
              <a:buNone/>
            </a:pPr>
            <a:endParaRPr lang="en-IE" sz="2000" b="1" i="0" dirty="0">
              <a:solidFill>
                <a:srgbClr val="000000"/>
              </a:solidFill>
              <a:effectLst/>
            </a:endParaRPr>
          </a:p>
          <a:p>
            <a:pPr algn="l"/>
            <a:r>
              <a:rPr lang="en-IE" sz="2400" b="1" i="0" dirty="0">
                <a:solidFill>
                  <a:srgbClr val="000000"/>
                </a:solidFill>
                <a:effectLst/>
              </a:rPr>
              <a:t>Moderator: </a:t>
            </a:r>
            <a:r>
              <a:rPr lang="en-IE" sz="2400" b="0" i="0" dirty="0">
                <a:solidFill>
                  <a:srgbClr val="000000"/>
                </a:solidFill>
                <a:effectLst/>
              </a:rPr>
              <a:t>Jakub Christoph. Secretary General at CEPIS and ITPE/ ICS</a:t>
            </a:r>
          </a:p>
          <a:p>
            <a:pPr algn="l">
              <a:buFont typeface="Arial" panose="020B0604020202020204" pitchFamily="34" charset="0"/>
              <a:buChar char="•"/>
            </a:pPr>
            <a:r>
              <a:rPr lang="en-IE" sz="2400" b="1" i="0" dirty="0">
                <a:solidFill>
                  <a:srgbClr val="000000"/>
                </a:solidFill>
                <a:effectLst/>
              </a:rPr>
              <a:t>Sorca Duffy</a:t>
            </a:r>
            <a:r>
              <a:rPr lang="en-IE" sz="2400" b="0" i="0" dirty="0">
                <a:solidFill>
                  <a:srgbClr val="000000"/>
                </a:solidFill>
                <a:effectLst/>
              </a:rPr>
              <a:t>, UX / UI designer. Health Services Executive </a:t>
            </a:r>
          </a:p>
          <a:p>
            <a:pPr algn="l">
              <a:buFont typeface="Arial" panose="020B0604020202020204" pitchFamily="34" charset="0"/>
              <a:buChar char="•"/>
            </a:pPr>
            <a:r>
              <a:rPr lang="en-IE" sz="2400" b="1" i="0" dirty="0">
                <a:solidFill>
                  <a:srgbClr val="000000"/>
                </a:solidFill>
                <a:effectLst/>
              </a:rPr>
              <a:t>Mick Keane</a:t>
            </a:r>
            <a:r>
              <a:rPr lang="en-IE" sz="2400" b="0" i="0" dirty="0">
                <a:solidFill>
                  <a:srgbClr val="000000"/>
                </a:solidFill>
                <a:effectLst/>
              </a:rPr>
              <a:t>, Accessibility Engineer. Optum. </a:t>
            </a:r>
          </a:p>
          <a:p>
            <a:pPr algn="l">
              <a:buFont typeface="Arial" panose="020B0604020202020204" pitchFamily="34" charset="0"/>
              <a:buChar char="•"/>
            </a:pPr>
            <a:r>
              <a:rPr lang="en-IE" sz="2400" b="1" i="0" dirty="0">
                <a:solidFill>
                  <a:srgbClr val="000000"/>
                </a:solidFill>
                <a:effectLst/>
              </a:rPr>
              <a:t>Aoife Geoghegan</a:t>
            </a:r>
            <a:r>
              <a:rPr lang="en-IE" sz="2400" b="0" i="0" dirty="0">
                <a:solidFill>
                  <a:srgbClr val="000000"/>
                </a:solidFill>
                <a:effectLst/>
              </a:rPr>
              <a:t>, Head of Design and Content. Office of the Government Chief Information Officer. </a:t>
            </a:r>
          </a:p>
          <a:p>
            <a:pPr algn="l">
              <a:buFont typeface="Arial" panose="020B0604020202020204" pitchFamily="34" charset="0"/>
              <a:buChar char="•"/>
            </a:pPr>
            <a:r>
              <a:rPr lang="en-IE" sz="2400" b="1" i="0" dirty="0">
                <a:solidFill>
                  <a:srgbClr val="000000"/>
                </a:solidFill>
                <a:effectLst/>
              </a:rPr>
              <a:t>Brendan MacDonagh</a:t>
            </a:r>
            <a:r>
              <a:rPr lang="en-IE" sz="2400" b="0" i="0" dirty="0">
                <a:solidFill>
                  <a:srgbClr val="000000"/>
                </a:solidFill>
                <a:effectLst/>
              </a:rPr>
              <a:t>, </a:t>
            </a:r>
            <a:r>
              <a:rPr lang="en-IE" sz="2400" b="0" i="0" dirty="0" err="1">
                <a:solidFill>
                  <a:srgbClr val="000000"/>
                </a:solidFill>
                <a:effectLst/>
              </a:rPr>
              <a:t>Kooba</a:t>
            </a:r>
            <a:r>
              <a:rPr lang="en-IE" sz="2400" b="0" i="0" dirty="0">
                <a:solidFill>
                  <a:srgbClr val="000000"/>
                </a:solidFill>
                <a:effectLst/>
              </a:rPr>
              <a:t> </a:t>
            </a:r>
          </a:p>
          <a:p>
            <a:pPr algn="l">
              <a:buFont typeface="Arial" panose="020B0604020202020204" pitchFamily="34" charset="0"/>
              <a:buChar char="•"/>
            </a:pPr>
            <a:r>
              <a:rPr lang="en-IE" sz="2400" b="1" i="0" dirty="0">
                <a:solidFill>
                  <a:srgbClr val="000000"/>
                </a:solidFill>
                <a:effectLst/>
              </a:rPr>
              <a:t>Bridget Connaughton</a:t>
            </a:r>
            <a:r>
              <a:rPr lang="en-IE" sz="2400" b="0" i="0" dirty="0">
                <a:solidFill>
                  <a:srgbClr val="000000"/>
                </a:solidFill>
                <a:effectLst/>
              </a:rPr>
              <a:t>, Lead Designer. ESB</a:t>
            </a:r>
          </a:p>
          <a:p>
            <a:endParaRPr lang="en-IE" sz="2000" b="1" dirty="0"/>
          </a:p>
          <a:p>
            <a:pPr marL="0" indent="0">
              <a:buNone/>
            </a:pPr>
            <a:endParaRPr lang="en-IE" sz="2000" b="1" i="0" dirty="0">
              <a:solidFill>
                <a:srgbClr val="000000"/>
              </a:solidFill>
              <a:effectLst/>
            </a:endParaRPr>
          </a:p>
        </p:txBody>
      </p:sp>
    </p:spTree>
    <p:custDataLst>
      <p:tags r:id="rId1"/>
    </p:custDataLst>
    <p:extLst>
      <p:ext uri="{BB962C8B-B14F-4D97-AF65-F5344CB8AC3E}">
        <p14:creationId xmlns:p14="http://schemas.microsoft.com/office/powerpoint/2010/main" val="23074866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itle 1"/>
          <p:cNvSpPr txBox="1">
            <a:spLocks noGrp="1"/>
          </p:cNvSpPr>
          <p:nvPr>
            <p:ph type="ctrTitle"/>
          </p:nvPr>
        </p:nvSpPr>
        <p:spPr>
          <a:prstGeom prst="rect">
            <a:avLst/>
          </a:prstGeom>
        </p:spPr>
        <p:txBody>
          <a:bodyPr>
            <a:normAutofit/>
          </a:bodyPr>
          <a:lstStyle>
            <a:lvl1pPr>
              <a:defRPr sz="3600" b="1">
                <a:latin typeface="+mj-lt"/>
                <a:ea typeface="+mj-ea"/>
                <a:cs typeface="+mj-cs"/>
                <a:sym typeface="Calibri"/>
              </a:defRPr>
            </a:lvl1pPr>
          </a:lstStyle>
          <a:p>
            <a:r>
              <a:rPr lang="en-IE" sz="3200" dirty="0"/>
              <a:t>Closing reflections </a:t>
            </a:r>
            <a:br>
              <a:rPr lang="en-IE" sz="3200" dirty="0"/>
            </a:br>
            <a:r>
              <a:rPr lang="en-IE" sz="3200" b="0" dirty="0"/>
              <a:t>Trevor Vaugh – Public Service Design Lead, Department of Public Expenditure NDP. </a:t>
            </a:r>
            <a:br>
              <a:rPr lang="en-IE" sz="3200" b="0" dirty="0"/>
            </a:br>
            <a:endParaRPr sz="3200" b="0" kern="1200" dirty="0">
              <a:solidFill>
                <a:schemeClr val="tx1"/>
              </a:solidFill>
            </a:endParaRPr>
          </a:p>
        </p:txBody>
      </p:sp>
    </p:spTree>
    <p:custDataLst>
      <p:tags r:id="rId1"/>
    </p:custDataLst>
    <p:extLst>
      <p:ext uri="{BB962C8B-B14F-4D97-AF65-F5344CB8AC3E}">
        <p14:creationId xmlns:p14="http://schemas.microsoft.com/office/powerpoint/2010/main" val="115595660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itle 1"/>
          <p:cNvSpPr txBox="1">
            <a:spLocks noGrp="1"/>
          </p:cNvSpPr>
          <p:nvPr>
            <p:ph type="ctrTitle"/>
          </p:nvPr>
        </p:nvSpPr>
        <p:spPr>
          <a:prstGeom prst="rect">
            <a:avLst/>
          </a:prstGeom>
        </p:spPr>
        <p:txBody>
          <a:bodyPr>
            <a:normAutofit/>
          </a:bodyPr>
          <a:lstStyle>
            <a:lvl1pPr>
              <a:defRPr sz="3600" b="1">
                <a:latin typeface="+mj-lt"/>
                <a:ea typeface="+mj-ea"/>
                <a:cs typeface="+mj-cs"/>
                <a:sym typeface="Calibri"/>
              </a:defRPr>
            </a:lvl1pPr>
          </a:lstStyle>
          <a:p>
            <a:pPr>
              <a:spcBef>
                <a:spcPct val="0"/>
              </a:spcBef>
            </a:pPr>
            <a:r>
              <a:rPr lang="en-IE" sz="3200" dirty="0"/>
              <a:t>Lunch/networking</a:t>
            </a:r>
            <a:br>
              <a:rPr lang="en-IE" sz="3200" dirty="0"/>
            </a:br>
            <a:endParaRPr sz="3200" b="0" kern="1200" dirty="0">
              <a:solidFill>
                <a:schemeClr val="tx1"/>
              </a:solidFill>
            </a:endParaRPr>
          </a:p>
        </p:txBody>
      </p:sp>
    </p:spTree>
    <p:custDataLst>
      <p:tags r:id="rId1"/>
    </p:custDataLst>
    <p:extLst>
      <p:ext uri="{BB962C8B-B14F-4D97-AF65-F5344CB8AC3E}">
        <p14:creationId xmlns:p14="http://schemas.microsoft.com/office/powerpoint/2010/main" val="97721277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itle 1"/>
          <p:cNvSpPr txBox="1">
            <a:spLocks noGrp="1"/>
          </p:cNvSpPr>
          <p:nvPr>
            <p:ph type="ctrTitle"/>
          </p:nvPr>
        </p:nvSpPr>
        <p:spPr>
          <a:prstGeom prst="rect">
            <a:avLst/>
          </a:prstGeom>
        </p:spPr>
        <p:txBody>
          <a:bodyPr>
            <a:normAutofit/>
          </a:bodyPr>
          <a:lstStyle>
            <a:lvl1pPr>
              <a:defRPr sz="3600" b="1">
                <a:latin typeface="+mj-lt"/>
                <a:ea typeface="+mj-ea"/>
                <a:cs typeface="+mj-cs"/>
                <a:sym typeface="Calibri"/>
              </a:defRPr>
            </a:lvl1pPr>
          </a:lstStyle>
          <a:p>
            <a:pPr>
              <a:spcBef>
                <a:spcPct val="0"/>
              </a:spcBef>
            </a:pPr>
            <a:r>
              <a:rPr lang="en-IE" sz="4400" dirty="0"/>
              <a:t>John Barron.  CIO. Revenue Commissioners. </a:t>
            </a:r>
            <a:br>
              <a:rPr lang="en-IE" sz="3200" b="0" dirty="0"/>
            </a:br>
            <a:endParaRPr sz="3200" b="0" kern="1200" dirty="0">
              <a:solidFill>
                <a:schemeClr val="tx1"/>
              </a:solidFill>
            </a:endParaRPr>
          </a:p>
        </p:txBody>
      </p:sp>
    </p:spTree>
    <p:custDataLst>
      <p:tags r:id="rId1"/>
    </p:custDataLst>
    <p:extLst>
      <p:ext uri="{BB962C8B-B14F-4D97-AF65-F5344CB8AC3E}">
        <p14:creationId xmlns:p14="http://schemas.microsoft.com/office/powerpoint/2010/main" val="158780320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lide Title">
            <a:extLst>
              <a:ext uri="{FF2B5EF4-FFF2-40B4-BE49-F238E27FC236}">
                <a16:creationId xmlns:a16="http://schemas.microsoft.com/office/drawing/2014/main" id="{EF248F04-031D-D37F-7E1A-43059E614501}"/>
              </a:ext>
            </a:extLst>
          </p:cNvPr>
          <p:cNvSpPr>
            <a:spLocks noGrp="1"/>
          </p:cNvSpPr>
          <p:nvPr>
            <p:ph type="ctrTitle"/>
          </p:nvPr>
        </p:nvSpPr>
        <p:spPr>
          <a:xfrm>
            <a:off x="422787" y="2508712"/>
            <a:ext cx="9144000" cy="2387600"/>
          </a:xfrm>
        </p:spPr>
        <p:txBody>
          <a:bodyPr>
            <a:normAutofit/>
          </a:bodyPr>
          <a:lstStyle/>
          <a:p>
            <a:pPr algn="l"/>
            <a:r>
              <a:rPr lang="en-IE" sz="5200" b="1" dirty="0">
                <a:solidFill>
                  <a:srgbClr val="1C1C1C"/>
                </a:solidFill>
                <a:latin typeface="Segoe UI" panose="020B0502040204020203" pitchFamily="34" charset="0"/>
                <a:ea typeface="Fira Sans" panose="020B0503050000020004" pitchFamily="34" charset="0"/>
                <a:cs typeface="Segoe UI" panose="020B0502040204020203" pitchFamily="34" charset="0"/>
              </a:rPr>
              <a:t>Accessibility </a:t>
            </a:r>
          </a:p>
        </p:txBody>
      </p:sp>
      <p:sp>
        <p:nvSpPr>
          <p:cNvPr id="3" name="Subtitle 2" descr="Slide sub title">
            <a:extLst>
              <a:ext uri="{FF2B5EF4-FFF2-40B4-BE49-F238E27FC236}">
                <a16:creationId xmlns:a16="http://schemas.microsoft.com/office/drawing/2014/main" id="{F1EAB56B-418D-B765-7CCF-344EB46F25DF}"/>
              </a:ext>
            </a:extLst>
          </p:cNvPr>
          <p:cNvSpPr>
            <a:spLocks noGrp="1"/>
          </p:cNvSpPr>
          <p:nvPr>
            <p:ph type="subTitle" idx="1"/>
          </p:nvPr>
        </p:nvSpPr>
        <p:spPr>
          <a:xfrm>
            <a:off x="422787" y="4988387"/>
            <a:ext cx="9144000" cy="634091"/>
          </a:xfrm>
        </p:spPr>
        <p:txBody>
          <a:bodyPr/>
          <a:lstStyle/>
          <a:p>
            <a:pPr algn="l"/>
            <a:r>
              <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rPr>
              <a:t>Driving consistency and change at scale </a:t>
            </a:r>
          </a:p>
        </p:txBody>
      </p:sp>
      <p:sp>
        <p:nvSpPr>
          <p:cNvPr id="4" name="Subtitle 2" descr="Name and Date">
            <a:extLst>
              <a:ext uri="{FF2B5EF4-FFF2-40B4-BE49-F238E27FC236}">
                <a16:creationId xmlns:a16="http://schemas.microsoft.com/office/drawing/2014/main" id="{FB0E0816-EB9F-2743-465E-F8CEC1A63213}"/>
              </a:ext>
            </a:extLst>
          </p:cNvPr>
          <p:cNvSpPr txBox="1">
            <a:spLocks/>
          </p:cNvSpPr>
          <p:nvPr/>
        </p:nvSpPr>
        <p:spPr>
          <a:xfrm>
            <a:off x="457076" y="5883382"/>
            <a:ext cx="5475094" cy="63409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6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Fira Sans" panose="020B0503050000020004" pitchFamily="34" charset="0"/>
                <a:cs typeface="Segoe UI" panose="020B0502040204020203" pitchFamily="34" charset="0"/>
              </a:rPr>
              <a:t>John Barron, Revenue CIO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6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Fira Sans" panose="020B0503050000020004" pitchFamily="34" charset="0"/>
                <a:cs typeface="Segoe UI" panose="020B0502040204020203" pitchFamily="34" charset="0"/>
              </a:rPr>
              <a:t>June 2024</a:t>
            </a:r>
          </a:p>
        </p:txBody>
      </p:sp>
      <p:pic>
        <p:nvPicPr>
          <p:cNvPr id="5" name="Picture 4" descr="Revenue Logo">
            <a:extLst>
              <a:ext uri="{FF2B5EF4-FFF2-40B4-BE49-F238E27FC236}">
                <a16:creationId xmlns:a16="http://schemas.microsoft.com/office/drawing/2014/main" id="{3261F6FD-CFBC-A3F5-EAB0-A201DB076F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076" y="237656"/>
            <a:ext cx="3225644" cy="1739733"/>
          </a:xfrm>
          <a:prstGeom prst="rect">
            <a:avLst/>
          </a:prstGeom>
        </p:spPr>
      </p:pic>
      <p:pic>
        <p:nvPicPr>
          <p:cNvPr id="12" name="Picture 11">
            <a:extLst>
              <a:ext uri="{FF2B5EF4-FFF2-40B4-BE49-F238E27FC236}">
                <a16:creationId xmlns:a16="http://schemas.microsoft.com/office/drawing/2014/main" id="{7B112695-EBF2-FB7D-E17E-0510F1BF172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323930" y="0"/>
            <a:ext cx="4868070" cy="6858000"/>
          </a:xfrm>
          <a:prstGeom prst="rect">
            <a:avLst/>
          </a:prstGeom>
        </p:spPr>
      </p:pic>
      <p:sp>
        <p:nvSpPr>
          <p:cNvPr id="7" name="Subtitle 2"/>
          <p:cNvSpPr txBox="1">
            <a:spLocks/>
          </p:cNvSpPr>
          <p:nvPr/>
        </p:nvSpPr>
        <p:spPr>
          <a:xfrm>
            <a:off x="7539928" y="399479"/>
            <a:ext cx="4650635" cy="634091"/>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1600" b="0" i="0" u="none" strike="noStrike" kern="1200" cap="none" spc="0" normalizeH="0" baseline="0" noProof="0" dirty="0">
                <a:ln>
                  <a:noFill/>
                </a:ln>
                <a:solidFill>
                  <a:prstClr val="black">
                    <a:lumMod val="85000"/>
                    <a:lumOff val="15000"/>
                  </a:prstClr>
                </a:solidFill>
                <a:effectLst/>
                <a:uLnTx/>
                <a:uFillTx/>
                <a:latin typeface="Segoe UI" panose="020B0502040204020203" pitchFamily="34" charset="0"/>
                <a:ea typeface="Fira Sans" panose="020B0503050000020004" pitchFamily="34" charset="0"/>
                <a:cs typeface="Segoe UI" panose="020B0502040204020203" pitchFamily="34" charset="0"/>
              </a:rPr>
              <a:t>Version 1</a:t>
            </a:r>
          </a:p>
        </p:txBody>
      </p:sp>
    </p:spTree>
    <p:extLst>
      <p:ext uri="{BB962C8B-B14F-4D97-AF65-F5344CB8AC3E}">
        <p14:creationId xmlns:p14="http://schemas.microsoft.com/office/powerpoint/2010/main" val="523302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617B9A2-2E75-2B62-128B-85AFDEC3007B}"/>
              </a:ext>
              <a:ext uri="{C183D7F6-B498-43B3-948B-1728B52AA6E4}">
                <adec:decorative xmlns:adec="http://schemas.microsoft.com/office/drawing/2017/decorative" val="1"/>
              </a:ext>
            </a:extLst>
          </p:cNvPr>
          <p:cNvPicPr>
            <a:picLocks noChangeAspect="1"/>
          </p:cNvPicPr>
          <p:nvPr/>
        </p:nvPicPr>
        <p:blipFill rotWithShape="1">
          <a:blip r:embed="rId2"/>
          <a:srcRect l="5884" r="-1" b="-1"/>
          <a:stretch/>
        </p:blipFill>
        <p:spPr>
          <a:xfrm>
            <a:off x="2522358" y="10"/>
            <a:ext cx="9669642" cy="6857990"/>
          </a:xfrm>
          <a:prstGeom prst="rect">
            <a:avLst/>
          </a:prstGeom>
        </p:spPr>
      </p:pic>
      <p:sp>
        <p:nvSpPr>
          <p:cNvPr id="13" name="Rectangle 1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descr="Title - One in 5">
            <a:extLst>
              <a:ext uri="{FF2B5EF4-FFF2-40B4-BE49-F238E27FC236}">
                <a16:creationId xmlns:a16="http://schemas.microsoft.com/office/drawing/2014/main" id="{FEA59D55-AB21-78B5-BDC9-93ADFF439643}"/>
              </a:ext>
            </a:extLst>
          </p:cNvPr>
          <p:cNvSpPr>
            <a:spLocks noGrp="1"/>
          </p:cNvSpPr>
          <p:nvPr>
            <p:ph type="title"/>
          </p:nvPr>
        </p:nvSpPr>
        <p:spPr>
          <a:xfrm>
            <a:off x="288758" y="743447"/>
            <a:ext cx="3973385" cy="772532"/>
          </a:xfrm>
          <a:noFill/>
        </p:spPr>
        <p:txBody>
          <a:bodyPr vert="horz" lIns="91440" tIns="45720" rIns="91440" bIns="45720" rtlCol="0" anchor="b">
            <a:normAutofit fontScale="90000"/>
          </a:bodyPr>
          <a:lstStyle/>
          <a:p>
            <a:r>
              <a:rPr lang="en-US" sz="5200" b="1" dirty="0"/>
              <a:t>One in 5</a:t>
            </a:r>
          </a:p>
        </p:txBody>
      </p:sp>
      <p:sp>
        <p:nvSpPr>
          <p:cNvPr id="3" name="Text Placeholder 2" descr="Some Stats on number of disabled people in Ireland from CSO figures.">
            <a:extLst>
              <a:ext uri="{FF2B5EF4-FFF2-40B4-BE49-F238E27FC236}">
                <a16:creationId xmlns:a16="http://schemas.microsoft.com/office/drawing/2014/main" id="{FA029992-22FE-0E63-0790-776DABB4DBEB}"/>
              </a:ext>
            </a:extLst>
          </p:cNvPr>
          <p:cNvSpPr>
            <a:spLocks noGrp="1"/>
          </p:cNvSpPr>
          <p:nvPr>
            <p:ph type="body" idx="1"/>
          </p:nvPr>
        </p:nvSpPr>
        <p:spPr>
          <a:xfrm>
            <a:off x="288758" y="1431755"/>
            <a:ext cx="4957010" cy="4908883"/>
          </a:xfrm>
          <a:noFill/>
        </p:spPr>
        <p:txBody>
          <a:bodyPr vert="horz" lIns="91440" tIns="45720" rIns="91440" bIns="45720" rtlCol="0">
            <a:noAutofit/>
          </a:bodyPr>
          <a:lstStyle/>
          <a:p>
            <a:r>
              <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rPr>
              <a:t>In Ireland, the number of people who have a disability or disabling condition is increasing. </a:t>
            </a:r>
          </a:p>
          <a:p>
            <a:endPar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endParaRPr>
          </a:p>
          <a:p>
            <a:r>
              <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rPr>
              <a:t>In Census 2022 1,109,557 people (22% of the population) reported having a long-lasting condition/difficulty or disability to any extent.</a:t>
            </a:r>
          </a:p>
          <a:p>
            <a:endPar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endParaRPr>
          </a:p>
          <a:p>
            <a:r>
              <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rPr>
              <a:t>This compares with 643,131 people indicated that they had a disability in the 2016 census </a:t>
            </a:r>
          </a:p>
          <a:p>
            <a:endPar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endParaRPr>
          </a:p>
          <a:p>
            <a:endPar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endParaRPr>
          </a:p>
          <a:p>
            <a:endParaRPr lang="en-US" dirty="0">
              <a:solidFill>
                <a:schemeClr val="tx1"/>
              </a:solidFill>
            </a:endParaRPr>
          </a:p>
        </p:txBody>
      </p:sp>
    </p:spTree>
    <p:extLst>
      <p:ext uri="{BB962C8B-B14F-4D97-AF65-F5344CB8AC3E}">
        <p14:creationId xmlns:p14="http://schemas.microsoft.com/office/powerpoint/2010/main" val="2138001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 Accessibility is a legal imperative">
            <a:extLst>
              <a:ext uri="{FF2B5EF4-FFF2-40B4-BE49-F238E27FC236}">
                <a16:creationId xmlns:a16="http://schemas.microsoft.com/office/drawing/2014/main" id="{FEA59D55-AB21-78B5-BDC9-93ADFF439643}"/>
              </a:ext>
            </a:extLst>
          </p:cNvPr>
          <p:cNvSpPr>
            <a:spLocks noGrp="1"/>
          </p:cNvSpPr>
          <p:nvPr>
            <p:ph type="title"/>
          </p:nvPr>
        </p:nvSpPr>
        <p:spPr>
          <a:xfrm>
            <a:off x="283806" y="548640"/>
            <a:ext cx="6590926" cy="973455"/>
          </a:xfrm>
        </p:spPr>
        <p:txBody>
          <a:bodyPr>
            <a:normAutofit fontScale="90000"/>
          </a:bodyPr>
          <a:lstStyle/>
          <a:p>
            <a:r>
              <a:rPr lang="en-IE" sz="4200" b="1"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rPr>
              <a:t>Accessibility is a legal imperative</a:t>
            </a:r>
          </a:p>
        </p:txBody>
      </p:sp>
      <p:sp>
        <p:nvSpPr>
          <p:cNvPr id="3" name="Text Placeholder 2" descr="Main legal provisions covering accessibility">
            <a:extLst>
              <a:ext uri="{FF2B5EF4-FFF2-40B4-BE49-F238E27FC236}">
                <a16:creationId xmlns:a16="http://schemas.microsoft.com/office/drawing/2014/main" id="{FA029992-22FE-0E63-0790-776DABB4DBEB}"/>
              </a:ext>
            </a:extLst>
          </p:cNvPr>
          <p:cNvSpPr>
            <a:spLocks noGrp="1"/>
          </p:cNvSpPr>
          <p:nvPr>
            <p:ph type="body" idx="1"/>
          </p:nvPr>
        </p:nvSpPr>
        <p:spPr>
          <a:xfrm>
            <a:off x="283806" y="1549083"/>
            <a:ext cx="7407630" cy="4340273"/>
          </a:xfrm>
        </p:spPr>
        <p:txBody>
          <a:bodyPr>
            <a:normAutofit/>
          </a:bodyPr>
          <a:lstStyle/>
          <a:p>
            <a:pPr marL="342900" indent="-342900">
              <a:lnSpc>
                <a:spcPct val="107000"/>
              </a:lnSpc>
              <a:spcAft>
                <a:spcPts val="800"/>
              </a:spcAft>
              <a:buFont typeface="Wingdings" panose="05000000000000000000" pitchFamily="2" charset="2"/>
              <a:buChar char="Ø"/>
            </a:pPr>
            <a:r>
              <a:rPr lang="en-IE" sz="2000" kern="1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The Disability Act 2005 </a:t>
            </a:r>
            <a:endParaRPr lang="en-IE" sz="2000" kern="100" dirty="0">
              <a:solidFill>
                <a:schemeClr val="tx1"/>
              </a:solidFill>
              <a:latin typeface="Segoe UI" panose="020B0502040204020203" pitchFamily="34" charset="0"/>
              <a:ea typeface="Calibri" panose="020F0502020204030204" pitchFamily="34" charset="0"/>
              <a:cs typeface="Segoe UI" panose="020B0502040204020203" pitchFamily="34" charset="0"/>
            </a:endParaRPr>
          </a:p>
          <a:p>
            <a:pPr marL="342900" indent="-342900">
              <a:lnSpc>
                <a:spcPct val="107000"/>
              </a:lnSpc>
              <a:spcAft>
                <a:spcPts val="800"/>
              </a:spcAft>
              <a:buFont typeface="Wingdings" panose="05000000000000000000" pitchFamily="2" charset="2"/>
              <a:buChar char="Ø"/>
            </a:pPr>
            <a:r>
              <a:rPr lang="en-IE" sz="2000" kern="1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The Equal Status Acts 2000-2018 </a:t>
            </a:r>
          </a:p>
          <a:p>
            <a:pPr marL="342900" indent="-342900">
              <a:lnSpc>
                <a:spcPct val="107000"/>
              </a:lnSpc>
              <a:spcAft>
                <a:spcPts val="800"/>
              </a:spcAft>
              <a:buFont typeface="Wingdings" panose="05000000000000000000" pitchFamily="2" charset="2"/>
              <a:buChar char="Ø"/>
            </a:pPr>
            <a:r>
              <a:rPr lang="en-IE" sz="2000" kern="1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The Official Languages Act 2003 </a:t>
            </a:r>
          </a:p>
          <a:p>
            <a:pPr marL="342900" indent="-342900">
              <a:lnSpc>
                <a:spcPct val="107000"/>
              </a:lnSpc>
              <a:spcAft>
                <a:spcPts val="800"/>
              </a:spcAft>
              <a:buFont typeface="Wingdings" panose="05000000000000000000" pitchFamily="2" charset="2"/>
              <a:buChar char="Ø"/>
            </a:pPr>
            <a:r>
              <a:rPr lang="en-IE" sz="2000" kern="1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The EU Web Accessibility Directive (Directive (EU) 2016/2102)</a:t>
            </a:r>
          </a:p>
          <a:p>
            <a:pPr marL="342900" indent="-342900">
              <a:lnSpc>
                <a:spcPct val="107000"/>
              </a:lnSpc>
              <a:spcAft>
                <a:spcPts val="800"/>
              </a:spcAft>
              <a:buFont typeface="Wingdings" panose="05000000000000000000" pitchFamily="2" charset="2"/>
              <a:buChar char="Ø"/>
            </a:pPr>
            <a:r>
              <a:rPr lang="en-IE" sz="2000" kern="1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The Public Sector Equality and Human Rights Duty</a:t>
            </a:r>
            <a:endPar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endParaRPr>
          </a:p>
          <a:p>
            <a:pPr marL="457200" indent="-457200">
              <a:buAutoNum type="arabicPeriod"/>
            </a:pPr>
            <a:endPar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endParaRPr>
          </a:p>
          <a:p>
            <a:endPar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endParaRPr>
          </a:p>
          <a:p>
            <a:pPr marL="457200" indent="-457200">
              <a:buAutoNum type="arabicPeriod"/>
            </a:pPr>
            <a:endPar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endParaRPr>
          </a:p>
        </p:txBody>
      </p:sp>
      <p:pic>
        <p:nvPicPr>
          <p:cNvPr id="4" name="Picture 3" descr="A person in a wheelchair with a person in a wheelchair&#10;&#10;">
            <a:extLst>
              <a:ext uri="{FF2B5EF4-FFF2-40B4-BE49-F238E27FC236}">
                <a16:creationId xmlns:a16="http://schemas.microsoft.com/office/drawing/2014/main" id="{343D655C-0975-B00B-09CA-CB9AA7900CD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611"/>
          <a:stretch/>
        </p:blipFill>
        <p:spPr>
          <a:xfrm>
            <a:off x="6895534" y="1443790"/>
            <a:ext cx="5274405" cy="3686213"/>
          </a:xfrm>
          <a:prstGeom prst="rect">
            <a:avLst/>
          </a:prstGeom>
        </p:spPr>
      </p:pic>
    </p:spTree>
    <p:extLst>
      <p:ext uri="{BB962C8B-B14F-4D97-AF65-F5344CB8AC3E}">
        <p14:creationId xmlns:p14="http://schemas.microsoft.com/office/powerpoint/2010/main" val="678158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 Revenue - A Digital business ">
            <a:extLst>
              <a:ext uri="{FF2B5EF4-FFF2-40B4-BE49-F238E27FC236}">
                <a16:creationId xmlns:a16="http://schemas.microsoft.com/office/drawing/2014/main" id="{FEA59D55-AB21-78B5-BDC9-93ADFF439643}"/>
              </a:ext>
            </a:extLst>
          </p:cNvPr>
          <p:cNvSpPr>
            <a:spLocks noGrp="1"/>
          </p:cNvSpPr>
          <p:nvPr>
            <p:ph type="title"/>
          </p:nvPr>
        </p:nvSpPr>
        <p:spPr>
          <a:xfrm>
            <a:off x="52576" y="0"/>
            <a:ext cx="6592716" cy="973455"/>
          </a:xfrm>
        </p:spPr>
        <p:txBody>
          <a:bodyPr>
            <a:normAutofit/>
          </a:bodyPr>
          <a:lstStyle/>
          <a:p>
            <a:r>
              <a:rPr lang="en-IE" sz="3600" b="1"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rPr>
              <a:t>Revenue - A Digital business </a:t>
            </a:r>
          </a:p>
        </p:txBody>
      </p:sp>
      <p:sp>
        <p:nvSpPr>
          <p:cNvPr id="3" name="Text Placeholder 2" descr="Text covering Revenue's collections and the fact that its online systems are critical to success. This implies Accessibility is a key requirement.">
            <a:extLst>
              <a:ext uri="{FF2B5EF4-FFF2-40B4-BE49-F238E27FC236}">
                <a16:creationId xmlns:a16="http://schemas.microsoft.com/office/drawing/2014/main" id="{FA029992-22FE-0E63-0790-776DABB4DBEB}"/>
              </a:ext>
            </a:extLst>
          </p:cNvPr>
          <p:cNvSpPr>
            <a:spLocks noGrp="1"/>
          </p:cNvSpPr>
          <p:nvPr>
            <p:ph type="body" idx="1"/>
          </p:nvPr>
        </p:nvSpPr>
        <p:spPr>
          <a:xfrm>
            <a:off x="52576" y="1261269"/>
            <a:ext cx="6277221" cy="4665737"/>
          </a:xfrm>
        </p:spPr>
        <p:txBody>
          <a:bodyPr/>
          <a:lstStyle/>
          <a:p>
            <a:r>
              <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rPr>
              <a:t>In 2023, the total gross receipts were €127.9 billion, including €26.3 billion in non-Exchequer receipts collected on behalf of other Government Departments and agencies.</a:t>
            </a:r>
          </a:p>
          <a:p>
            <a:endPar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endParaRPr>
          </a:p>
          <a:p>
            <a:r>
              <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rPr>
              <a:t>Revenue’s online and B2B systems are critical enablers.</a:t>
            </a:r>
          </a:p>
          <a:p>
            <a:endPar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endParaRPr>
          </a:p>
          <a:p>
            <a:r>
              <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rPr>
              <a:t>Therefore, accessibility is hugely important to allow all taxpayers meet their tax &amp; Customs obligations.</a:t>
            </a:r>
          </a:p>
          <a:p>
            <a:pPr marL="457200" indent="-457200">
              <a:buAutoNum type="arabicPeriod"/>
            </a:pPr>
            <a:endPar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endParaRPr>
          </a:p>
        </p:txBody>
      </p:sp>
      <p:pic>
        <p:nvPicPr>
          <p:cNvPr id="6" name="Picture 5" descr="Revenue headline results for 2023">
            <a:extLst>
              <a:ext uri="{FF2B5EF4-FFF2-40B4-BE49-F238E27FC236}">
                <a16:creationId xmlns:a16="http://schemas.microsoft.com/office/drawing/2014/main" id="{249C50CA-B2FC-6AE1-C3C3-D9732E2A04C4}"/>
              </a:ext>
            </a:extLst>
          </p:cNvPr>
          <p:cNvPicPr>
            <a:picLocks noChangeAspect="1"/>
          </p:cNvPicPr>
          <p:nvPr/>
        </p:nvPicPr>
        <p:blipFill>
          <a:blip r:embed="rId2"/>
          <a:stretch>
            <a:fillRect/>
          </a:stretch>
        </p:blipFill>
        <p:spPr>
          <a:xfrm>
            <a:off x="6645292" y="0"/>
            <a:ext cx="5534683" cy="6858000"/>
          </a:xfrm>
          <a:prstGeom prst="rect">
            <a:avLst/>
          </a:prstGeom>
        </p:spPr>
      </p:pic>
    </p:spTree>
    <p:extLst>
      <p:ext uri="{BB962C8B-B14F-4D97-AF65-F5344CB8AC3E}">
        <p14:creationId xmlns:p14="http://schemas.microsoft.com/office/powerpoint/2010/main" val="2088905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BD00F3-4676-7DE3-7D83-05C8939933FC}"/>
              </a:ext>
            </a:extLst>
          </p:cNvPr>
          <p:cNvSpPr>
            <a:spLocks noGrp="1"/>
          </p:cNvSpPr>
          <p:nvPr>
            <p:ph type="ctrTitle"/>
          </p:nvPr>
        </p:nvSpPr>
        <p:spPr>
          <a:xfrm>
            <a:off x="0" y="9180"/>
            <a:ext cx="9144000" cy="783935"/>
          </a:xfrm>
        </p:spPr>
        <p:txBody>
          <a:bodyPr/>
          <a:lstStyle/>
          <a:p>
            <a:pPr algn="l" rtl="0" eaLnBrk="1" latinLnBrk="0" hangingPunct="1"/>
            <a:r>
              <a:rPr lang="en-IE" sz="4100" b="1" kern="1200" dirty="0">
                <a:solidFill>
                  <a:srgbClr val="262626"/>
                </a:solidFill>
                <a:effectLst/>
                <a:latin typeface="Segoe UI" panose="020B0502040204020203" pitchFamily="34" charset="0"/>
                <a:ea typeface="Fira Sans" panose="020B0503050000020004" pitchFamily="34" charset="0"/>
                <a:cs typeface="Segoe UI" panose="020B0502040204020203" pitchFamily="34" charset="0"/>
              </a:rPr>
              <a:t>Revenue Website Accessibility</a:t>
            </a:r>
            <a:endParaRPr lang="en-IE" dirty="0"/>
          </a:p>
        </p:txBody>
      </p:sp>
      <p:sp>
        <p:nvSpPr>
          <p:cNvPr id="3" name="Subtitle 2" descr="Text covering Revenue's Accessibility statement for its website and its current compliance with WCAG2.1 AA.">
            <a:extLst>
              <a:ext uri="{FF2B5EF4-FFF2-40B4-BE49-F238E27FC236}">
                <a16:creationId xmlns:a16="http://schemas.microsoft.com/office/drawing/2014/main" id="{F1EAB56B-418D-B765-7CCF-344EB46F25DF}"/>
              </a:ext>
            </a:extLst>
          </p:cNvPr>
          <p:cNvSpPr>
            <a:spLocks noGrp="1"/>
          </p:cNvSpPr>
          <p:nvPr>
            <p:ph type="subTitle" idx="1"/>
          </p:nvPr>
        </p:nvSpPr>
        <p:spPr>
          <a:xfrm>
            <a:off x="177629" y="1287379"/>
            <a:ext cx="9456945" cy="5474368"/>
          </a:xfrm>
        </p:spPr>
        <p:txBody>
          <a:bodyPr>
            <a:normAutofit/>
          </a:bodyPr>
          <a:lstStyle/>
          <a:p>
            <a:pPr algn="l"/>
            <a:r>
              <a:rPr lang="en-IE" i="0" dirty="0">
                <a:solidFill>
                  <a:srgbClr val="333333"/>
                </a:solidFill>
                <a:effectLst/>
                <a:latin typeface="Fira Sans" panose="020B0503050000020004" pitchFamily="34" charset="0"/>
              </a:rPr>
              <a:t>At a technical level, Revenue operates 4 “separate” but linked websites – </a:t>
            </a:r>
            <a:r>
              <a:rPr lang="en-IE" b="0" i="0" dirty="0">
                <a:solidFill>
                  <a:srgbClr val="333333"/>
                </a:solidFill>
                <a:effectLst/>
                <a:latin typeface="Fira Sans" panose="020B0503050000020004" pitchFamily="34" charset="0"/>
              </a:rPr>
              <a:t>Revenue.ie, ROS.ie, LPT &amp; </a:t>
            </a:r>
            <a:r>
              <a:rPr lang="en-IE" b="0" i="0" dirty="0" err="1">
                <a:solidFill>
                  <a:srgbClr val="333333"/>
                </a:solidFill>
                <a:effectLst/>
                <a:latin typeface="Fira Sans" panose="020B0503050000020004" pitchFamily="34" charset="0"/>
              </a:rPr>
              <a:t>myaccount</a:t>
            </a:r>
            <a:r>
              <a:rPr lang="en-IE" b="0" i="0" dirty="0">
                <a:solidFill>
                  <a:srgbClr val="333333"/>
                </a:solidFill>
                <a:effectLst/>
                <a:latin typeface="Fira Sans" panose="020B0503050000020004" pitchFamily="34" charset="0"/>
              </a:rPr>
              <a:t> sites </a:t>
            </a:r>
            <a:endParaRPr lang="en-IE" i="0" dirty="0">
              <a:solidFill>
                <a:srgbClr val="333333"/>
              </a:solidFill>
              <a:effectLst/>
              <a:latin typeface="Fira Sans" panose="020B0503050000020004" pitchFamily="34" charset="0"/>
            </a:endParaRPr>
          </a:p>
          <a:p>
            <a:pPr algn="l"/>
            <a:endParaRPr lang="en-IE" b="1" i="0" dirty="0">
              <a:solidFill>
                <a:srgbClr val="333333"/>
              </a:solidFill>
              <a:effectLst/>
              <a:latin typeface="Fira Sans" panose="020B0503050000020004" pitchFamily="34" charset="0"/>
            </a:endParaRPr>
          </a:p>
          <a:p>
            <a:pPr algn="l"/>
            <a:r>
              <a:rPr lang="en-IE" b="1" i="0" dirty="0">
                <a:solidFill>
                  <a:srgbClr val="333333"/>
                </a:solidFill>
                <a:effectLst/>
                <a:latin typeface="Fira Sans" panose="020B0503050000020004" pitchFamily="34" charset="0"/>
              </a:rPr>
              <a:t>Revenue’s accessibility statement for each states;</a:t>
            </a:r>
          </a:p>
          <a:p>
            <a:pPr algn="l"/>
            <a:r>
              <a:rPr lang="en-IE" b="0" i="0" dirty="0">
                <a:solidFill>
                  <a:srgbClr val="333333"/>
                </a:solidFill>
                <a:effectLst/>
                <a:latin typeface="Fira Sans" panose="020B0503050000020004" pitchFamily="34" charset="0"/>
              </a:rPr>
              <a:t>The Revenue Commissioners is committed to making its website accessible. This is in accordance with </a:t>
            </a:r>
            <a:r>
              <a:rPr lang="en-IE" b="0" i="0" u="sng" dirty="0">
                <a:solidFill>
                  <a:srgbClr val="145B94"/>
                </a:solidFill>
                <a:effectLst/>
                <a:latin typeface="Fira Sans" panose="020B0503050000020004" pitchFamily="34" charset="0"/>
                <a:hlinkClick r:id="rId3"/>
              </a:rPr>
              <a:t>European Union (Accessibility of Websites and Mobile Applications of Public Sector Bodies) Regulations 2020</a:t>
            </a:r>
            <a:r>
              <a:rPr lang="en-IE" b="0" i="0" dirty="0">
                <a:solidFill>
                  <a:srgbClr val="333333"/>
                </a:solidFill>
                <a:effectLst/>
                <a:latin typeface="Fira Sans" panose="020B0503050000020004" pitchFamily="34" charset="0"/>
              </a:rPr>
              <a:t>.</a:t>
            </a:r>
          </a:p>
          <a:p>
            <a:pPr algn="l"/>
            <a:endParaRPr lang="en-IE" dirty="0">
              <a:solidFill>
                <a:srgbClr val="333333"/>
              </a:solidFill>
              <a:latin typeface="Fira Sans" panose="020B0503050000020004" pitchFamily="34" charset="0"/>
            </a:endParaRPr>
          </a:p>
          <a:p>
            <a:pPr algn="l"/>
            <a:r>
              <a:rPr lang="en-IE" b="0" i="0" dirty="0">
                <a:solidFill>
                  <a:srgbClr val="333333"/>
                </a:solidFill>
                <a:effectLst/>
                <a:latin typeface="Fira Sans" panose="020B0503050000020004" pitchFamily="34" charset="0"/>
              </a:rPr>
              <a:t>The reality is that Revenue.ie, ROS.ie, LPT &amp; </a:t>
            </a:r>
            <a:r>
              <a:rPr lang="en-IE" b="0" i="0" dirty="0" err="1">
                <a:solidFill>
                  <a:srgbClr val="333333"/>
                </a:solidFill>
                <a:effectLst/>
                <a:latin typeface="Fira Sans" panose="020B0503050000020004" pitchFamily="34" charset="0"/>
              </a:rPr>
              <a:t>myAccount</a:t>
            </a:r>
            <a:r>
              <a:rPr lang="en-IE" b="0" i="0" dirty="0">
                <a:solidFill>
                  <a:srgbClr val="333333"/>
                </a:solidFill>
                <a:effectLst/>
                <a:latin typeface="Fira Sans" panose="020B0503050000020004" pitchFamily="34" charset="0"/>
              </a:rPr>
              <a:t> sites are </a:t>
            </a:r>
            <a:r>
              <a:rPr lang="en-IE" b="0" i="0" u="sng" dirty="0">
                <a:solidFill>
                  <a:srgbClr val="333333"/>
                </a:solidFill>
                <a:effectLst/>
                <a:latin typeface="Fira Sans" panose="020B0503050000020004" pitchFamily="34" charset="0"/>
              </a:rPr>
              <a:t>partially</a:t>
            </a:r>
            <a:r>
              <a:rPr lang="en-IE" b="0" i="0" dirty="0">
                <a:solidFill>
                  <a:srgbClr val="333333"/>
                </a:solidFill>
                <a:effectLst/>
                <a:latin typeface="Fira Sans" panose="020B0503050000020004" pitchFamily="34" charset="0"/>
              </a:rPr>
              <a:t> conformant with WCAG 2.1 level AA. Partially conformant means that some parts of the content do not fully conform to the accessibility standard.</a:t>
            </a:r>
          </a:p>
          <a:p>
            <a:pPr algn="l"/>
            <a:endParaRPr lang="en-IE" b="0" i="0" dirty="0">
              <a:solidFill>
                <a:srgbClr val="333333"/>
              </a:solidFill>
              <a:effectLst/>
              <a:latin typeface="Fira Sans" panose="020B0503050000020004" pitchFamily="34" charset="0"/>
            </a:endParaRPr>
          </a:p>
          <a:p>
            <a:pPr algn="l"/>
            <a:endPar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endParaRPr>
          </a:p>
          <a:p>
            <a:pPr algn="l"/>
            <a:endPar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endParaRPr>
          </a:p>
        </p:txBody>
      </p:sp>
      <p:pic>
        <p:nvPicPr>
          <p:cNvPr id="2" name="Picture 1">
            <a:extLst>
              <a:ext uri="{FF2B5EF4-FFF2-40B4-BE49-F238E27FC236}">
                <a16:creationId xmlns:a16="http://schemas.microsoft.com/office/drawing/2014/main" id="{09C5D05B-4B1D-C51E-C0C3-C0F1FCD14F8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781673" y="779036"/>
            <a:ext cx="1907761" cy="962033"/>
          </a:xfrm>
          <a:prstGeom prst="rect">
            <a:avLst/>
          </a:prstGeom>
        </p:spPr>
      </p:pic>
      <p:pic>
        <p:nvPicPr>
          <p:cNvPr id="4" name="Picture 3">
            <a:extLst>
              <a:ext uri="{FF2B5EF4-FFF2-40B4-BE49-F238E27FC236}">
                <a16:creationId xmlns:a16="http://schemas.microsoft.com/office/drawing/2014/main" id="{BA35DA6D-798F-CFEF-898C-35D1A91E6A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292554" y="2288126"/>
            <a:ext cx="2508592" cy="783935"/>
          </a:xfrm>
          <a:prstGeom prst="rect">
            <a:avLst/>
          </a:prstGeom>
        </p:spPr>
      </p:pic>
      <p:pic>
        <p:nvPicPr>
          <p:cNvPr id="5" name="Picture 4">
            <a:extLst>
              <a:ext uri="{FF2B5EF4-FFF2-40B4-BE49-F238E27FC236}">
                <a16:creationId xmlns:a16="http://schemas.microsoft.com/office/drawing/2014/main" id="{A23453DD-83DE-AE13-2FE0-5A86C054268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064406" y="3610597"/>
            <a:ext cx="1625028" cy="1603457"/>
          </a:xfrm>
          <a:prstGeom prst="rect">
            <a:avLst/>
          </a:prstGeom>
        </p:spPr>
      </p:pic>
    </p:spTree>
    <p:extLst>
      <p:ext uri="{BB962C8B-B14F-4D97-AF65-F5344CB8AC3E}">
        <p14:creationId xmlns:p14="http://schemas.microsoft.com/office/powerpoint/2010/main" val="3948294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 2023 NDA Audit of Revenue">
            <a:extLst>
              <a:ext uri="{FF2B5EF4-FFF2-40B4-BE49-F238E27FC236}">
                <a16:creationId xmlns:a16="http://schemas.microsoft.com/office/drawing/2014/main" id="{FEA59D55-AB21-78B5-BDC9-93ADFF439643}"/>
              </a:ext>
            </a:extLst>
          </p:cNvPr>
          <p:cNvSpPr>
            <a:spLocks noGrp="1"/>
          </p:cNvSpPr>
          <p:nvPr>
            <p:ph type="title"/>
          </p:nvPr>
        </p:nvSpPr>
        <p:spPr>
          <a:xfrm>
            <a:off x="357022" y="96128"/>
            <a:ext cx="6590926" cy="973455"/>
          </a:xfrm>
        </p:spPr>
        <p:txBody>
          <a:bodyPr>
            <a:normAutofit fontScale="90000"/>
          </a:bodyPr>
          <a:lstStyle/>
          <a:p>
            <a:r>
              <a:rPr lang="en-IE" sz="4200" b="1"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rPr>
              <a:t>2023 NDA Audit of Revenue</a:t>
            </a:r>
          </a:p>
        </p:txBody>
      </p:sp>
      <p:sp>
        <p:nvSpPr>
          <p:cNvPr id="3" name="Text Placeholder 2" descr="Revenue's performance in the NDA audit carried out in 2023.">
            <a:extLst>
              <a:ext uri="{FF2B5EF4-FFF2-40B4-BE49-F238E27FC236}">
                <a16:creationId xmlns:a16="http://schemas.microsoft.com/office/drawing/2014/main" id="{FA029992-22FE-0E63-0790-776DABB4DBEB}"/>
              </a:ext>
            </a:extLst>
          </p:cNvPr>
          <p:cNvSpPr>
            <a:spLocks noGrp="1"/>
          </p:cNvSpPr>
          <p:nvPr>
            <p:ph type="body" idx="1"/>
          </p:nvPr>
        </p:nvSpPr>
        <p:spPr>
          <a:xfrm>
            <a:off x="357021" y="1301115"/>
            <a:ext cx="8124459" cy="4760277"/>
          </a:xfrm>
        </p:spPr>
        <p:txBody>
          <a:bodyPr>
            <a:normAutofit/>
          </a:bodyPr>
          <a:lstStyle/>
          <a:p>
            <a:pPr marL="457200" indent="-457200">
              <a:buFont typeface="Wingdings" panose="05000000000000000000" pitchFamily="2" charset="2"/>
              <a:buChar char="v"/>
            </a:pPr>
            <a:r>
              <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rPr>
              <a:t>Score 92.65 *</a:t>
            </a:r>
          </a:p>
          <a:p>
            <a:pPr marL="457200" indent="-457200">
              <a:buFont typeface="Wingdings" panose="05000000000000000000" pitchFamily="2" charset="2"/>
              <a:buChar char="v"/>
            </a:pPr>
            <a:r>
              <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rPr>
              <a:t>13th out of 145 websites audited *</a:t>
            </a:r>
          </a:p>
          <a:p>
            <a:pPr marL="457200" indent="-457200">
              <a:buFont typeface="Wingdings" panose="05000000000000000000" pitchFamily="2" charset="2"/>
              <a:buChar char="v"/>
            </a:pPr>
            <a:r>
              <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rPr>
              <a:t>52% of WCAG Success criteria fully passed</a:t>
            </a:r>
          </a:p>
          <a:p>
            <a:pPr marL="457200" indent="-457200">
              <a:buFont typeface="Wingdings" panose="05000000000000000000" pitchFamily="2" charset="2"/>
              <a:buChar char="v"/>
            </a:pPr>
            <a:r>
              <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rPr>
              <a:t>No blockers found in 2023 Audit</a:t>
            </a:r>
          </a:p>
          <a:p>
            <a:pPr marL="457200" indent="-457200">
              <a:buFont typeface="Wingdings" panose="05000000000000000000" pitchFamily="2" charset="2"/>
              <a:buChar char="v"/>
            </a:pPr>
            <a:r>
              <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rPr>
              <a:t>222 Critical issues identified </a:t>
            </a:r>
          </a:p>
          <a:p>
            <a:pPr marL="914400" lvl="1" indent="-457200">
              <a:buFont typeface="Arial" panose="020B0604020202020204" pitchFamily="34" charset="0"/>
              <a:buChar char="•"/>
            </a:pPr>
            <a:r>
              <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rPr>
              <a:t>ROS.ie (189) and MyAccount (33)</a:t>
            </a:r>
          </a:p>
          <a:p>
            <a:pPr marL="342900" indent="-342900">
              <a:buFont typeface="Wingdings" panose="05000000000000000000" pitchFamily="2" charset="2"/>
              <a:buChar char="v"/>
            </a:pPr>
            <a:r>
              <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rPr>
              <a:t>Similar issues were flagged in multiple places for the 222 critical issues, most issues were not unique</a:t>
            </a:r>
          </a:p>
          <a:p>
            <a:pPr marL="457200" indent="-457200">
              <a:buFont typeface="Arial" panose="020B0604020202020204" pitchFamily="34" charset="0"/>
              <a:buChar char="•"/>
            </a:pPr>
            <a:endPar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endParaRPr>
          </a:p>
          <a:p>
            <a:pPr marL="457200" indent="-457200">
              <a:buAutoNum type="arabicPeriod"/>
            </a:pPr>
            <a:endPar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t>
            </a: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3"/>
              </a:rPr>
              <a:t>Monitoring-Report-EU-WAD-Ireland-2023 (Table 5.3 pg. 116)</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endPar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endParaRPr>
          </a:p>
          <a:p>
            <a:pPr marL="457200" indent="-457200">
              <a:buAutoNum type="arabicPeriod"/>
            </a:pPr>
            <a:endPar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endParaRPr>
          </a:p>
          <a:p>
            <a:pPr marL="457200" indent="-457200">
              <a:buAutoNum type="arabicPeriod"/>
            </a:pPr>
            <a:endPar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endParaRPr>
          </a:p>
          <a:p>
            <a:endPar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endParaRPr>
          </a:p>
          <a:p>
            <a:pPr marL="457200" indent="-457200">
              <a:buAutoNum type="arabicPeriod"/>
            </a:pPr>
            <a:endParaRPr lang="en-IE" dirty="0">
              <a:solidFill>
                <a:schemeClr val="tx1">
                  <a:lumMod val="85000"/>
                  <a:lumOff val="15000"/>
                </a:schemeClr>
              </a:solidFill>
              <a:latin typeface="Segoe UI" panose="020B0502040204020203" pitchFamily="34" charset="0"/>
              <a:ea typeface="Fira Sans" panose="020B0503050000020004" pitchFamily="34" charset="0"/>
              <a:cs typeface="Segoe UI" panose="020B0502040204020203" pitchFamily="34" charset="0"/>
            </a:endParaRPr>
          </a:p>
        </p:txBody>
      </p:sp>
      <p:pic>
        <p:nvPicPr>
          <p:cNvPr id="5" name="Picture 4">
            <a:extLst>
              <a:ext uri="{FF2B5EF4-FFF2-40B4-BE49-F238E27FC236}">
                <a16:creationId xmlns:a16="http://schemas.microsoft.com/office/drawing/2014/main" id="{4795B8E9-4CF2-A730-24D7-272187DCE18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808922" y="1577842"/>
            <a:ext cx="5383078" cy="4622718"/>
          </a:xfrm>
          <a:prstGeom prst="rect">
            <a:avLst/>
          </a:prstGeom>
        </p:spPr>
      </p:pic>
    </p:spTree>
    <p:extLst>
      <p:ext uri="{BB962C8B-B14F-4D97-AF65-F5344CB8AC3E}">
        <p14:creationId xmlns:p14="http://schemas.microsoft.com/office/powerpoint/2010/main" val="26305396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4"/>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2_Office Theme">
      <a:dk1>
        <a:srgbClr val="000000"/>
      </a:dk1>
      <a:lt1>
        <a:srgbClr val="1D5D86"/>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2_Office Theme">
      <a:majorFont>
        <a:latin typeface="Calibri"/>
        <a:ea typeface="Calibri"/>
        <a:cs typeface="Calibri"/>
      </a:majorFont>
      <a:minorFont>
        <a:latin typeface="Helvetica"/>
        <a:ea typeface="Helvetica"/>
        <a:cs typeface="Helvetica"/>
      </a:minorFont>
    </a:fontScheme>
    <a:fmtScheme name="2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2_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2_Office Theme">
      <a:majorFont>
        <a:latin typeface="Calibri"/>
        <a:ea typeface="Calibri"/>
        <a:cs typeface="Calibri"/>
      </a:majorFont>
      <a:minorFont>
        <a:latin typeface="Helvetica"/>
        <a:ea typeface="Helvetica"/>
        <a:cs typeface="Helvetica"/>
      </a:minorFont>
    </a:fontScheme>
    <a:fmtScheme name="2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ED6BE8DCA7D284DB8749A06734C2D16" ma:contentTypeVersion="0" ma:contentTypeDescription="Create a new document." ma:contentTypeScope="" ma:versionID="1681c4012493b50c3594f2de941106ab">
  <xsd:schema xmlns:xsd="http://www.w3.org/2001/XMLSchema" xmlns:xs="http://www.w3.org/2001/XMLSchema" xmlns:p="http://schemas.microsoft.com/office/2006/metadata/properties" targetNamespace="http://schemas.microsoft.com/office/2006/metadata/properties" ma:root="true" ma:fieldsID="bf7e402a729c4675a53e0e92eae5ea8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666E30-4F01-4DD4-8B65-28CF21EBA8DF}">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EE066A31-0B25-4DDB-AE1F-87061CC92D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ABC9E39-EF7E-47FC-8D3B-FE2369890A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2152</TotalTime>
  <Words>2249</Words>
  <Application>Microsoft Office PowerPoint</Application>
  <PresentationFormat>Widescreen</PresentationFormat>
  <Paragraphs>234</Paragraphs>
  <Slides>28</Slides>
  <Notes>19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Arial</vt:lpstr>
      <vt:lpstr>Calibri</vt:lpstr>
      <vt:lpstr>Calibri Light</vt:lpstr>
      <vt:lpstr>Fira Sans</vt:lpstr>
      <vt:lpstr>Gill Sans MT</vt:lpstr>
      <vt:lpstr>Rangle Riforma</vt:lpstr>
      <vt:lpstr>Segoe UI</vt:lpstr>
      <vt:lpstr>Söhne</vt:lpstr>
      <vt:lpstr>Wingdings</vt:lpstr>
      <vt:lpstr>2_Office Theme</vt:lpstr>
      <vt:lpstr>Office Theme</vt:lpstr>
      <vt:lpstr>From Compliance to Excellence   Using accessibility to create great digital services for all </vt:lpstr>
      <vt:lpstr>Agenda</vt:lpstr>
      <vt:lpstr>John Barron.  CIO. Revenue Commissioners.  </vt:lpstr>
      <vt:lpstr>Accessibility </vt:lpstr>
      <vt:lpstr>One in 5</vt:lpstr>
      <vt:lpstr>Accessibility is a legal imperative</vt:lpstr>
      <vt:lpstr>Revenue - A Digital business </vt:lpstr>
      <vt:lpstr>Revenue Website Accessibility</vt:lpstr>
      <vt:lpstr>2023 NDA Audit of Revenue</vt:lpstr>
      <vt:lpstr>2023 Audit Issues Found</vt:lpstr>
      <vt:lpstr>2024 Audit</vt:lpstr>
      <vt:lpstr>The forgotten front?</vt:lpstr>
      <vt:lpstr>Challenges</vt:lpstr>
      <vt:lpstr>Revenue Design System</vt:lpstr>
      <vt:lpstr>Accessibility in Design System Components</vt:lpstr>
      <vt:lpstr>Accessibility at Scale</vt:lpstr>
      <vt:lpstr>Championing Accessibility </vt:lpstr>
      <vt:lpstr>Internal communications</vt:lpstr>
      <vt:lpstr>User-Centric Benefits </vt:lpstr>
      <vt:lpstr>Accessibility &amp; ISO Standards</vt:lpstr>
      <vt:lpstr>Accessibility is an ongoing task and is never really finished</vt:lpstr>
      <vt:lpstr>Final slide – thanks for listening and open to questions.</vt:lpstr>
      <vt:lpstr>Brian Dalton. Accessibility Test Lead     </vt:lpstr>
      <vt:lpstr>Agenda</vt:lpstr>
      <vt:lpstr>11:45 – 12:00 - Break</vt:lpstr>
      <vt:lpstr>Agenda</vt:lpstr>
      <vt:lpstr>Closing reflections  Trevor Vaugh – Public Service Design Lead, Department of Public Expenditure NDP.  </vt:lpstr>
      <vt:lpstr>Lunch/networking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the EU Web Accessibility Directive</dc:title>
  <dc:creator>Ben Adamson</dc:creator>
  <cp:lastModifiedBy>Meghna Manu (NDA)</cp:lastModifiedBy>
  <cp:revision>235</cp:revision>
  <dcterms:modified xsi:type="dcterms:W3CDTF">2024-07-24T15:29:46Z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1FF20075-E350-4B55-B511-AAF7273BDD7C</vt:lpwstr>
  </property>
  <property fmtid="{D5CDD505-2E9C-101B-9397-08002B2CF9AE}" pid="3" name="ArticulatePath">
    <vt:lpwstr>EU WAD training - Simplified Reviews NDA Deque dec2022 v2</vt:lpwstr>
  </property>
  <property fmtid="{D5CDD505-2E9C-101B-9397-08002B2CF9AE}" pid="4" name="ContentTypeId">
    <vt:lpwstr>0x0101007ED6BE8DCA7D284DB8749A06734C2D16</vt:lpwstr>
  </property>
</Properties>
</file>