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727" r:id="rId5"/>
  </p:sldMasterIdLst>
  <p:notesMasterIdLst>
    <p:notesMasterId r:id="rId46"/>
  </p:notesMasterIdLst>
  <p:sldIdLst>
    <p:sldId id="600" r:id="rId6"/>
    <p:sldId id="403" r:id="rId7"/>
    <p:sldId id="759" r:id="rId8"/>
    <p:sldId id="580" r:id="rId9"/>
    <p:sldId id="601" r:id="rId10"/>
    <p:sldId id="796" r:id="rId11"/>
    <p:sldId id="769" r:id="rId12"/>
    <p:sldId id="1131" r:id="rId13"/>
    <p:sldId id="799" r:id="rId14"/>
    <p:sldId id="774" r:id="rId15"/>
    <p:sldId id="773" r:id="rId16"/>
    <p:sldId id="785" r:id="rId17"/>
    <p:sldId id="807" r:id="rId18"/>
    <p:sldId id="800" r:id="rId19"/>
    <p:sldId id="801" r:id="rId20"/>
    <p:sldId id="329" r:id="rId21"/>
    <p:sldId id="346" r:id="rId22"/>
    <p:sldId id="802" r:id="rId23"/>
    <p:sldId id="775" r:id="rId24"/>
    <p:sldId id="777" r:id="rId25"/>
    <p:sldId id="803" r:id="rId26"/>
    <p:sldId id="779" r:id="rId27"/>
    <p:sldId id="786" r:id="rId28"/>
    <p:sldId id="778" r:id="rId29"/>
    <p:sldId id="789" r:id="rId30"/>
    <p:sldId id="787" r:id="rId31"/>
    <p:sldId id="784" r:id="rId32"/>
    <p:sldId id="780" r:id="rId33"/>
    <p:sldId id="790" r:id="rId34"/>
    <p:sldId id="793" r:id="rId35"/>
    <p:sldId id="781" r:id="rId36"/>
    <p:sldId id="782" r:id="rId37"/>
    <p:sldId id="804" r:id="rId38"/>
    <p:sldId id="783" r:id="rId39"/>
    <p:sldId id="805" r:id="rId40"/>
    <p:sldId id="352" r:id="rId41"/>
    <p:sldId id="1064" r:id="rId42"/>
    <p:sldId id="806" r:id="rId43"/>
    <p:sldId id="761" r:id="rId44"/>
    <p:sldId id="1107" r:id="rId4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ED5BA5-28CE-F2A7-3B3F-D583855C98DA}" name="Jessica Cahill" initials="JC" userId="S::jessica.cahill@abilitynet.org.uk::7c3ad442-7c0b-48ad-9e01-e1f4ccf89b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Cahill" initials="JC" lastIdx="19" clrIdx="0">
    <p:extLst>
      <p:ext uri="{19B8F6BF-5375-455C-9EA6-DF929625EA0E}">
        <p15:presenceInfo xmlns:p15="http://schemas.microsoft.com/office/powerpoint/2012/main" userId="S::jessica.cahill@abilitynet.org.uk::7c3ad442-7c0b-48ad-9e01-e1f4ccf89b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6E"/>
    <a:srgbClr val="1D5A60"/>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96892-9B79-4109-A90D-4790C364F823}" v="235" dt="2023-12-12T11:48:57.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p:restoredTop sz="65496" autoAdjust="0"/>
  </p:normalViewPr>
  <p:slideViewPr>
    <p:cSldViewPr snapToGrid="0" snapToObjects="1">
      <p:cViewPr varScale="1">
        <p:scale>
          <a:sx n="74" d="100"/>
          <a:sy n="74" d="100"/>
        </p:scale>
        <p:origin x="1109"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Cahill" userId="7c3ad442-7c0b-48ad-9e01-e1f4ccf89bf8" providerId="ADAL" clId="{F9096892-9B79-4109-A90D-4790C364F823}"/>
    <pc:docChg chg="undo custSel addSld delSld modSld modMainMaster">
      <pc:chgData name="Jessica Cahill" userId="7c3ad442-7c0b-48ad-9e01-e1f4ccf89bf8" providerId="ADAL" clId="{F9096892-9B79-4109-A90D-4790C364F823}" dt="2023-12-12T11:49:16.412" v="1466"/>
      <pc:docMkLst>
        <pc:docMk/>
      </pc:docMkLst>
      <pc:sldChg chg="modSp mod">
        <pc:chgData name="Jessica Cahill" userId="7c3ad442-7c0b-48ad-9e01-e1f4ccf89bf8" providerId="ADAL" clId="{F9096892-9B79-4109-A90D-4790C364F823}" dt="2023-12-04T13:12:53.445" v="720" actId="255"/>
        <pc:sldMkLst>
          <pc:docMk/>
          <pc:sldMk cId="2446532095" sldId="352"/>
        </pc:sldMkLst>
        <pc:spChg chg="mod">
          <ac:chgData name="Jessica Cahill" userId="7c3ad442-7c0b-48ad-9e01-e1f4ccf89bf8" providerId="ADAL" clId="{F9096892-9B79-4109-A90D-4790C364F823}" dt="2023-12-04T13:12:53.445" v="720" actId="255"/>
          <ac:spMkLst>
            <pc:docMk/>
            <pc:sldMk cId="2446532095" sldId="352"/>
            <ac:spMk id="3" creationId="{1D8CE3AF-48EE-42EF-9CF6-C9C5D7E0A544}"/>
          </ac:spMkLst>
        </pc:spChg>
      </pc:sldChg>
      <pc:sldChg chg="modSp add del mod">
        <pc:chgData name="Jessica Cahill" userId="7c3ad442-7c0b-48ad-9e01-e1f4ccf89bf8" providerId="ADAL" clId="{F9096892-9B79-4109-A90D-4790C364F823}" dt="2023-12-12T11:48:49.750" v="1465"/>
        <pc:sldMkLst>
          <pc:docMk/>
          <pc:sldMk cId="2793062645" sldId="403"/>
        </pc:sldMkLst>
        <pc:spChg chg="mod">
          <ac:chgData name="Jessica Cahill" userId="7c3ad442-7c0b-48ad-9e01-e1f4ccf89bf8" providerId="ADAL" clId="{F9096892-9B79-4109-A90D-4790C364F823}" dt="2023-12-12T11:48:49.750" v="1465"/>
          <ac:spMkLst>
            <pc:docMk/>
            <pc:sldMk cId="2793062645" sldId="403"/>
            <ac:spMk id="4" creationId="{94E9C12B-79E0-A2A5-9DD1-483BEB6225E9}"/>
          </ac:spMkLst>
        </pc:spChg>
      </pc:sldChg>
      <pc:sldChg chg="modSp mod addCm delCm modCm modNotesTx">
        <pc:chgData name="Jessica Cahill" userId="7c3ad442-7c0b-48ad-9e01-e1f4ccf89bf8" providerId="ADAL" clId="{F9096892-9B79-4109-A90D-4790C364F823}" dt="2023-12-12T09:55:41.586" v="1461"/>
        <pc:sldMkLst>
          <pc:docMk/>
          <pc:sldMk cId="2227553342" sldId="600"/>
        </pc:sldMkLst>
        <pc:spChg chg="mod">
          <ac:chgData name="Jessica Cahill" userId="7c3ad442-7c0b-48ad-9e01-e1f4ccf89bf8" providerId="ADAL" clId="{F9096892-9B79-4109-A90D-4790C364F823}" dt="2023-11-29T14:39:32.341" v="7" actId="20577"/>
          <ac:spMkLst>
            <pc:docMk/>
            <pc:sldMk cId="2227553342" sldId="600"/>
            <ac:spMk id="4" creationId="{689235D8-ED5F-424A-83B7-04A8D2222168}"/>
          </ac:spMkLst>
        </pc:spChg>
        <pc:extLst>
          <p:ext xmlns:p="http://schemas.openxmlformats.org/presentationml/2006/main" uri="{D6D511B9-2390-475A-947B-AFAB55BFBCF1}">
            <pc226:cmChg xmlns:pc226="http://schemas.microsoft.com/office/powerpoint/2022/06/main/command" chg="add del mod">
              <pc226:chgData name="Jessica Cahill" userId="7c3ad442-7c0b-48ad-9e01-e1f4ccf89bf8" providerId="ADAL" clId="{F9096892-9B79-4109-A90D-4790C364F823}" dt="2023-12-12T09:55:41.586" v="1461"/>
              <pc2:cmMkLst xmlns:pc2="http://schemas.microsoft.com/office/powerpoint/2019/9/main/command">
                <pc:docMk/>
                <pc:sldMk cId="2227553342" sldId="600"/>
                <pc2:cmMk id="{3E55DFC2-8B6D-4D03-B399-B7531EF5D18E}"/>
              </pc2:cmMkLst>
            </pc226:cmChg>
          </p:ext>
        </pc:extLst>
      </pc:sldChg>
      <pc:sldChg chg="modNotesTx">
        <pc:chgData name="Jessica Cahill" userId="7c3ad442-7c0b-48ad-9e01-e1f4ccf89bf8" providerId="ADAL" clId="{F9096892-9B79-4109-A90D-4790C364F823}" dt="2023-12-12T08:49:27.273" v="1371" actId="12"/>
        <pc:sldMkLst>
          <pc:docMk/>
          <pc:sldMk cId="122281119" sldId="601"/>
        </pc:sldMkLst>
      </pc:sldChg>
      <pc:sldChg chg="modNotesTx">
        <pc:chgData name="Jessica Cahill" userId="7c3ad442-7c0b-48ad-9e01-e1f4ccf89bf8" providerId="ADAL" clId="{F9096892-9B79-4109-A90D-4790C364F823}" dt="2023-12-12T08:48:32.353" v="1344" actId="20577"/>
        <pc:sldMkLst>
          <pc:docMk/>
          <pc:sldMk cId="3425282" sldId="759"/>
        </pc:sldMkLst>
      </pc:sldChg>
      <pc:sldChg chg="modSp mod">
        <pc:chgData name="Jessica Cahill" userId="7c3ad442-7c0b-48ad-9e01-e1f4ccf89bf8" providerId="ADAL" clId="{F9096892-9B79-4109-A90D-4790C364F823}" dt="2023-12-04T09:49:17.290" v="161" actId="20577"/>
        <pc:sldMkLst>
          <pc:docMk/>
          <pc:sldMk cId="3784809407" sldId="761"/>
        </pc:sldMkLst>
        <pc:spChg chg="mod">
          <ac:chgData name="Jessica Cahill" userId="7c3ad442-7c0b-48ad-9e01-e1f4ccf89bf8" providerId="ADAL" clId="{F9096892-9B79-4109-A90D-4790C364F823}" dt="2023-12-04T09:49:17.290" v="161" actId="20577"/>
          <ac:spMkLst>
            <pc:docMk/>
            <pc:sldMk cId="3784809407" sldId="761"/>
            <ac:spMk id="3" creationId="{C57CF072-3678-40F6-B595-01CCA8DDFFE8}"/>
          </ac:spMkLst>
        </pc:spChg>
      </pc:sldChg>
      <pc:sldChg chg="modSp mod addCm delCm modNotesTx">
        <pc:chgData name="Jessica Cahill" userId="7c3ad442-7c0b-48ad-9e01-e1f4ccf89bf8" providerId="ADAL" clId="{F9096892-9B79-4109-A90D-4790C364F823}" dt="2023-12-12T11:49:16.412" v="1466"/>
        <pc:sldMkLst>
          <pc:docMk/>
          <pc:sldMk cId="2667894212" sldId="769"/>
        </pc:sldMkLst>
        <pc:spChg chg="mod">
          <ac:chgData name="Jessica Cahill" userId="7c3ad442-7c0b-48ad-9e01-e1f4ccf89bf8" providerId="ADAL" clId="{F9096892-9B79-4109-A90D-4790C364F823}" dt="2023-12-06T09:21:26.103" v="727" actId="20577"/>
          <ac:spMkLst>
            <pc:docMk/>
            <pc:sldMk cId="2667894212" sldId="769"/>
            <ac:spMk id="3" creationId="{0C5DD702-9090-49EF-85BC-DF649FE29E77}"/>
          </ac:spMkLst>
        </pc:spChg>
        <pc:picChg chg="mod">
          <ac:chgData name="Jessica Cahill" userId="7c3ad442-7c0b-48ad-9e01-e1f4ccf89bf8" providerId="ADAL" clId="{F9096892-9B79-4109-A90D-4790C364F823}" dt="2023-11-29T15:46:58.388" v="130" actId="1037"/>
          <ac:picMkLst>
            <pc:docMk/>
            <pc:sldMk cId="2667894212" sldId="769"/>
            <ac:picMk id="4" creationId="{B7C0AC4B-26BE-4750-8C1B-DD6C8F0DD315}"/>
          </ac:picMkLst>
        </pc:picChg>
        <pc:picChg chg="mod">
          <ac:chgData name="Jessica Cahill" userId="7c3ad442-7c0b-48ad-9e01-e1f4ccf89bf8" providerId="ADAL" clId="{F9096892-9B79-4109-A90D-4790C364F823}" dt="2023-11-29T15:46:58.388" v="130" actId="1037"/>
          <ac:picMkLst>
            <pc:docMk/>
            <pc:sldMk cId="2667894212" sldId="769"/>
            <ac:picMk id="1026" creationId="{C2C8E90F-88C1-4E61-912C-D9EF27220E95}"/>
          </ac:picMkLst>
        </pc:picChg>
        <pc:extLst>
          <p:ext xmlns:p="http://schemas.openxmlformats.org/presentationml/2006/main" uri="{D6D511B9-2390-475A-947B-AFAB55BFBCF1}">
            <pc226:cmChg xmlns:pc226="http://schemas.microsoft.com/office/powerpoint/2022/06/main/command" chg="add del">
              <pc226:chgData name="Jessica Cahill" userId="7c3ad442-7c0b-48ad-9e01-e1f4ccf89bf8" providerId="ADAL" clId="{F9096892-9B79-4109-A90D-4790C364F823}" dt="2023-12-12T11:49:16.412" v="1466"/>
              <pc2:cmMkLst xmlns:pc2="http://schemas.microsoft.com/office/powerpoint/2019/9/main/command">
                <pc:docMk/>
                <pc:sldMk cId="2667894212" sldId="769"/>
                <pc2:cmMk id="{4E8F2BF7-C4BA-4544-ADE9-63EF38133BED}"/>
              </pc2:cmMkLst>
            </pc226:cmChg>
          </p:ext>
        </pc:extLst>
      </pc:sldChg>
      <pc:sldChg chg="modNotesTx">
        <pc:chgData name="Jessica Cahill" userId="7c3ad442-7c0b-48ad-9e01-e1f4ccf89bf8" providerId="ADAL" clId="{F9096892-9B79-4109-A90D-4790C364F823}" dt="2023-12-04T11:59:27.639" v="498" actId="20577"/>
        <pc:sldMkLst>
          <pc:docMk/>
          <pc:sldMk cId="676874992" sldId="774"/>
        </pc:sldMkLst>
      </pc:sldChg>
      <pc:sldChg chg="modNotesTx">
        <pc:chgData name="Jessica Cahill" userId="7c3ad442-7c0b-48ad-9e01-e1f4ccf89bf8" providerId="ADAL" clId="{F9096892-9B79-4109-A90D-4790C364F823}" dt="2023-12-12T09:01:06.438" v="1398" actId="20577"/>
        <pc:sldMkLst>
          <pc:docMk/>
          <pc:sldMk cId="432296046" sldId="778"/>
        </pc:sldMkLst>
      </pc:sldChg>
      <pc:sldChg chg="modNotesTx">
        <pc:chgData name="Jessica Cahill" userId="7c3ad442-7c0b-48ad-9e01-e1f4ccf89bf8" providerId="ADAL" clId="{F9096892-9B79-4109-A90D-4790C364F823}" dt="2023-12-12T08:58:16.632" v="1391" actId="20577"/>
        <pc:sldMkLst>
          <pc:docMk/>
          <pc:sldMk cId="3299619105" sldId="779"/>
        </pc:sldMkLst>
      </pc:sldChg>
      <pc:sldChg chg="modSp modAnim">
        <pc:chgData name="Jessica Cahill" userId="7c3ad442-7c0b-48ad-9e01-e1f4ccf89bf8" providerId="ADAL" clId="{F9096892-9B79-4109-A90D-4790C364F823}" dt="2023-12-04T12:50:28.027" v="712" actId="20577"/>
        <pc:sldMkLst>
          <pc:docMk/>
          <pc:sldMk cId="4161206040" sldId="780"/>
        </pc:sldMkLst>
        <pc:spChg chg="mod">
          <ac:chgData name="Jessica Cahill" userId="7c3ad442-7c0b-48ad-9e01-e1f4ccf89bf8" providerId="ADAL" clId="{F9096892-9B79-4109-A90D-4790C364F823}" dt="2023-12-04T12:50:28.027" v="712" actId="20577"/>
          <ac:spMkLst>
            <pc:docMk/>
            <pc:sldMk cId="4161206040" sldId="780"/>
            <ac:spMk id="3" creationId="{27FEFB78-9E97-480A-B651-08AD846AAE11}"/>
          </ac:spMkLst>
        </pc:spChg>
      </pc:sldChg>
      <pc:sldChg chg="modSp mod modAnim modNotesTx">
        <pc:chgData name="Jessica Cahill" userId="7c3ad442-7c0b-48ad-9e01-e1f4ccf89bf8" providerId="ADAL" clId="{F9096892-9B79-4109-A90D-4790C364F823}" dt="2023-12-12T09:09:49.827" v="1428" actId="20577"/>
        <pc:sldMkLst>
          <pc:docMk/>
          <pc:sldMk cId="3870491773" sldId="781"/>
        </pc:sldMkLst>
        <pc:spChg chg="mod">
          <ac:chgData name="Jessica Cahill" userId="7c3ad442-7c0b-48ad-9e01-e1f4ccf89bf8" providerId="ADAL" clId="{F9096892-9B79-4109-A90D-4790C364F823}" dt="2023-12-04T12:52:07.406" v="715"/>
          <ac:spMkLst>
            <pc:docMk/>
            <pc:sldMk cId="3870491773" sldId="781"/>
            <ac:spMk id="3" creationId="{03DD8BCD-181D-4230-8834-C99CC186030F}"/>
          </ac:spMkLst>
        </pc:spChg>
      </pc:sldChg>
      <pc:sldChg chg="modSp mod modNotesTx">
        <pc:chgData name="Jessica Cahill" userId="7c3ad442-7c0b-48ad-9e01-e1f4ccf89bf8" providerId="ADAL" clId="{F9096892-9B79-4109-A90D-4790C364F823}" dt="2023-12-12T08:18:21.645" v="1311" actId="6549"/>
        <pc:sldMkLst>
          <pc:docMk/>
          <pc:sldMk cId="965566244" sldId="782"/>
        </pc:sldMkLst>
        <pc:spChg chg="mod">
          <ac:chgData name="Jessica Cahill" userId="7c3ad442-7c0b-48ad-9e01-e1f4ccf89bf8" providerId="ADAL" clId="{F9096892-9B79-4109-A90D-4790C364F823}" dt="2023-12-04T13:12:12.280" v="717" actId="20577"/>
          <ac:spMkLst>
            <pc:docMk/>
            <pc:sldMk cId="965566244" sldId="782"/>
            <ac:spMk id="3" creationId="{633CFC46-94E7-40A7-9F49-45190F12703E}"/>
          </ac:spMkLst>
        </pc:spChg>
      </pc:sldChg>
      <pc:sldChg chg="modNotesTx">
        <pc:chgData name="Jessica Cahill" userId="7c3ad442-7c0b-48ad-9e01-e1f4ccf89bf8" providerId="ADAL" clId="{F9096892-9B79-4109-A90D-4790C364F823}" dt="2023-12-12T08:34:05.258" v="1314" actId="20577"/>
        <pc:sldMkLst>
          <pc:docMk/>
          <pc:sldMk cId="2629068258" sldId="783"/>
        </pc:sldMkLst>
      </pc:sldChg>
      <pc:sldChg chg="modSp mod modNotesTx">
        <pc:chgData name="Jessica Cahill" userId="7c3ad442-7c0b-48ad-9e01-e1f4ccf89bf8" providerId="ADAL" clId="{F9096892-9B79-4109-A90D-4790C364F823}" dt="2023-12-04T12:46:41.627" v="622" actId="20577"/>
        <pc:sldMkLst>
          <pc:docMk/>
          <pc:sldMk cId="2359302596" sldId="784"/>
        </pc:sldMkLst>
        <pc:spChg chg="mod">
          <ac:chgData name="Jessica Cahill" userId="7c3ad442-7c0b-48ad-9e01-e1f4ccf89bf8" providerId="ADAL" clId="{F9096892-9B79-4109-A90D-4790C364F823}" dt="2023-12-04T12:46:41.627" v="622" actId="20577"/>
          <ac:spMkLst>
            <pc:docMk/>
            <pc:sldMk cId="2359302596" sldId="784"/>
            <ac:spMk id="3" creationId="{09847D0B-3324-49FE-88F4-212C8037AE23}"/>
          </ac:spMkLst>
        </pc:spChg>
      </pc:sldChg>
      <pc:sldChg chg="modSp mod">
        <pc:chgData name="Jessica Cahill" userId="7c3ad442-7c0b-48ad-9e01-e1f4ccf89bf8" providerId="ADAL" clId="{F9096892-9B79-4109-A90D-4790C364F823}" dt="2023-12-04T12:30:42.495" v="509" actId="20577"/>
        <pc:sldMkLst>
          <pc:docMk/>
          <pc:sldMk cId="2850947846" sldId="786"/>
        </pc:sldMkLst>
        <pc:spChg chg="mod">
          <ac:chgData name="Jessica Cahill" userId="7c3ad442-7c0b-48ad-9e01-e1f4ccf89bf8" providerId="ADAL" clId="{F9096892-9B79-4109-A90D-4790C364F823}" dt="2023-12-04T12:30:42.495" v="509" actId="20577"/>
          <ac:spMkLst>
            <pc:docMk/>
            <pc:sldMk cId="2850947846" sldId="786"/>
            <ac:spMk id="3" creationId="{C57CF072-3678-40F6-B595-01CCA8DDFFE8}"/>
          </ac:spMkLst>
        </pc:spChg>
      </pc:sldChg>
      <pc:sldChg chg="modSp modAnim modNotesTx">
        <pc:chgData name="Jessica Cahill" userId="7c3ad442-7c0b-48ad-9e01-e1f4ccf89bf8" providerId="ADAL" clId="{F9096892-9B79-4109-A90D-4790C364F823}" dt="2023-12-06T12:24:51.318" v="1306" actId="20577"/>
        <pc:sldMkLst>
          <pc:docMk/>
          <pc:sldMk cId="1807166474" sldId="787"/>
        </pc:sldMkLst>
        <pc:spChg chg="mod">
          <ac:chgData name="Jessica Cahill" userId="7c3ad442-7c0b-48ad-9e01-e1f4ccf89bf8" providerId="ADAL" clId="{F9096892-9B79-4109-A90D-4790C364F823}" dt="2023-12-04T12:45:37.586" v="615" actId="5793"/>
          <ac:spMkLst>
            <pc:docMk/>
            <pc:sldMk cId="1807166474" sldId="787"/>
            <ac:spMk id="3" creationId="{48F67FE5-F5CC-4A49-92C9-CDFBA651ABAE}"/>
          </ac:spMkLst>
        </pc:spChg>
      </pc:sldChg>
      <pc:sldChg chg="modSp mod modNotesTx">
        <pc:chgData name="Jessica Cahill" userId="7c3ad442-7c0b-48ad-9e01-e1f4ccf89bf8" providerId="ADAL" clId="{F9096892-9B79-4109-A90D-4790C364F823}" dt="2023-12-12T09:02:27.914" v="1404" actId="20577"/>
        <pc:sldMkLst>
          <pc:docMk/>
          <pc:sldMk cId="2707963188" sldId="789"/>
        </pc:sldMkLst>
        <pc:spChg chg="mod">
          <ac:chgData name="Jessica Cahill" userId="7c3ad442-7c0b-48ad-9e01-e1f4ccf89bf8" providerId="ADAL" clId="{F9096892-9B79-4109-A90D-4790C364F823}" dt="2023-12-04T12:34:47.700" v="608" actId="20577"/>
          <ac:spMkLst>
            <pc:docMk/>
            <pc:sldMk cId="2707963188" sldId="789"/>
            <ac:spMk id="3" creationId="{48F67FE5-F5CC-4A49-92C9-CDFBA651ABAE}"/>
          </ac:spMkLst>
        </pc:spChg>
      </pc:sldChg>
      <pc:sldChg chg="modNotesTx">
        <pc:chgData name="Jessica Cahill" userId="7c3ad442-7c0b-48ad-9e01-e1f4ccf89bf8" providerId="ADAL" clId="{F9096892-9B79-4109-A90D-4790C364F823}" dt="2023-12-04T12:17:38.050" v="502"/>
        <pc:sldMkLst>
          <pc:docMk/>
          <pc:sldMk cId="178857262" sldId="801"/>
        </pc:sldMkLst>
      </pc:sldChg>
      <pc:sldChg chg="modSp mod modNotesTx">
        <pc:chgData name="Jessica Cahill" userId="7c3ad442-7c0b-48ad-9e01-e1f4ccf89bf8" providerId="ADAL" clId="{F9096892-9B79-4109-A90D-4790C364F823}" dt="2023-12-12T09:15:13.825" v="1458"/>
        <pc:sldMkLst>
          <pc:docMk/>
          <pc:sldMk cId="1720696490" sldId="804"/>
        </pc:sldMkLst>
        <pc:spChg chg="mod">
          <ac:chgData name="Jessica Cahill" userId="7c3ad442-7c0b-48ad-9e01-e1f4ccf89bf8" providerId="ADAL" clId="{F9096892-9B79-4109-A90D-4790C364F823}" dt="2023-12-04T13:12:22.911" v="719" actId="20577"/>
          <ac:spMkLst>
            <pc:docMk/>
            <pc:sldMk cId="1720696490" sldId="804"/>
            <ac:spMk id="3" creationId="{633CFC46-94E7-40A7-9F49-45190F12703E}"/>
          </ac:spMkLst>
        </pc:spChg>
      </pc:sldChg>
      <pc:sldChg chg="modNotesTx">
        <pc:chgData name="Jessica Cahill" userId="7c3ad442-7c0b-48ad-9e01-e1f4ccf89bf8" providerId="ADAL" clId="{F9096892-9B79-4109-A90D-4790C364F823}" dt="2023-12-06T10:29:31.708" v="1110" actId="20577"/>
        <pc:sldMkLst>
          <pc:docMk/>
          <pc:sldMk cId="4186264193" sldId="805"/>
        </pc:sldMkLst>
      </pc:sldChg>
      <pc:sldChg chg="del">
        <pc:chgData name="Jessica Cahill" userId="7c3ad442-7c0b-48ad-9e01-e1f4ccf89bf8" providerId="ADAL" clId="{F9096892-9B79-4109-A90D-4790C364F823}" dt="2023-11-29T14:46:47.364" v="16" actId="2696"/>
        <pc:sldMkLst>
          <pc:docMk/>
          <pc:sldMk cId="668021493" sldId="808"/>
        </pc:sldMkLst>
      </pc:sldChg>
      <pc:sldChg chg="del">
        <pc:chgData name="Jessica Cahill" userId="7c3ad442-7c0b-48ad-9e01-e1f4ccf89bf8" providerId="ADAL" clId="{F9096892-9B79-4109-A90D-4790C364F823}" dt="2023-12-04T09:49:27.062" v="162" actId="2696"/>
        <pc:sldMkLst>
          <pc:docMk/>
          <pc:sldMk cId="727397741" sldId="1108"/>
        </pc:sldMkLst>
      </pc:sldChg>
      <pc:sldChg chg="addSp delSp modSp add del mod modNotesTx">
        <pc:chgData name="Jessica Cahill" userId="7c3ad442-7c0b-48ad-9e01-e1f4ccf89bf8" providerId="ADAL" clId="{F9096892-9B79-4109-A90D-4790C364F823}" dt="2023-12-06T09:45:57.451" v="949" actId="2696"/>
        <pc:sldMkLst>
          <pc:docMk/>
          <pc:sldMk cId="2340438876" sldId="1108"/>
        </pc:sldMkLst>
        <pc:spChg chg="mod">
          <ac:chgData name="Jessica Cahill" userId="7c3ad442-7c0b-48ad-9e01-e1f4ccf89bf8" providerId="ADAL" clId="{F9096892-9B79-4109-A90D-4790C364F823}" dt="2023-12-06T09:26:41.290" v="736" actId="20577"/>
          <ac:spMkLst>
            <pc:docMk/>
            <pc:sldMk cId="2340438876" sldId="1108"/>
            <ac:spMk id="2" creationId="{046074EF-C3AB-466A-B195-78DC29519115}"/>
          </ac:spMkLst>
        </pc:spChg>
        <pc:spChg chg="mod">
          <ac:chgData name="Jessica Cahill" userId="7c3ad442-7c0b-48ad-9e01-e1f4ccf89bf8" providerId="ADAL" clId="{F9096892-9B79-4109-A90D-4790C364F823}" dt="2023-12-06T09:31:07.844" v="791" actId="14100"/>
          <ac:spMkLst>
            <pc:docMk/>
            <pc:sldMk cId="2340438876" sldId="1108"/>
            <ac:spMk id="3" creationId="{0C5DD702-9090-49EF-85BC-DF649FE29E77}"/>
          </ac:spMkLst>
        </pc:spChg>
        <pc:spChg chg="add mod">
          <ac:chgData name="Jessica Cahill" userId="7c3ad442-7c0b-48ad-9e01-e1f4ccf89bf8" providerId="ADAL" clId="{F9096892-9B79-4109-A90D-4790C364F823}" dt="2023-12-06T09:31:04.943" v="790" actId="113"/>
          <ac:spMkLst>
            <pc:docMk/>
            <pc:sldMk cId="2340438876" sldId="1108"/>
            <ac:spMk id="5" creationId="{FA16E0D6-EEA6-2CB2-6BE6-381E77144A87}"/>
          </ac:spMkLst>
        </pc:spChg>
        <pc:picChg chg="del">
          <ac:chgData name="Jessica Cahill" userId="7c3ad442-7c0b-48ad-9e01-e1f4ccf89bf8" providerId="ADAL" clId="{F9096892-9B79-4109-A90D-4790C364F823}" dt="2023-12-06T09:27:58.537" v="746" actId="478"/>
          <ac:picMkLst>
            <pc:docMk/>
            <pc:sldMk cId="2340438876" sldId="1108"/>
            <ac:picMk id="4" creationId="{B7C0AC4B-26BE-4750-8C1B-DD6C8F0DD315}"/>
          </ac:picMkLst>
        </pc:picChg>
        <pc:picChg chg="del">
          <ac:chgData name="Jessica Cahill" userId="7c3ad442-7c0b-48ad-9e01-e1f4ccf89bf8" providerId="ADAL" clId="{F9096892-9B79-4109-A90D-4790C364F823}" dt="2023-12-06T09:27:57.616" v="745" actId="478"/>
          <ac:picMkLst>
            <pc:docMk/>
            <pc:sldMk cId="2340438876" sldId="1108"/>
            <ac:picMk id="1026" creationId="{C2C8E90F-88C1-4E61-912C-D9EF27220E95}"/>
          </ac:picMkLst>
        </pc:picChg>
      </pc:sldChg>
      <pc:sldChg chg="modSp add modNotesTx">
        <pc:chgData name="Jessica Cahill" userId="7c3ad442-7c0b-48ad-9e01-e1f4ccf89bf8" providerId="ADAL" clId="{F9096892-9B79-4109-A90D-4790C364F823}" dt="2023-12-06T12:16:37.906" v="1199" actId="6549"/>
        <pc:sldMkLst>
          <pc:docMk/>
          <pc:sldMk cId="2289673086" sldId="1131"/>
        </pc:sldMkLst>
        <pc:spChg chg="mod">
          <ac:chgData name="Jessica Cahill" userId="7c3ad442-7c0b-48ad-9e01-e1f4ccf89bf8" providerId="ADAL" clId="{F9096892-9B79-4109-A90D-4790C364F823}" dt="2023-12-06T12:15:34.303" v="1189"/>
          <ac:spMkLst>
            <pc:docMk/>
            <pc:sldMk cId="2289673086" sldId="1131"/>
            <ac:spMk id="2" creationId="{15727630-F636-92D6-ACF5-81EFB8132175}"/>
          </ac:spMkLst>
        </pc:spChg>
      </pc:sldChg>
      <pc:sldChg chg="modSp add del mod modNotesTx">
        <pc:chgData name="Jessica Cahill" userId="7c3ad442-7c0b-48ad-9e01-e1f4ccf89bf8" providerId="ADAL" clId="{F9096892-9B79-4109-A90D-4790C364F823}" dt="2023-12-06T12:16:01.984" v="1190" actId="2696"/>
        <pc:sldMkLst>
          <pc:docMk/>
          <pc:sldMk cId="3581300848" sldId="2611"/>
        </pc:sldMkLst>
        <pc:spChg chg="mod">
          <ac:chgData name="Jessica Cahill" userId="7c3ad442-7c0b-48ad-9e01-e1f4ccf89bf8" providerId="ADAL" clId="{F9096892-9B79-4109-A90D-4790C364F823}" dt="2023-12-06T09:51:11.699" v="1061" actId="20577"/>
          <ac:spMkLst>
            <pc:docMk/>
            <pc:sldMk cId="3581300848" sldId="2611"/>
            <ac:spMk id="2" creationId="{00000000-0000-0000-0000-000000000000}"/>
          </ac:spMkLst>
        </pc:spChg>
      </pc:sldChg>
      <pc:sldMasterChg chg="modSp mod delSldLayout">
        <pc:chgData name="Jessica Cahill" userId="7c3ad442-7c0b-48ad-9e01-e1f4ccf89bf8" providerId="ADAL" clId="{F9096892-9B79-4109-A90D-4790C364F823}" dt="2023-12-06T12:16:01.984" v="1190" actId="2696"/>
        <pc:sldMasterMkLst>
          <pc:docMk/>
          <pc:sldMasterMk cId="0" sldId="2147483696"/>
        </pc:sldMasterMkLst>
        <pc:spChg chg="mod">
          <ac:chgData name="Jessica Cahill" userId="7c3ad442-7c0b-48ad-9e01-e1f4ccf89bf8" providerId="ADAL" clId="{F9096892-9B79-4109-A90D-4790C364F823}" dt="2023-12-06T11:07:54.888" v="1113" actId="20577"/>
          <ac:spMkLst>
            <pc:docMk/>
            <pc:sldMasterMk cId="0" sldId="2147483696"/>
            <ac:spMk id="4" creationId="{93F3752D-159E-F344-993E-D1C00B05B7A9}"/>
          </ac:spMkLst>
        </pc:spChg>
        <pc:sldLayoutChg chg="del">
          <pc:chgData name="Jessica Cahill" userId="7c3ad442-7c0b-48ad-9e01-e1f4ccf89bf8" providerId="ADAL" clId="{F9096892-9B79-4109-A90D-4790C364F823}" dt="2023-12-06T12:16:01.984" v="1190" actId="2696"/>
          <pc:sldLayoutMkLst>
            <pc:docMk/>
            <pc:sldMasterMk cId="0" sldId="2147483696"/>
            <pc:sldLayoutMk cId="1772152799" sldId="2147483727"/>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1F0C1-5954-4BB2-8CBB-C6EF872BF5D8}"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41CE1762-9352-47CD-BDF8-ED31A05F2E6E}">
      <dgm:prSet custT="1"/>
      <dgm:spPr/>
      <dgm:t>
        <a:bodyPr/>
        <a:lstStyle/>
        <a:p>
          <a:pPr>
            <a:defRPr cap="all"/>
          </a:pPr>
          <a:r>
            <a:rPr lang="en-GB" sz="2400" cap="none">
              <a:solidFill>
                <a:srgbClr val="005C6E"/>
              </a:solidFill>
            </a:rPr>
            <a:t>Automated </a:t>
          </a:r>
          <a:r>
            <a:rPr lang="en-GB" sz="2400" cap="none" dirty="0">
              <a:solidFill>
                <a:srgbClr val="005C6E"/>
              </a:solidFill>
            </a:rPr>
            <a:t>checkers</a:t>
          </a:r>
          <a:endParaRPr lang="en-US" sz="2400" cap="none" dirty="0">
            <a:solidFill>
              <a:srgbClr val="005C6E"/>
            </a:solidFill>
          </a:endParaRPr>
        </a:p>
      </dgm:t>
    </dgm:pt>
    <dgm:pt modelId="{92A732DF-15D5-4119-B7D3-EEBA77D296BC}" type="parTrans" cxnId="{0F935712-A47C-4C01-9C6E-7DFA7AB52A58}">
      <dgm:prSet/>
      <dgm:spPr/>
      <dgm:t>
        <a:bodyPr/>
        <a:lstStyle/>
        <a:p>
          <a:endParaRPr lang="en-US"/>
        </a:p>
      </dgm:t>
    </dgm:pt>
    <dgm:pt modelId="{9AB6EE8B-BF26-4123-B407-5D0D179BB039}" type="sibTrans" cxnId="{0F935712-A47C-4C01-9C6E-7DFA7AB52A58}">
      <dgm:prSet/>
      <dgm:spPr/>
      <dgm:t>
        <a:bodyPr/>
        <a:lstStyle/>
        <a:p>
          <a:endParaRPr lang="en-US"/>
        </a:p>
      </dgm:t>
    </dgm:pt>
    <dgm:pt modelId="{B3309826-8075-494E-87B1-487D7CCA8EFF}">
      <dgm:prSet custT="1"/>
      <dgm:spPr/>
      <dgm:t>
        <a:bodyPr/>
        <a:lstStyle/>
        <a:p>
          <a:pPr>
            <a:defRPr cap="all"/>
          </a:pPr>
          <a:r>
            <a:rPr lang="en-GB" sz="2400" cap="none" dirty="0">
              <a:solidFill>
                <a:srgbClr val="005C6E"/>
              </a:solidFill>
            </a:rPr>
            <a:t>Manual checks</a:t>
          </a:r>
          <a:endParaRPr lang="en-US" sz="2400" cap="none" dirty="0">
            <a:solidFill>
              <a:srgbClr val="005C6E"/>
            </a:solidFill>
          </a:endParaRPr>
        </a:p>
      </dgm:t>
    </dgm:pt>
    <dgm:pt modelId="{0647002A-FCBE-4603-AA90-0365D26409AF}" type="parTrans" cxnId="{4390C192-9B54-4EE9-ADD8-814130B7BEBA}">
      <dgm:prSet/>
      <dgm:spPr/>
      <dgm:t>
        <a:bodyPr/>
        <a:lstStyle/>
        <a:p>
          <a:endParaRPr lang="en-US"/>
        </a:p>
      </dgm:t>
    </dgm:pt>
    <dgm:pt modelId="{3BD2BE8C-EB1B-4CAF-A374-FD218B188F13}" type="sibTrans" cxnId="{4390C192-9B54-4EE9-ADD8-814130B7BEBA}">
      <dgm:prSet/>
      <dgm:spPr/>
      <dgm:t>
        <a:bodyPr/>
        <a:lstStyle/>
        <a:p>
          <a:endParaRPr lang="en-US"/>
        </a:p>
      </dgm:t>
    </dgm:pt>
    <dgm:pt modelId="{04E89D91-998D-4FF0-AD1D-35D5393A2CD7}">
      <dgm:prSet custT="1"/>
      <dgm:spPr/>
      <dgm:t>
        <a:bodyPr/>
        <a:lstStyle/>
        <a:p>
          <a:pPr>
            <a:defRPr cap="all"/>
          </a:pPr>
          <a:r>
            <a:rPr lang="en-GB" sz="2400" cap="none" dirty="0">
              <a:solidFill>
                <a:srgbClr val="005C6E"/>
              </a:solidFill>
            </a:rPr>
            <a:t>Site scanners</a:t>
          </a:r>
          <a:endParaRPr lang="en-US" sz="2400" cap="none" dirty="0">
            <a:solidFill>
              <a:srgbClr val="005C6E"/>
            </a:solidFill>
          </a:endParaRPr>
        </a:p>
      </dgm:t>
    </dgm:pt>
    <dgm:pt modelId="{58ED3BB3-640D-4A51-B418-84D39E798120}" type="parTrans" cxnId="{CDC837ED-9731-4EC3-8D3A-CA27D6A8E15B}">
      <dgm:prSet/>
      <dgm:spPr/>
      <dgm:t>
        <a:bodyPr/>
        <a:lstStyle/>
        <a:p>
          <a:endParaRPr lang="en-US"/>
        </a:p>
      </dgm:t>
    </dgm:pt>
    <dgm:pt modelId="{1C01147D-59DB-49C8-AEA6-17129D5FD614}" type="sibTrans" cxnId="{CDC837ED-9731-4EC3-8D3A-CA27D6A8E15B}">
      <dgm:prSet/>
      <dgm:spPr/>
      <dgm:t>
        <a:bodyPr/>
        <a:lstStyle/>
        <a:p>
          <a:endParaRPr lang="en-US"/>
        </a:p>
      </dgm:t>
    </dgm:pt>
    <dgm:pt modelId="{C0D59EC1-5C03-495E-9973-4B47316DAABE}" type="pres">
      <dgm:prSet presAssocID="{9B91F0C1-5954-4BB2-8CBB-C6EF872BF5D8}" presName="root" presStyleCnt="0">
        <dgm:presLayoutVars>
          <dgm:dir/>
          <dgm:resizeHandles val="exact"/>
        </dgm:presLayoutVars>
      </dgm:prSet>
      <dgm:spPr/>
    </dgm:pt>
    <dgm:pt modelId="{F83D0737-3145-4AD3-A50E-7694690E4D18}" type="pres">
      <dgm:prSet presAssocID="{41CE1762-9352-47CD-BDF8-ED31A05F2E6E}" presName="compNode" presStyleCnt="0"/>
      <dgm:spPr/>
    </dgm:pt>
    <dgm:pt modelId="{43D1094D-690A-48AF-8641-2379133CD26A}" type="pres">
      <dgm:prSet presAssocID="{41CE1762-9352-47CD-BDF8-ED31A05F2E6E}" presName="iconBgRect" presStyleLbl="bgShp" presStyleIdx="0" presStyleCnt="3"/>
      <dgm:spPr>
        <a:solidFill>
          <a:schemeClr val="accent1">
            <a:lumMod val="75000"/>
          </a:schemeClr>
        </a:solidFill>
        <a:ln>
          <a:solidFill>
            <a:schemeClr val="accent1">
              <a:lumMod val="75000"/>
            </a:schemeClr>
          </a:solidFill>
        </a:ln>
      </dgm:spPr>
    </dgm:pt>
    <dgm:pt modelId="{5ADCD706-4E18-426E-A579-6DDA4DB1FADB}" type="pres">
      <dgm:prSet presAssocID="{41CE1762-9352-47CD-BDF8-ED31A05F2E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FB43606-A67C-454A-88D5-AF0E42E42FF7}" type="pres">
      <dgm:prSet presAssocID="{41CE1762-9352-47CD-BDF8-ED31A05F2E6E}" presName="spaceRect" presStyleCnt="0"/>
      <dgm:spPr/>
    </dgm:pt>
    <dgm:pt modelId="{59316EAF-AA98-4AD7-8B78-5828BDC37EB4}" type="pres">
      <dgm:prSet presAssocID="{41CE1762-9352-47CD-BDF8-ED31A05F2E6E}" presName="textRect" presStyleLbl="revTx" presStyleIdx="0" presStyleCnt="3" custScaleX="163798" custScaleY="67791" custLinFactNeighborX="985" custLinFactNeighborY="-28183">
        <dgm:presLayoutVars>
          <dgm:chMax val="1"/>
          <dgm:chPref val="1"/>
        </dgm:presLayoutVars>
      </dgm:prSet>
      <dgm:spPr/>
    </dgm:pt>
    <dgm:pt modelId="{696B0865-5683-45D5-820B-8FDDA81E3049}" type="pres">
      <dgm:prSet presAssocID="{9AB6EE8B-BF26-4123-B407-5D0D179BB039}" presName="sibTrans" presStyleCnt="0"/>
      <dgm:spPr/>
    </dgm:pt>
    <dgm:pt modelId="{7CC21D59-3B6A-406A-BE0D-E4B867531D93}" type="pres">
      <dgm:prSet presAssocID="{B3309826-8075-494E-87B1-487D7CCA8EFF}" presName="compNode" presStyleCnt="0"/>
      <dgm:spPr/>
    </dgm:pt>
    <dgm:pt modelId="{88CDBF32-081D-47BD-81A1-B29D90CCD5CB}" type="pres">
      <dgm:prSet presAssocID="{B3309826-8075-494E-87B1-487D7CCA8EFF}" presName="iconBgRect" presStyleLbl="bgShp" presStyleIdx="1" presStyleCnt="3"/>
      <dgm:spPr>
        <a:solidFill>
          <a:schemeClr val="accent3">
            <a:lumMod val="75000"/>
          </a:schemeClr>
        </a:solidFill>
        <a:ln>
          <a:solidFill>
            <a:schemeClr val="accent3">
              <a:lumMod val="75000"/>
            </a:schemeClr>
          </a:solidFill>
        </a:ln>
      </dgm:spPr>
    </dgm:pt>
    <dgm:pt modelId="{C04C119D-D234-4CF6-BD9E-DFADE217D0DB}" type="pres">
      <dgm:prSet presAssocID="{B3309826-8075-494E-87B1-487D7CCA8E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417168-A3E9-4D44-9B9F-711AFFF5BA5F}" type="pres">
      <dgm:prSet presAssocID="{B3309826-8075-494E-87B1-487D7CCA8EFF}" presName="spaceRect" presStyleCnt="0"/>
      <dgm:spPr/>
    </dgm:pt>
    <dgm:pt modelId="{6F417B8F-6F11-4FA9-8BB4-E1DCE17D2E83}" type="pres">
      <dgm:prSet presAssocID="{B3309826-8075-494E-87B1-487D7CCA8EFF}" presName="textRect" presStyleLbl="revTx" presStyleIdx="1" presStyleCnt="3" custScaleX="118845" custScaleY="86830" custLinFactNeighborX="1884" custLinFactNeighborY="-14195">
        <dgm:presLayoutVars>
          <dgm:chMax val="1"/>
          <dgm:chPref val="1"/>
        </dgm:presLayoutVars>
      </dgm:prSet>
      <dgm:spPr/>
    </dgm:pt>
    <dgm:pt modelId="{C6B93910-979F-4643-BFE2-39D9D4A1FD23}" type="pres">
      <dgm:prSet presAssocID="{3BD2BE8C-EB1B-4CAF-A374-FD218B188F13}" presName="sibTrans" presStyleCnt="0"/>
      <dgm:spPr/>
    </dgm:pt>
    <dgm:pt modelId="{27762A0B-95FD-4532-A9F7-132D4A55188D}" type="pres">
      <dgm:prSet presAssocID="{04E89D91-998D-4FF0-AD1D-35D5393A2CD7}" presName="compNode" presStyleCnt="0"/>
      <dgm:spPr/>
    </dgm:pt>
    <dgm:pt modelId="{9BE1450A-E41E-4CF3-9832-7E142CE33719}" type="pres">
      <dgm:prSet presAssocID="{04E89D91-998D-4FF0-AD1D-35D5393A2CD7}" presName="iconBgRect" presStyleLbl="bgShp" presStyleIdx="2" presStyleCnt="3"/>
      <dgm:spPr>
        <a:solidFill>
          <a:schemeClr val="accent4"/>
        </a:solidFill>
        <a:ln>
          <a:solidFill>
            <a:schemeClr val="accent5">
              <a:lumMod val="75000"/>
            </a:schemeClr>
          </a:solidFill>
        </a:ln>
      </dgm:spPr>
    </dgm:pt>
    <dgm:pt modelId="{AE8BF6D3-5F6E-4892-9375-F1946411B04B}" type="pres">
      <dgm:prSet presAssocID="{04E89D91-998D-4FF0-AD1D-35D5393A2C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A8E36A6-9660-46FC-942B-476DF780A1B8}" type="pres">
      <dgm:prSet presAssocID="{04E89D91-998D-4FF0-AD1D-35D5393A2CD7}" presName="spaceRect" presStyleCnt="0"/>
      <dgm:spPr/>
    </dgm:pt>
    <dgm:pt modelId="{DD7533CE-C292-418B-BCE5-9E24D6EE5351}" type="pres">
      <dgm:prSet presAssocID="{04E89D91-998D-4FF0-AD1D-35D5393A2CD7}" presName="textRect" presStyleLbl="revTx" presStyleIdx="2" presStyleCnt="3" custScaleX="164840" custScaleY="120836" custLinFactNeighborX="591" custLinFactNeighborY="10626">
        <dgm:presLayoutVars>
          <dgm:chMax val="1"/>
          <dgm:chPref val="1"/>
        </dgm:presLayoutVars>
      </dgm:prSet>
      <dgm:spPr/>
    </dgm:pt>
  </dgm:ptLst>
  <dgm:cxnLst>
    <dgm:cxn modelId="{0F935712-A47C-4C01-9C6E-7DFA7AB52A58}" srcId="{9B91F0C1-5954-4BB2-8CBB-C6EF872BF5D8}" destId="{41CE1762-9352-47CD-BDF8-ED31A05F2E6E}" srcOrd="0" destOrd="0" parTransId="{92A732DF-15D5-4119-B7D3-EEBA77D296BC}" sibTransId="{9AB6EE8B-BF26-4123-B407-5D0D179BB039}"/>
    <dgm:cxn modelId="{8C228E47-77EE-43DA-9E60-822E7D810A47}" type="presOf" srcId="{9B91F0C1-5954-4BB2-8CBB-C6EF872BF5D8}" destId="{C0D59EC1-5C03-495E-9973-4B47316DAABE}" srcOrd="0" destOrd="0" presId="urn:microsoft.com/office/officeart/2018/5/layout/IconCircleLabelList"/>
    <dgm:cxn modelId="{3FDE2476-03DF-4459-94AE-F30C4BC03BC8}" type="presOf" srcId="{B3309826-8075-494E-87B1-487D7CCA8EFF}" destId="{6F417B8F-6F11-4FA9-8BB4-E1DCE17D2E83}" srcOrd="0" destOrd="0" presId="urn:microsoft.com/office/officeart/2018/5/layout/IconCircleLabelList"/>
    <dgm:cxn modelId="{4390C192-9B54-4EE9-ADD8-814130B7BEBA}" srcId="{9B91F0C1-5954-4BB2-8CBB-C6EF872BF5D8}" destId="{B3309826-8075-494E-87B1-487D7CCA8EFF}" srcOrd="1" destOrd="0" parTransId="{0647002A-FCBE-4603-AA90-0365D26409AF}" sibTransId="{3BD2BE8C-EB1B-4CAF-A374-FD218B188F13}"/>
    <dgm:cxn modelId="{888907C7-799E-4307-9F10-760AA8CA29D6}" type="presOf" srcId="{04E89D91-998D-4FF0-AD1D-35D5393A2CD7}" destId="{DD7533CE-C292-418B-BCE5-9E24D6EE5351}" srcOrd="0" destOrd="0" presId="urn:microsoft.com/office/officeart/2018/5/layout/IconCircleLabelList"/>
    <dgm:cxn modelId="{CDC837ED-9731-4EC3-8D3A-CA27D6A8E15B}" srcId="{9B91F0C1-5954-4BB2-8CBB-C6EF872BF5D8}" destId="{04E89D91-998D-4FF0-AD1D-35D5393A2CD7}" srcOrd="2" destOrd="0" parTransId="{58ED3BB3-640D-4A51-B418-84D39E798120}" sibTransId="{1C01147D-59DB-49C8-AEA6-17129D5FD614}"/>
    <dgm:cxn modelId="{2AF72CFA-45CE-4275-8CE8-0330C5B85CD6}" type="presOf" srcId="{41CE1762-9352-47CD-BDF8-ED31A05F2E6E}" destId="{59316EAF-AA98-4AD7-8B78-5828BDC37EB4}" srcOrd="0" destOrd="0" presId="urn:microsoft.com/office/officeart/2018/5/layout/IconCircleLabelList"/>
    <dgm:cxn modelId="{C54C454D-9C43-4E76-B97F-7AF12D982FC8}" type="presParOf" srcId="{C0D59EC1-5C03-495E-9973-4B47316DAABE}" destId="{F83D0737-3145-4AD3-A50E-7694690E4D18}" srcOrd="0" destOrd="0" presId="urn:microsoft.com/office/officeart/2018/5/layout/IconCircleLabelList"/>
    <dgm:cxn modelId="{7F616DE9-F316-4DAF-AC27-52ECA78EB688}" type="presParOf" srcId="{F83D0737-3145-4AD3-A50E-7694690E4D18}" destId="{43D1094D-690A-48AF-8641-2379133CD26A}" srcOrd="0" destOrd="0" presId="urn:microsoft.com/office/officeart/2018/5/layout/IconCircleLabelList"/>
    <dgm:cxn modelId="{2C5100A1-80AD-4723-AF5A-64BAACF01078}" type="presParOf" srcId="{F83D0737-3145-4AD3-A50E-7694690E4D18}" destId="{5ADCD706-4E18-426E-A579-6DDA4DB1FADB}" srcOrd="1" destOrd="0" presId="urn:microsoft.com/office/officeart/2018/5/layout/IconCircleLabelList"/>
    <dgm:cxn modelId="{EA38343E-EA43-46EA-9B67-A151D7F89400}" type="presParOf" srcId="{F83D0737-3145-4AD3-A50E-7694690E4D18}" destId="{1FB43606-A67C-454A-88D5-AF0E42E42FF7}" srcOrd="2" destOrd="0" presId="urn:microsoft.com/office/officeart/2018/5/layout/IconCircleLabelList"/>
    <dgm:cxn modelId="{6F7DAA53-CB15-4F76-BA86-E87D88FB7308}" type="presParOf" srcId="{F83D0737-3145-4AD3-A50E-7694690E4D18}" destId="{59316EAF-AA98-4AD7-8B78-5828BDC37EB4}" srcOrd="3" destOrd="0" presId="urn:microsoft.com/office/officeart/2018/5/layout/IconCircleLabelList"/>
    <dgm:cxn modelId="{7E3FFBAD-9904-441B-8C00-420286736A16}" type="presParOf" srcId="{C0D59EC1-5C03-495E-9973-4B47316DAABE}" destId="{696B0865-5683-45D5-820B-8FDDA81E3049}" srcOrd="1" destOrd="0" presId="urn:microsoft.com/office/officeart/2018/5/layout/IconCircleLabelList"/>
    <dgm:cxn modelId="{1EC2967C-C538-4C4A-8D1D-C8A15E085D67}" type="presParOf" srcId="{C0D59EC1-5C03-495E-9973-4B47316DAABE}" destId="{7CC21D59-3B6A-406A-BE0D-E4B867531D93}" srcOrd="2" destOrd="0" presId="urn:microsoft.com/office/officeart/2018/5/layout/IconCircleLabelList"/>
    <dgm:cxn modelId="{BD48F595-AF3C-46A8-B280-8FC38942DD73}" type="presParOf" srcId="{7CC21D59-3B6A-406A-BE0D-E4B867531D93}" destId="{88CDBF32-081D-47BD-81A1-B29D90CCD5CB}" srcOrd="0" destOrd="0" presId="urn:microsoft.com/office/officeart/2018/5/layout/IconCircleLabelList"/>
    <dgm:cxn modelId="{24837DC9-8028-4755-B6DD-D5E9B7AC6B33}" type="presParOf" srcId="{7CC21D59-3B6A-406A-BE0D-E4B867531D93}" destId="{C04C119D-D234-4CF6-BD9E-DFADE217D0DB}" srcOrd="1" destOrd="0" presId="urn:microsoft.com/office/officeart/2018/5/layout/IconCircleLabelList"/>
    <dgm:cxn modelId="{9E0E367E-0C2C-4954-B509-443EFDDFCDA5}" type="presParOf" srcId="{7CC21D59-3B6A-406A-BE0D-E4B867531D93}" destId="{E2417168-A3E9-4D44-9B9F-711AFFF5BA5F}" srcOrd="2" destOrd="0" presId="urn:microsoft.com/office/officeart/2018/5/layout/IconCircleLabelList"/>
    <dgm:cxn modelId="{255AF220-4302-483A-8036-8A10098FA631}" type="presParOf" srcId="{7CC21D59-3B6A-406A-BE0D-E4B867531D93}" destId="{6F417B8F-6F11-4FA9-8BB4-E1DCE17D2E83}" srcOrd="3" destOrd="0" presId="urn:microsoft.com/office/officeart/2018/5/layout/IconCircleLabelList"/>
    <dgm:cxn modelId="{3240E7C6-E7D6-40B2-82CA-57D95E61198C}" type="presParOf" srcId="{C0D59EC1-5C03-495E-9973-4B47316DAABE}" destId="{C6B93910-979F-4643-BFE2-39D9D4A1FD23}" srcOrd="3" destOrd="0" presId="urn:microsoft.com/office/officeart/2018/5/layout/IconCircleLabelList"/>
    <dgm:cxn modelId="{24775094-0736-48EE-A35B-572FA275C213}" type="presParOf" srcId="{C0D59EC1-5C03-495E-9973-4B47316DAABE}" destId="{27762A0B-95FD-4532-A9F7-132D4A55188D}" srcOrd="4" destOrd="0" presId="urn:microsoft.com/office/officeart/2018/5/layout/IconCircleLabelList"/>
    <dgm:cxn modelId="{02A98D96-3D6A-4719-9EC2-F8B772EA7EB6}" type="presParOf" srcId="{27762A0B-95FD-4532-A9F7-132D4A55188D}" destId="{9BE1450A-E41E-4CF3-9832-7E142CE33719}" srcOrd="0" destOrd="0" presId="urn:microsoft.com/office/officeart/2018/5/layout/IconCircleLabelList"/>
    <dgm:cxn modelId="{23F7CAAB-B57D-440E-BB9E-4E132BCCAA93}" type="presParOf" srcId="{27762A0B-95FD-4532-A9F7-132D4A55188D}" destId="{AE8BF6D3-5F6E-4892-9375-F1946411B04B}" srcOrd="1" destOrd="0" presId="urn:microsoft.com/office/officeart/2018/5/layout/IconCircleLabelList"/>
    <dgm:cxn modelId="{7AEA3334-3068-4A24-89E0-7D058241DFE7}" type="presParOf" srcId="{27762A0B-95FD-4532-A9F7-132D4A55188D}" destId="{4A8E36A6-9660-46FC-942B-476DF780A1B8}" srcOrd="2" destOrd="0" presId="urn:microsoft.com/office/officeart/2018/5/layout/IconCircleLabelList"/>
    <dgm:cxn modelId="{EC03C231-DC93-46B0-BE70-9FC7E3FB67DF}" type="presParOf" srcId="{27762A0B-95FD-4532-A9F7-132D4A55188D}" destId="{DD7533CE-C292-418B-BCE5-9E24D6EE535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CFE1E-8D1E-4538-916C-7372C15ED79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C78EF83-84B6-4210-ABDA-51863B12E88A}">
      <dgm:prSet custT="1"/>
      <dgm:spPr/>
      <dgm:t>
        <a:bodyPr/>
        <a:lstStyle/>
        <a:p>
          <a:r>
            <a:rPr lang="en-GB" sz="2000" b="0" dirty="0">
              <a:solidFill>
                <a:schemeClr val="bg1"/>
              </a:solidFill>
              <a:latin typeface="Arial" panose="020B0604020202020204" pitchFamily="34" charset="0"/>
              <a:cs typeface="Arial" panose="020B0604020202020204" pitchFamily="34" charset="0"/>
            </a:rPr>
            <a:t>Deeper Understanding</a:t>
          </a:r>
          <a:endParaRPr lang="en-US" sz="2000" b="0" dirty="0">
            <a:solidFill>
              <a:schemeClr val="bg1"/>
            </a:solidFill>
            <a:latin typeface="Arial" panose="020B0604020202020204" pitchFamily="34" charset="0"/>
            <a:cs typeface="Arial" panose="020B0604020202020204" pitchFamily="34" charset="0"/>
          </a:endParaRPr>
        </a:p>
      </dgm:t>
    </dgm:pt>
    <dgm:pt modelId="{269114D1-3AAD-4AB8-81F8-92B4BE0D20DF}" type="parTrans" cxnId="{783556B8-9D58-410A-8D11-3E7C6C93E767}">
      <dgm:prSet/>
      <dgm:spPr/>
      <dgm:t>
        <a:bodyPr/>
        <a:lstStyle/>
        <a:p>
          <a:endParaRPr lang="en-US">
            <a:latin typeface="Arial" panose="020B0604020202020204" pitchFamily="34" charset="0"/>
            <a:cs typeface="Arial" panose="020B0604020202020204" pitchFamily="34" charset="0"/>
          </a:endParaRPr>
        </a:p>
      </dgm:t>
    </dgm:pt>
    <dgm:pt modelId="{B6E1180C-A191-4C60-ACF0-32F016AC5B96}" type="sibTrans" cxnId="{783556B8-9D58-410A-8D11-3E7C6C93E767}">
      <dgm:prSet/>
      <dgm:spPr/>
      <dgm:t>
        <a:bodyPr/>
        <a:lstStyle/>
        <a:p>
          <a:endParaRPr lang="en-US">
            <a:latin typeface="Arial" panose="020B0604020202020204" pitchFamily="34" charset="0"/>
            <a:cs typeface="Arial" panose="020B0604020202020204" pitchFamily="34" charset="0"/>
          </a:endParaRPr>
        </a:p>
      </dgm:t>
    </dgm:pt>
    <dgm:pt modelId="{99F7B8D9-83C1-445C-BE46-99133DF9CD55}">
      <dgm:prSet custT="1"/>
      <dgm:spPr>
        <a:solidFill>
          <a:schemeClr val="bg1">
            <a:alpha val="90000"/>
          </a:schemeClr>
        </a:solidFill>
      </dgm:spPr>
      <dgm:t>
        <a:bodyPr/>
        <a:lstStyle/>
        <a:p>
          <a:pPr>
            <a:lnSpc>
              <a:spcPct val="120000"/>
            </a:lnSpc>
          </a:pPr>
          <a:r>
            <a:rPr lang="en-GB" sz="1600" dirty="0">
              <a:solidFill>
                <a:srgbClr val="005C6E"/>
              </a:solidFill>
              <a:latin typeface="Arial" panose="020B0604020202020204" pitchFamily="34" charset="0"/>
              <a:cs typeface="Arial" panose="020B0604020202020204" pitchFamily="34" charset="0"/>
            </a:rPr>
            <a:t>Gain a deeper understanding of accessibility issues from a user’s perspective</a:t>
          </a:r>
          <a:endParaRPr lang="en-US" sz="1600" dirty="0">
            <a:solidFill>
              <a:srgbClr val="005C6E"/>
            </a:solidFill>
            <a:latin typeface="Arial" panose="020B0604020202020204" pitchFamily="34" charset="0"/>
            <a:cs typeface="Arial" panose="020B0604020202020204" pitchFamily="34" charset="0"/>
          </a:endParaRPr>
        </a:p>
      </dgm:t>
    </dgm:pt>
    <dgm:pt modelId="{ED98AE60-1C78-4D96-A839-770BB650581E}" type="parTrans" cxnId="{AD089354-8B62-48F8-9FF3-73A00F39D47F}">
      <dgm:prSet/>
      <dgm:spPr/>
      <dgm:t>
        <a:bodyPr/>
        <a:lstStyle/>
        <a:p>
          <a:endParaRPr lang="en-US">
            <a:latin typeface="Arial" panose="020B0604020202020204" pitchFamily="34" charset="0"/>
            <a:cs typeface="Arial" panose="020B0604020202020204" pitchFamily="34" charset="0"/>
          </a:endParaRPr>
        </a:p>
      </dgm:t>
    </dgm:pt>
    <dgm:pt modelId="{9F96168A-AAE4-4A07-80BB-CFDAD057A199}" type="sibTrans" cxnId="{AD089354-8B62-48F8-9FF3-73A00F39D47F}">
      <dgm:prSet/>
      <dgm:spPr/>
      <dgm:t>
        <a:bodyPr/>
        <a:lstStyle/>
        <a:p>
          <a:endParaRPr lang="en-US">
            <a:latin typeface="Arial" panose="020B0604020202020204" pitchFamily="34" charset="0"/>
            <a:cs typeface="Arial" panose="020B0604020202020204" pitchFamily="34" charset="0"/>
          </a:endParaRPr>
        </a:p>
      </dgm:t>
    </dgm:pt>
    <dgm:pt modelId="{BBC87EBE-D761-4204-96A8-F797708944CF}">
      <dgm:prSet custT="1"/>
      <dgm:spPr/>
      <dgm:t>
        <a:bodyPr/>
        <a:lstStyle/>
        <a:p>
          <a:r>
            <a:rPr lang="en-GB" sz="2000" dirty="0">
              <a:latin typeface="Arial" panose="020B0604020202020204" pitchFamily="34" charset="0"/>
              <a:cs typeface="Arial" panose="020B0604020202020204" pitchFamily="34" charset="0"/>
            </a:rPr>
            <a:t>Practical Insight</a:t>
          </a:r>
          <a:endParaRPr lang="en-US" sz="2000" dirty="0">
            <a:latin typeface="Arial" panose="020B0604020202020204" pitchFamily="34" charset="0"/>
            <a:cs typeface="Arial" panose="020B0604020202020204" pitchFamily="34" charset="0"/>
          </a:endParaRPr>
        </a:p>
      </dgm:t>
    </dgm:pt>
    <dgm:pt modelId="{8F668731-1F00-4629-BF90-FEA8F29BA21C}" type="parTrans" cxnId="{FDC37CC5-0F47-4A0B-8A74-C1743E1FD954}">
      <dgm:prSet/>
      <dgm:spPr/>
      <dgm:t>
        <a:bodyPr/>
        <a:lstStyle/>
        <a:p>
          <a:endParaRPr lang="en-US">
            <a:latin typeface="Arial" panose="020B0604020202020204" pitchFamily="34" charset="0"/>
            <a:cs typeface="Arial" panose="020B0604020202020204" pitchFamily="34" charset="0"/>
          </a:endParaRPr>
        </a:p>
      </dgm:t>
    </dgm:pt>
    <dgm:pt modelId="{C4AD76AF-40F4-4795-A4E5-985286FE928B}" type="sibTrans" cxnId="{FDC37CC5-0F47-4A0B-8A74-C1743E1FD954}">
      <dgm:prSet/>
      <dgm:spPr/>
      <dgm:t>
        <a:bodyPr/>
        <a:lstStyle/>
        <a:p>
          <a:endParaRPr lang="en-US">
            <a:latin typeface="Arial" panose="020B0604020202020204" pitchFamily="34" charset="0"/>
            <a:cs typeface="Arial" panose="020B0604020202020204" pitchFamily="34" charset="0"/>
          </a:endParaRPr>
        </a:p>
      </dgm:t>
    </dgm:pt>
    <dgm:pt modelId="{A41B78AC-A3C3-45A3-93A4-BA233FC8E88D}">
      <dgm:prSet custT="1"/>
      <dgm:spPr>
        <a:solidFill>
          <a:schemeClr val="bg1">
            <a:alpha val="90000"/>
          </a:schemeClr>
        </a:solidFill>
      </dgm:spPr>
      <dgm:t>
        <a:bodyPr/>
        <a:lstStyle/>
        <a:p>
          <a:pPr>
            <a:lnSpc>
              <a:spcPct val="120000"/>
            </a:lnSpc>
            <a:buFont typeface="Arial" panose="020B0604020202020204" pitchFamily="34" charset="0"/>
            <a:buChar char="•"/>
          </a:pPr>
          <a:r>
            <a:rPr lang="en-GB" sz="1600" dirty="0">
              <a:solidFill>
                <a:srgbClr val="005C6E"/>
              </a:solidFill>
              <a:latin typeface="Arial" panose="020B0604020202020204" pitchFamily="34" charset="0"/>
              <a:cs typeface="Arial" panose="020B0604020202020204" pitchFamily="34" charset="0"/>
            </a:rPr>
            <a:t>See the importance of </a:t>
          </a:r>
          <a:r>
            <a:rPr lang="en-GB" sz="1600">
              <a:solidFill>
                <a:srgbClr val="005C6E"/>
              </a:solidFill>
              <a:latin typeface="Arial" panose="020B0604020202020204" pitchFamily="34" charset="0"/>
              <a:cs typeface="Arial" panose="020B0604020202020204" pitchFamily="34" charset="0"/>
            </a:rPr>
            <a:t>a site’s </a:t>
          </a:r>
          <a:r>
            <a:rPr lang="en-GB" sz="1600" dirty="0">
              <a:solidFill>
                <a:srgbClr val="005C6E"/>
              </a:solidFill>
              <a:latin typeface="Arial" panose="020B0604020202020204" pitchFamily="34" charset="0"/>
              <a:cs typeface="Arial" panose="020B0604020202020204" pitchFamily="34" charset="0"/>
            </a:rPr>
            <a:t>usability </a:t>
          </a:r>
          <a:r>
            <a:rPr lang="en-GB" sz="1600">
              <a:solidFill>
                <a:srgbClr val="005C6E"/>
              </a:solidFill>
              <a:latin typeface="Arial" panose="020B0604020202020204" pitchFamily="34" charset="0"/>
              <a:cs typeface="Arial" panose="020B0604020202020204" pitchFamily="34" charset="0"/>
            </a:rPr>
            <a:t>for disabled users</a:t>
          </a:r>
          <a:endParaRPr lang="en-US" sz="1600" dirty="0">
            <a:solidFill>
              <a:srgbClr val="005C6E"/>
            </a:solidFill>
            <a:latin typeface="Arial" panose="020B0604020202020204" pitchFamily="34" charset="0"/>
            <a:cs typeface="Arial" panose="020B0604020202020204" pitchFamily="34" charset="0"/>
          </a:endParaRPr>
        </a:p>
      </dgm:t>
    </dgm:pt>
    <dgm:pt modelId="{86E0C07A-1E8A-425B-90E9-343D0B64FA98}" type="parTrans" cxnId="{5DE74828-19D1-4989-A36B-CB84AECCE122}">
      <dgm:prSet/>
      <dgm:spPr/>
      <dgm:t>
        <a:bodyPr/>
        <a:lstStyle/>
        <a:p>
          <a:endParaRPr lang="en-US">
            <a:latin typeface="Arial" panose="020B0604020202020204" pitchFamily="34" charset="0"/>
            <a:cs typeface="Arial" panose="020B0604020202020204" pitchFamily="34" charset="0"/>
          </a:endParaRPr>
        </a:p>
      </dgm:t>
    </dgm:pt>
    <dgm:pt modelId="{390C8477-8B92-4E7B-9C0D-B8594FE273E3}" type="sibTrans" cxnId="{5DE74828-19D1-4989-A36B-CB84AECCE122}">
      <dgm:prSet/>
      <dgm:spPr/>
      <dgm:t>
        <a:bodyPr/>
        <a:lstStyle/>
        <a:p>
          <a:endParaRPr lang="en-US">
            <a:latin typeface="Arial" panose="020B0604020202020204" pitchFamily="34" charset="0"/>
            <a:cs typeface="Arial" panose="020B0604020202020204" pitchFamily="34" charset="0"/>
          </a:endParaRPr>
        </a:p>
      </dgm:t>
    </dgm:pt>
    <dgm:pt modelId="{FE3A15A9-26FD-451A-8BE9-8B2775258345}">
      <dgm:prSet custT="1"/>
      <dgm:spPr/>
      <dgm:t>
        <a:bodyPr/>
        <a:lstStyle/>
        <a:p>
          <a:r>
            <a:rPr lang="en-US" sz="2000" dirty="0">
              <a:latin typeface="Arial" panose="020B0604020202020204" pitchFamily="34" charset="0"/>
              <a:cs typeface="Arial" panose="020B0604020202020204" pitchFamily="34" charset="0"/>
            </a:rPr>
            <a:t>Comprehensive Evaluation</a:t>
          </a:r>
        </a:p>
      </dgm:t>
    </dgm:pt>
    <dgm:pt modelId="{DD965890-3078-4F0A-A247-EA6F26371078}" type="parTrans" cxnId="{18E34B4F-1457-4C51-BB72-874271F2CD63}">
      <dgm:prSet/>
      <dgm:spPr/>
      <dgm:t>
        <a:bodyPr/>
        <a:lstStyle/>
        <a:p>
          <a:endParaRPr lang="en-US">
            <a:latin typeface="Arial" panose="020B0604020202020204" pitchFamily="34" charset="0"/>
            <a:cs typeface="Arial" panose="020B0604020202020204" pitchFamily="34" charset="0"/>
          </a:endParaRPr>
        </a:p>
      </dgm:t>
    </dgm:pt>
    <dgm:pt modelId="{B278B9F6-2B6C-40AB-BB20-FA5E394AC782}" type="sibTrans" cxnId="{18E34B4F-1457-4C51-BB72-874271F2CD63}">
      <dgm:prSet/>
      <dgm:spPr/>
      <dgm:t>
        <a:bodyPr/>
        <a:lstStyle/>
        <a:p>
          <a:endParaRPr lang="en-US">
            <a:latin typeface="Arial" panose="020B0604020202020204" pitchFamily="34" charset="0"/>
            <a:cs typeface="Arial" panose="020B0604020202020204" pitchFamily="34" charset="0"/>
          </a:endParaRPr>
        </a:p>
      </dgm:t>
    </dgm:pt>
    <dgm:pt modelId="{F3CFB653-0FE9-43C2-A82A-CA41A4FB9D40}">
      <dgm:prSet custT="1"/>
      <dgm:spPr>
        <a:solidFill>
          <a:schemeClr val="bg1">
            <a:alpha val="90000"/>
          </a:schemeClr>
        </a:solidFill>
      </dgm:spPr>
      <dgm:t>
        <a:bodyPr/>
        <a:lstStyle/>
        <a:p>
          <a:pPr>
            <a:lnSpc>
              <a:spcPct val="120000"/>
            </a:lnSpc>
          </a:pPr>
          <a:r>
            <a:rPr lang="en-GB" sz="1600" dirty="0">
              <a:solidFill>
                <a:srgbClr val="005C6E"/>
              </a:solidFill>
              <a:latin typeface="Arial" panose="020B0604020202020204" pitchFamily="34" charset="0"/>
              <a:cs typeface="Arial" panose="020B0604020202020204" pitchFamily="34" charset="0"/>
            </a:rPr>
            <a:t>Complements W3C Audits, giving you a more comprehensive accessibility evaluation of your site</a:t>
          </a:r>
          <a:endParaRPr lang="en-US" sz="1600" dirty="0">
            <a:solidFill>
              <a:srgbClr val="005C6E"/>
            </a:solidFill>
            <a:latin typeface="Arial" panose="020B0604020202020204" pitchFamily="34" charset="0"/>
            <a:cs typeface="Arial" panose="020B0604020202020204" pitchFamily="34" charset="0"/>
          </a:endParaRPr>
        </a:p>
      </dgm:t>
    </dgm:pt>
    <dgm:pt modelId="{3F7E0430-57CE-432C-8AF8-6E9CDAD092DA}" type="parTrans" cxnId="{A40A7C3F-3EAF-4D22-8D8B-2095BD62DA6A}">
      <dgm:prSet/>
      <dgm:spPr/>
      <dgm:t>
        <a:bodyPr/>
        <a:lstStyle/>
        <a:p>
          <a:endParaRPr lang="en-US">
            <a:latin typeface="Arial" panose="020B0604020202020204" pitchFamily="34" charset="0"/>
            <a:cs typeface="Arial" panose="020B0604020202020204" pitchFamily="34" charset="0"/>
          </a:endParaRPr>
        </a:p>
      </dgm:t>
    </dgm:pt>
    <dgm:pt modelId="{A68A4509-DF8B-4401-B321-D425CDE3FDF1}" type="sibTrans" cxnId="{A40A7C3F-3EAF-4D22-8D8B-2095BD62DA6A}">
      <dgm:prSet/>
      <dgm:spPr/>
      <dgm:t>
        <a:bodyPr/>
        <a:lstStyle/>
        <a:p>
          <a:endParaRPr lang="en-US">
            <a:latin typeface="Arial" panose="020B0604020202020204" pitchFamily="34" charset="0"/>
            <a:cs typeface="Arial" panose="020B0604020202020204" pitchFamily="34" charset="0"/>
          </a:endParaRPr>
        </a:p>
      </dgm:t>
    </dgm:pt>
    <dgm:pt modelId="{C4E85901-ED93-4240-9725-4E1C91B2B2EC}" type="pres">
      <dgm:prSet presAssocID="{B6DCFE1E-8D1E-4538-916C-7372C15ED793}" presName="Name0" presStyleCnt="0">
        <dgm:presLayoutVars>
          <dgm:dir/>
          <dgm:animLvl val="lvl"/>
          <dgm:resizeHandles val="exact"/>
        </dgm:presLayoutVars>
      </dgm:prSet>
      <dgm:spPr/>
    </dgm:pt>
    <dgm:pt modelId="{F0B14233-2D3E-4263-A52A-373C1AE1959D}" type="pres">
      <dgm:prSet presAssocID="{1C78EF83-84B6-4210-ABDA-51863B12E88A}" presName="composite" presStyleCnt="0"/>
      <dgm:spPr/>
    </dgm:pt>
    <dgm:pt modelId="{D1246294-1886-45C3-B8E7-4E1E8526D997}" type="pres">
      <dgm:prSet presAssocID="{1C78EF83-84B6-4210-ABDA-51863B12E88A}" presName="parTx" presStyleLbl="alignNode1" presStyleIdx="0" presStyleCnt="3">
        <dgm:presLayoutVars>
          <dgm:chMax val="0"/>
          <dgm:chPref val="0"/>
          <dgm:bulletEnabled val="1"/>
        </dgm:presLayoutVars>
      </dgm:prSet>
      <dgm:spPr/>
    </dgm:pt>
    <dgm:pt modelId="{E34CAACC-9077-4256-9AED-D4FB777FD6AD}" type="pres">
      <dgm:prSet presAssocID="{1C78EF83-84B6-4210-ABDA-51863B12E88A}" presName="desTx" presStyleLbl="alignAccFollowNode1" presStyleIdx="0" presStyleCnt="3" custLinFactNeighborY="44224">
        <dgm:presLayoutVars>
          <dgm:bulletEnabled val="1"/>
        </dgm:presLayoutVars>
      </dgm:prSet>
      <dgm:spPr/>
    </dgm:pt>
    <dgm:pt modelId="{7D7B8675-30FC-4A62-BB26-A65A600978CB}" type="pres">
      <dgm:prSet presAssocID="{B6E1180C-A191-4C60-ACF0-32F016AC5B96}" presName="space" presStyleCnt="0"/>
      <dgm:spPr/>
    </dgm:pt>
    <dgm:pt modelId="{3A72A679-7B0A-42E0-B30F-F7473BDCA392}" type="pres">
      <dgm:prSet presAssocID="{BBC87EBE-D761-4204-96A8-F797708944CF}" presName="composite" presStyleCnt="0"/>
      <dgm:spPr/>
    </dgm:pt>
    <dgm:pt modelId="{8C897885-0BAC-4AD6-9EEE-FC9015B069D6}" type="pres">
      <dgm:prSet presAssocID="{BBC87EBE-D761-4204-96A8-F797708944CF}" presName="parTx" presStyleLbl="alignNode1" presStyleIdx="1" presStyleCnt="3">
        <dgm:presLayoutVars>
          <dgm:chMax val="0"/>
          <dgm:chPref val="0"/>
          <dgm:bulletEnabled val="1"/>
        </dgm:presLayoutVars>
      </dgm:prSet>
      <dgm:spPr/>
    </dgm:pt>
    <dgm:pt modelId="{169B6DFD-2F44-4D35-8A99-7307C9D1EDD5}" type="pres">
      <dgm:prSet presAssocID="{BBC87EBE-D761-4204-96A8-F797708944CF}" presName="desTx" presStyleLbl="alignAccFollowNode1" presStyleIdx="1" presStyleCnt="3">
        <dgm:presLayoutVars>
          <dgm:bulletEnabled val="1"/>
        </dgm:presLayoutVars>
      </dgm:prSet>
      <dgm:spPr/>
    </dgm:pt>
    <dgm:pt modelId="{C149B98B-B7F9-4B7B-82DB-FA820D261AF7}" type="pres">
      <dgm:prSet presAssocID="{C4AD76AF-40F4-4795-A4E5-985286FE928B}" presName="space" presStyleCnt="0"/>
      <dgm:spPr/>
    </dgm:pt>
    <dgm:pt modelId="{5C930449-81C9-475B-8F94-48453BB7C042}" type="pres">
      <dgm:prSet presAssocID="{FE3A15A9-26FD-451A-8BE9-8B2775258345}" presName="composite" presStyleCnt="0"/>
      <dgm:spPr/>
    </dgm:pt>
    <dgm:pt modelId="{CA71EAF1-7AC4-4060-A90B-7EBD6CED597F}" type="pres">
      <dgm:prSet presAssocID="{FE3A15A9-26FD-451A-8BE9-8B2775258345}" presName="parTx" presStyleLbl="alignNode1" presStyleIdx="2" presStyleCnt="3">
        <dgm:presLayoutVars>
          <dgm:chMax val="0"/>
          <dgm:chPref val="0"/>
          <dgm:bulletEnabled val="1"/>
        </dgm:presLayoutVars>
      </dgm:prSet>
      <dgm:spPr/>
    </dgm:pt>
    <dgm:pt modelId="{CED8C3C8-9B3C-4C0F-B322-ED5112CAED77}" type="pres">
      <dgm:prSet presAssocID="{FE3A15A9-26FD-451A-8BE9-8B2775258345}" presName="desTx" presStyleLbl="alignAccFollowNode1" presStyleIdx="2" presStyleCnt="3">
        <dgm:presLayoutVars>
          <dgm:bulletEnabled val="1"/>
        </dgm:presLayoutVars>
      </dgm:prSet>
      <dgm:spPr/>
    </dgm:pt>
  </dgm:ptLst>
  <dgm:cxnLst>
    <dgm:cxn modelId="{CD882119-D289-4274-9C57-28D99C1FFECA}" type="presOf" srcId="{FE3A15A9-26FD-451A-8BE9-8B2775258345}" destId="{CA71EAF1-7AC4-4060-A90B-7EBD6CED597F}" srcOrd="0" destOrd="0" presId="urn:microsoft.com/office/officeart/2005/8/layout/hList1"/>
    <dgm:cxn modelId="{DD1A491F-B218-46F0-89FF-C3630265F2EB}" type="presOf" srcId="{99F7B8D9-83C1-445C-BE46-99133DF9CD55}" destId="{E34CAACC-9077-4256-9AED-D4FB777FD6AD}" srcOrd="0" destOrd="0" presId="urn:microsoft.com/office/officeart/2005/8/layout/hList1"/>
    <dgm:cxn modelId="{5DE74828-19D1-4989-A36B-CB84AECCE122}" srcId="{BBC87EBE-D761-4204-96A8-F797708944CF}" destId="{A41B78AC-A3C3-45A3-93A4-BA233FC8E88D}" srcOrd="0" destOrd="0" parTransId="{86E0C07A-1E8A-425B-90E9-343D0B64FA98}" sibTransId="{390C8477-8B92-4E7B-9C0D-B8594FE273E3}"/>
    <dgm:cxn modelId="{79BE723D-3BE1-4033-90FB-A75FD9DDD847}" type="presOf" srcId="{1C78EF83-84B6-4210-ABDA-51863B12E88A}" destId="{D1246294-1886-45C3-B8E7-4E1E8526D997}" srcOrd="0" destOrd="0" presId="urn:microsoft.com/office/officeart/2005/8/layout/hList1"/>
    <dgm:cxn modelId="{A40A7C3F-3EAF-4D22-8D8B-2095BD62DA6A}" srcId="{FE3A15A9-26FD-451A-8BE9-8B2775258345}" destId="{F3CFB653-0FE9-43C2-A82A-CA41A4FB9D40}" srcOrd="0" destOrd="0" parTransId="{3F7E0430-57CE-432C-8AF8-6E9CDAD092DA}" sibTransId="{A68A4509-DF8B-4401-B321-D425CDE3FDF1}"/>
    <dgm:cxn modelId="{10761543-AC5D-425D-9BB1-5DCDBB11A90D}" type="presOf" srcId="{A41B78AC-A3C3-45A3-93A4-BA233FC8E88D}" destId="{169B6DFD-2F44-4D35-8A99-7307C9D1EDD5}" srcOrd="0" destOrd="0" presId="urn:microsoft.com/office/officeart/2005/8/layout/hList1"/>
    <dgm:cxn modelId="{2AB4DD67-D8FE-456D-8773-7D5F50D64A88}" type="presOf" srcId="{BBC87EBE-D761-4204-96A8-F797708944CF}" destId="{8C897885-0BAC-4AD6-9EEE-FC9015B069D6}" srcOrd="0" destOrd="0" presId="urn:microsoft.com/office/officeart/2005/8/layout/hList1"/>
    <dgm:cxn modelId="{18E34B4F-1457-4C51-BB72-874271F2CD63}" srcId="{B6DCFE1E-8D1E-4538-916C-7372C15ED793}" destId="{FE3A15A9-26FD-451A-8BE9-8B2775258345}" srcOrd="2" destOrd="0" parTransId="{DD965890-3078-4F0A-A247-EA6F26371078}" sibTransId="{B278B9F6-2B6C-40AB-BB20-FA5E394AC782}"/>
    <dgm:cxn modelId="{AD089354-8B62-48F8-9FF3-73A00F39D47F}" srcId="{1C78EF83-84B6-4210-ABDA-51863B12E88A}" destId="{99F7B8D9-83C1-445C-BE46-99133DF9CD55}" srcOrd="0" destOrd="0" parTransId="{ED98AE60-1C78-4D96-A839-770BB650581E}" sibTransId="{9F96168A-AAE4-4A07-80BB-CFDAD057A199}"/>
    <dgm:cxn modelId="{052A2097-18FC-464E-A4E5-BE202BC94572}" type="presOf" srcId="{B6DCFE1E-8D1E-4538-916C-7372C15ED793}" destId="{C4E85901-ED93-4240-9725-4E1C91B2B2EC}" srcOrd="0" destOrd="0" presId="urn:microsoft.com/office/officeart/2005/8/layout/hList1"/>
    <dgm:cxn modelId="{783556B8-9D58-410A-8D11-3E7C6C93E767}" srcId="{B6DCFE1E-8D1E-4538-916C-7372C15ED793}" destId="{1C78EF83-84B6-4210-ABDA-51863B12E88A}" srcOrd="0" destOrd="0" parTransId="{269114D1-3AAD-4AB8-81F8-92B4BE0D20DF}" sibTransId="{B6E1180C-A191-4C60-ACF0-32F016AC5B96}"/>
    <dgm:cxn modelId="{FDC37CC5-0F47-4A0B-8A74-C1743E1FD954}" srcId="{B6DCFE1E-8D1E-4538-916C-7372C15ED793}" destId="{BBC87EBE-D761-4204-96A8-F797708944CF}" srcOrd="1" destOrd="0" parTransId="{8F668731-1F00-4629-BF90-FEA8F29BA21C}" sibTransId="{C4AD76AF-40F4-4795-A4E5-985286FE928B}"/>
    <dgm:cxn modelId="{EA95C2D7-B385-4B22-B986-21DEE15922B9}" type="presOf" srcId="{F3CFB653-0FE9-43C2-A82A-CA41A4FB9D40}" destId="{CED8C3C8-9B3C-4C0F-B322-ED5112CAED77}" srcOrd="0" destOrd="0" presId="urn:microsoft.com/office/officeart/2005/8/layout/hList1"/>
    <dgm:cxn modelId="{C3A4BD0A-FCFE-4082-A83C-134BBA3645F5}" type="presParOf" srcId="{C4E85901-ED93-4240-9725-4E1C91B2B2EC}" destId="{F0B14233-2D3E-4263-A52A-373C1AE1959D}" srcOrd="0" destOrd="0" presId="urn:microsoft.com/office/officeart/2005/8/layout/hList1"/>
    <dgm:cxn modelId="{38CF7735-1D62-4D6B-9EF6-D2AFECB9FD8F}" type="presParOf" srcId="{F0B14233-2D3E-4263-A52A-373C1AE1959D}" destId="{D1246294-1886-45C3-B8E7-4E1E8526D997}" srcOrd="0" destOrd="0" presId="urn:microsoft.com/office/officeart/2005/8/layout/hList1"/>
    <dgm:cxn modelId="{2AA40C14-BA88-4ED6-BE89-FB71AF7ADA73}" type="presParOf" srcId="{F0B14233-2D3E-4263-A52A-373C1AE1959D}" destId="{E34CAACC-9077-4256-9AED-D4FB777FD6AD}" srcOrd="1" destOrd="0" presId="urn:microsoft.com/office/officeart/2005/8/layout/hList1"/>
    <dgm:cxn modelId="{59FC9DB8-A4D2-46E8-92E4-71C3E9508494}" type="presParOf" srcId="{C4E85901-ED93-4240-9725-4E1C91B2B2EC}" destId="{7D7B8675-30FC-4A62-BB26-A65A600978CB}" srcOrd="1" destOrd="0" presId="urn:microsoft.com/office/officeart/2005/8/layout/hList1"/>
    <dgm:cxn modelId="{F3D8041A-0606-470A-8B6A-CCC8EC1237FA}" type="presParOf" srcId="{C4E85901-ED93-4240-9725-4E1C91B2B2EC}" destId="{3A72A679-7B0A-42E0-B30F-F7473BDCA392}" srcOrd="2" destOrd="0" presId="urn:microsoft.com/office/officeart/2005/8/layout/hList1"/>
    <dgm:cxn modelId="{2A5B4996-ACC4-4E7E-B60B-CA0F12B80D52}" type="presParOf" srcId="{3A72A679-7B0A-42E0-B30F-F7473BDCA392}" destId="{8C897885-0BAC-4AD6-9EEE-FC9015B069D6}" srcOrd="0" destOrd="0" presId="urn:microsoft.com/office/officeart/2005/8/layout/hList1"/>
    <dgm:cxn modelId="{19E7DFE1-8926-4AF5-B800-E817BF07711B}" type="presParOf" srcId="{3A72A679-7B0A-42E0-B30F-F7473BDCA392}" destId="{169B6DFD-2F44-4D35-8A99-7307C9D1EDD5}" srcOrd="1" destOrd="0" presId="urn:microsoft.com/office/officeart/2005/8/layout/hList1"/>
    <dgm:cxn modelId="{6A0A932F-3055-49E4-B6A6-C53F26D19436}" type="presParOf" srcId="{C4E85901-ED93-4240-9725-4E1C91B2B2EC}" destId="{C149B98B-B7F9-4B7B-82DB-FA820D261AF7}" srcOrd="3" destOrd="0" presId="urn:microsoft.com/office/officeart/2005/8/layout/hList1"/>
    <dgm:cxn modelId="{58A4C6CE-F054-4608-81A4-5FB770282D99}" type="presParOf" srcId="{C4E85901-ED93-4240-9725-4E1C91B2B2EC}" destId="{5C930449-81C9-475B-8F94-48453BB7C042}" srcOrd="4" destOrd="0" presId="urn:microsoft.com/office/officeart/2005/8/layout/hList1"/>
    <dgm:cxn modelId="{F412987D-60DF-4DEE-92CC-D4FFD6B9D1C4}" type="presParOf" srcId="{5C930449-81C9-475B-8F94-48453BB7C042}" destId="{CA71EAF1-7AC4-4060-A90B-7EBD6CED597F}" srcOrd="0" destOrd="0" presId="urn:microsoft.com/office/officeart/2005/8/layout/hList1"/>
    <dgm:cxn modelId="{9C6C9944-7D57-454F-893A-B1D8EAE4B7A6}" type="presParOf" srcId="{5C930449-81C9-475B-8F94-48453BB7C042}" destId="{CED8C3C8-9B3C-4C0F-B322-ED5112CAED7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1094D-690A-48AF-8641-2379133CD26A}">
      <dsp:nvSpPr>
        <dsp:cNvPr id="0" name=""/>
        <dsp:cNvSpPr/>
      </dsp:nvSpPr>
      <dsp:spPr>
        <a:xfrm>
          <a:off x="1029803" y="167829"/>
          <a:ext cx="953244" cy="953244"/>
        </a:xfrm>
        <a:prstGeom prst="ellipse">
          <a:avLst/>
        </a:prstGeom>
        <a:solidFill>
          <a:schemeClr val="accent1">
            <a:lumMod val="75000"/>
          </a:schemeClr>
        </a:solidFill>
        <a:ln>
          <a:solidFill>
            <a:schemeClr val="accent1">
              <a:lumMod val="75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ADCD706-4E18-426E-A579-6DDA4DB1FADB}">
      <dsp:nvSpPr>
        <dsp:cNvPr id="0" name=""/>
        <dsp:cNvSpPr/>
      </dsp:nvSpPr>
      <dsp:spPr>
        <a:xfrm>
          <a:off x="1232953" y="370979"/>
          <a:ext cx="546943" cy="546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316EAF-AA98-4AD7-8B78-5828BDC37EB4}">
      <dsp:nvSpPr>
        <dsp:cNvPr id="0" name=""/>
        <dsp:cNvSpPr/>
      </dsp:nvSpPr>
      <dsp:spPr>
        <a:xfrm>
          <a:off x="241985" y="1366803"/>
          <a:ext cx="2559663" cy="287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cap="none">
              <a:solidFill>
                <a:srgbClr val="005C6E"/>
              </a:solidFill>
            </a:rPr>
            <a:t>Automated </a:t>
          </a:r>
          <a:r>
            <a:rPr lang="en-GB" sz="2400" kern="1200" cap="none" dirty="0">
              <a:solidFill>
                <a:srgbClr val="005C6E"/>
              </a:solidFill>
            </a:rPr>
            <a:t>checkers</a:t>
          </a:r>
          <a:endParaRPr lang="en-US" sz="2400" kern="1200" cap="none" dirty="0">
            <a:solidFill>
              <a:srgbClr val="005C6E"/>
            </a:solidFill>
          </a:endParaRPr>
        </a:p>
      </dsp:txBody>
      <dsp:txXfrm>
        <a:off x="241985" y="1366803"/>
        <a:ext cx="2559663" cy="287262"/>
      </dsp:txXfrm>
    </dsp:sp>
    <dsp:sp modelId="{88CDBF32-081D-47BD-81A1-B29D90CCD5CB}">
      <dsp:nvSpPr>
        <dsp:cNvPr id="0" name=""/>
        <dsp:cNvSpPr/>
      </dsp:nvSpPr>
      <dsp:spPr>
        <a:xfrm>
          <a:off x="3511699" y="147659"/>
          <a:ext cx="953244" cy="953244"/>
        </a:xfrm>
        <a:prstGeom prst="ellipse">
          <a:avLst/>
        </a:prstGeom>
        <a:solidFill>
          <a:schemeClr val="accent3">
            <a:lumMod val="75000"/>
          </a:schemeClr>
        </a:solidFill>
        <a:ln>
          <a:solidFill>
            <a:schemeClr val="accent3">
              <a:lumMod val="75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04C119D-D234-4CF6-BD9E-DFADE217D0DB}">
      <dsp:nvSpPr>
        <dsp:cNvPr id="0" name=""/>
        <dsp:cNvSpPr/>
      </dsp:nvSpPr>
      <dsp:spPr>
        <a:xfrm>
          <a:off x="3714849" y="350810"/>
          <a:ext cx="546943" cy="5469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417B8F-6F11-4FA9-8BB4-E1DCE17D2E83}">
      <dsp:nvSpPr>
        <dsp:cNvPr id="0" name=""/>
        <dsp:cNvSpPr/>
      </dsp:nvSpPr>
      <dsp:spPr>
        <a:xfrm>
          <a:off x="3089169" y="1365569"/>
          <a:ext cx="1857185" cy="36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cap="none" dirty="0">
              <a:solidFill>
                <a:srgbClr val="005C6E"/>
              </a:solidFill>
            </a:rPr>
            <a:t>Manual checks</a:t>
          </a:r>
          <a:endParaRPr lang="en-US" sz="2400" kern="1200" cap="none" dirty="0">
            <a:solidFill>
              <a:srgbClr val="005C6E"/>
            </a:solidFill>
          </a:endParaRPr>
        </a:p>
      </dsp:txBody>
      <dsp:txXfrm>
        <a:off x="3089169" y="1365569"/>
        <a:ext cx="1857185" cy="367939"/>
      </dsp:txXfrm>
    </dsp:sp>
    <dsp:sp modelId="{9BE1450A-E41E-4CF3-9832-7E142CE33719}">
      <dsp:nvSpPr>
        <dsp:cNvPr id="0" name=""/>
        <dsp:cNvSpPr/>
      </dsp:nvSpPr>
      <dsp:spPr>
        <a:xfrm>
          <a:off x="6001737" y="111635"/>
          <a:ext cx="953244" cy="953244"/>
        </a:xfrm>
        <a:prstGeom prst="ellipse">
          <a:avLst/>
        </a:prstGeom>
        <a:solidFill>
          <a:schemeClr val="accent4"/>
        </a:solidFill>
        <a:ln>
          <a:solidFill>
            <a:schemeClr val="accent5">
              <a:lumMod val="75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E8BF6D3-5F6E-4892-9375-F1946411B04B}">
      <dsp:nvSpPr>
        <dsp:cNvPr id="0" name=""/>
        <dsp:cNvSpPr/>
      </dsp:nvSpPr>
      <dsp:spPr>
        <a:xfrm>
          <a:off x="6204887" y="314785"/>
          <a:ext cx="546943" cy="5469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7533CE-C292-418B-BCE5-9E24D6EE5351}">
      <dsp:nvSpPr>
        <dsp:cNvPr id="0" name=""/>
        <dsp:cNvSpPr/>
      </dsp:nvSpPr>
      <dsp:spPr>
        <a:xfrm>
          <a:off x="5199621" y="1362672"/>
          <a:ext cx="2575946" cy="51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cap="none" dirty="0">
              <a:solidFill>
                <a:srgbClr val="005C6E"/>
              </a:solidFill>
            </a:rPr>
            <a:t>Site scanners</a:t>
          </a:r>
          <a:endParaRPr lang="en-US" sz="2400" kern="1200" cap="none" dirty="0">
            <a:solidFill>
              <a:srgbClr val="005C6E"/>
            </a:solidFill>
          </a:endParaRPr>
        </a:p>
      </dsp:txBody>
      <dsp:txXfrm>
        <a:off x="5199621" y="1362672"/>
        <a:ext cx="2575946" cy="512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46294-1886-45C3-B8E7-4E1E8526D997}">
      <dsp:nvSpPr>
        <dsp:cNvPr id="0" name=""/>
        <dsp:cNvSpPr/>
      </dsp:nvSpPr>
      <dsp:spPr>
        <a:xfrm>
          <a:off x="2571" y="9365"/>
          <a:ext cx="2507532" cy="864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Arial" panose="020B0604020202020204" pitchFamily="34" charset="0"/>
              <a:cs typeface="Arial" panose="020B0604020202020204" pitchFamily="34" charset="0"/>
            </a:rPr>
            <a:t>Deeper Understanding</a:t>
          </a:r>
          <a:endParaRPr lang="en-US" sz="2000" b="0" kern="1200" dirty="0">
            <a:solidFill>
              <a:schemeClr val="bg1"/>
            </a:solidFill>
            <a:latin typeface="Arial" panose="020B0604020202020204" pitchFamily="34" charset="0"/>
            <a:cs typeface="Arial" panose="020B0604020202020204" pitchFamily="34" charset="0"/>
          </a:endParaRPr>
        </a:p>
      </dsp:txBody>
      <dsp:txXfrm>
        <a:off x="2571" y="9365"/>
        <a:ext cx="2507532" cy="864000"/>
      </dsp:txXfrm>
    </dsp:sp>
    <dsp:sp modelId="{E34CAACC-9077-4256-9AED-D4FB777FD6AD}">
      <dsp:nvSpPr>
        <dsp:cNvPr id="0" name=""/>
        <dsp:cNvSpPr/>
      </dsp:nvSpPr>
      <dsp:spPr>
        <a:xfrm>
          <a:off x="2571" y="882730"/>
          <a:ext cx="2507532" cy="1605825"/>
        </a:xfrm>
        <a:prstGeom prst="rect">
          <a:avLst/>
        </a:prstGeom>
        <a:solidFill>
          <a:schemeClr val="bg1">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20000"/>
            </a:lnSpc>
            <a:spcBef>
              <a:spcPct val="0"/>
            </a:spcBef>
            <a:spcAft>
              <a:spcPct val="15000"/>
            </a:spcAft>
            <a:buChar char="•"/>
          </a:pPr>
          <a:r>
            <a:rPr lang="en-GB" sz="1600" kern="1200" dirty="0">
              <a:solidFill>
                <a:srgbClr val="005C6E"/>
              </a:solidFill>
              <a:latin typeface="Arial" panose="020B0604020202020204" pitchFamily="34" charset="0"/>
              <a:cs typeface="Arial" panose="020B0604020202020204" pitchFamily="34" charset="0"/>
            </a:rPr>
            <a:t>Gain a deeper understanding of accessibility issues from a user’s perspective</a:t>
          </a:r>
          <a:endParaRPr lang="en-US" sz="1600" kern="1200" dirty="0">
            <a:solidFill>
              <a:srgbClr val="005C6E"/>
            </a:solidFill>
            <a:latin typeface="Arial" panose="020B0604020202020204" pitchFamily="34" charset="0"/>
            <a:cs typeface="Arial" panose="020B0604020202020204" pitchFamily="34" charset="0"/>
          </a:endParaRPr>
        </a:p>
      </dsp:txBody>
      <dsp:txXfrm>
        <a:off x="2571" y="882730"/>
        <a:ext cx="2507532" cy="1605825"/>
      </dsp:txXfrm>
    </dsp:sp>
    <dsp:sp modelId="{8C897885-0BAC-4AD6-9EEE-FC9015B069D6}">
      <dsp:nvSpPr>
        <dsp:cNvPr id="0" name=""/>
        <dsp:cNvSpPr/>
      </dsp:nvSpPr>
      <dsp:spPr>
        <a:xfrm>
          <a:off x="2861159" y="9365"/>
          <a:ext cx="2507532" cy="864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Practical Insight</a:t>
          </a:r>
          <a:endParaRPr lang="en-US" sz="2000" kern="1200" dirty="0">
            <a:latin typeface="Arial" panose="020B0604020202020204" pitchFamily="34" charset="0"/>
            <a:cs typeface="Arial" panose="020B0604020202020204" pitchFamily="34" charset="0"/>
          </a:endParaRPr>
        </a:p>
      </dsp:txBody>
      <dsp:txXfrm>
        <a:off x="2861159" y="9365"/>
        <a:ext cx="2507532" cy="864000"/>
      </dsp:txXfrm>
    </dsp:sp>
    <dsp:sp modelId="{169B6DFD-2F44-4D35-8A99-7307C9D1EDD5}">
      <dsp:nvSpPr>
        <dsp:cNvPr id="0" name=""/>
        <dsp:cNvSpPr/>
      </dsp:nvSpPr>
      <dsp:spPr>
        <a:xfrm>
          <a:off x="2861159" y="873365"/>
          <a:ext cx="2507532" cy="1605825"/>
        </a:xfrm>
        <a:prstGeom prst="rect">
          <a:avLst/>
        </a:prstGeom>
        <a:solidFill>
          <a:schemeClr val="bg1">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20000"/>
            </a:lnSpc>
            <a:spcBef>
              <a:spcPct val="0"/>
            </a:spcBef>
            <a:spcAft>
              <a:spcPct val="15000"/>
            </a:spcAft>
            <a:buFont typeface="Arial" panose="020B0604020202020204" pitchFamily="34" charset="0"/>
            <a:buChar char="•"/>
          </a:pPr>
          <a:r>
            <a:rPr lang="en-GB" sz="1600" kern="1200" dirty="0">
              <a:solidFill>
                <a:srgbClr val="005C6E"/>
              </a:solidFill>
              <a:latin typeface="Arial" panose="020B0604020202020204" pitchFamily="34" charset="0"/>
              <a:cs typeface="Arial" panose="020B0604020202020204" pitchFamily="34" charset="0"/>
            </a:rPr>
            <a:t>See the importance of </a:t>
          </a:r>
          <a:r>
            <a:rPr lang="en-GB" sz="1600" kern="1200">
              <a:solidFill>
                <a:srgbClr val="005C6E"/>
              </a:solidFill>
              <a:latin typeface="Arial" panose="020B0604020202020204" pitchFamily="34" charset="0"/>
              <a:cs typeface="Arial" panose="020B0604020202020204" pitchFamily="34" charset="0"/>
            </a:rPr>
            <a:t>a site’s </a:t>
          </a:r>
          <a:r>
            <a:rPr lang="en-GB" sz="1600" kern="1200" dirty="0">
              <a:solidFill>
                <a:srgbClr val="005C6E"/>
              </a:solidFill>
              <a:latin typeface="Arial" panose="020B0604020202020204" pitchFamily="34" charset="0"/>
              <a:cs typeface="Arial" panose="020B0604020202020204" pitchFamily="34" charset="0"/>
            </a:rPr>
            <a:t>usability </a:t>
          </a:r>
          <a:r>
            <a:rPr lang="en-GB" sz="1600" kern="1200">
              <a:solidFill>
                <a:srgbClr val="005C6E"/>
              </a:solidFill>
              <a:latin typeface="Arial" panose="020B0604020202020204" pitchFamily="34" charset="0"/>
              <a:cs typeface="Arial" panose="020B0604020202020204" pitchFamily="34" charset="0"/>
            </a:rPr>
            <a:t>for disabled users</a:t>
          </a:r>
          <a:endParaRPr lang="en-US" sz="1600" kern="1200" dirty="0">
            <a:solidFill>
              <a:srgbClr val="005C6E"/>
            </a:solidFill>
            <a:latin typeface="Arial" panose="020B0604020202020204" pitchFamily="34" charset="0"/>
            <a:cs typeface="Arial" panose="020B0604020202020204" pitchFamily="34" charset="0"/>
          </a:endParaRPr>
        </a:p>
      </dsp:txBody>
      <dsp:txXfrm>
        <a:off x="2861159" y="873365"/>
        <a:ext cx="2507532" cy="1605825"/>
      </dsp:txXfrm>
    </dsp:sp>
    <dsp:sp modelId="{CA71EAF1-7AC4-4060-A90B-7EBD6CED597F}">
      <dsp:nvSpPr>
        <dsp:cNvPr id="0" name=""/>
        <dsp:cNvSpPr/>
      </dsp:nvSpPr>
      <dsp:spPr>
        <a:xfrm>
          <a:off x="5719746" y="9365"/>
          <a:ext cx="2507532" cy="864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Comprehensive Evaluation</a:t>
          </a:r>
        </a:p>
      </dsp:txBody>
      <dsp:txXfrm>
        <a:off x="5719746" y="9365"/>
        <a:ext cx="2507532" cy="864000"/>
      </dsp:txXfrm>
    </dsp:sp>
    <dsp:sp modelId="{CED8C3C8-9B3C-4C0F-B322-ED5112CAED77}">
      <dsp:nvSpPr>
        <dsp:cNvPr id="0" name=""/>
        <dsp:cNvSpPr/>
      </dsp:nvSpPr>
      <dsp:spPr>
        <a:xfrm>
          <a:off x="5719746" y="873365"/>
          <a:ext cx="2507532" cy="1605825"/>
        </a:xfrm>
        <a:prstGeom prst="rect">
          <a:avLst/>
        </a:prstGeom>
        <a:solidFill>
          <a:schemeClr val="bg1">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20000"/>
            </a:lnSpc>
            <a:spcBef>
              <a:spcPct val="0"/>
            </a:spcBef>
            <a:spcAft>
              <a:spcPct val="15000"/>
            </a:spcAft>
            <a:buChar char="•"/>
          </a:pPr>
          <a:r>
            <a:rPr lang="en-GB" sz="1600" kern="1200" dirty="0">
              <a:solidFill>
                <a:srgbClr val="005C6E"/>
              </a:solidFill>
              <a:latin typeface="Arial" panose="020B0604020202020204" pitchFamily="34" charset="0"/>
              <a:cs typeface="Arial" panose="020B0604020202020204" pitchFamily="34" charset="0"/>
            </a:rPr>
            <a:t>Complements W3C Audits, giving you a more comprehensive accessibility evaluation of your site</a:t>
          </a:r>
          <a:endParaRPr lang="en-US" sz="1600" kern="1200" dirty="0">
            <a:solidFill>
              <a:srgbClr val="005C6E"/>
            </a:solidFill>
            <a:latin typeface="Arial" panose="020B0604020202020204" pitchFamily="34" charset="0"/>
            <a:cs typeface="Arial" panose="020B0604020202020204" pitchFamily="34" charset="0"/>
          </a:endParaRPr>
        </a:p>
      </dsp:txBody>
      <dsp:txXfrm>
        <a:off x="5719746" y="873365"/>
        <a:ext cx="2507532" cy="160582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C2FB6C-90EA-8548-8402-E8D225CFD9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6F2F8F-2A51-F345-A083-D21C52760D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0813F47-3F03-F143-9832-D86F10E576EF}" type="datetimeFigureOut">
              <a:rPr lang="en-US"/>
              <a:pPr>
                <a:defRPr/>
              </a:pPr>
              <a:t>3/26/2024</a:t>
            </a:fld>
            <a:endParaRPr lang="en-US"/>
          </a:p>
        </p:txBody>
      </p:sp>
      <p:sp>
        <p:nvSpPr>
          <p:cNvPr id="4" name="Slide Image Placeholder 3">
            <a:extLst>
              <a:ext uri="{FF2B5EF4-FFF2-40B4-BE49-F238E27FC236}">
                <a16:creationId xmlns:a16="http://schemas.microsoft.com/office/drawing/2014/main" id="{AF31D52D-C7AA-6447-819C-625E34162A0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65C1C31-4FEA-C541-9CA5-AB108B505AF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98CFE8F6-E0C0-5246-8B0F-86D3B3ACDB1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365A9E8-DB19-2C4D-9A9F-C6578CB8F777}"/>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4F120A8-4F88-FC45-B686-EFB14B7584A0}" type="slidenum">
              <a:rPr lang="en-US"/>
              <a:pPr>
                <a:defRPr/>
              </a:pPr>
              <a:t>‹#›</a:t>
            </a:fld>
            <a:endParaRPr lang="en-US"/>
          </a:p>
        </p:txBody>
      </p:sp>
    </p:spTree>
    <p:extLst>
      <p:ext uri="{BB962C8B-B14F-4D97-AF65-F5344CB8AC3E}">
        <p14:creationId xmlns:p14="http://schemas.microsoft.com/office/powerpoint/2010/main" val="37388166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r>
              <a:rPr lang="en-GB" dirty="0"/>
              <a:t>Make sure captions are visible</a:t>
            </a:r>
          </a:p>
          <a:p>
            <a:endParaRPr lang="en-GB" dirty="0"/>
          </a:p>
          <a:p>
            <a:r>
              <a:rPr lang="en-GB" dirty="0"/>
              <a:t>Chrome is open with relevant URLs</a:t>
            </a:r>
          </a:p>
          <a:p>
            <a:endParaRPr lang="en-GB" dirty="0"/>
          </a:p>
          <a:p>
            <a:r>
              <a:rPr lang="en-GB" dirty="0"/>
              <a:t>Put ANDI link into chat and demo how to install. https://www.ssa.gov/accessibility/andi/help/install.html</a:t>
            </a:r>
          </a:p>
          <a:p>
            <a:r>
              <a:rPr lang="en-GB" dirty="0"/>
              <a:t>Put WAVE link into chat. https://wave.webaim.org/extension/ or it’s available on a webpage https://wave.webaim.org/</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City.ac.uk</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EU Web Accessibility Requirements = Irish PSBAR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https://nda.ie/monitoring/eu-web-accessibility-directive/what-are-the-eu-web-accessibility-requirements</a:t>
            </a:r>
          </a:p>
          <a:p>
            <a:endParaRPr lang="en-GB" dirty="0"/>
          </a:p>
          <a:p>
            <a:endParaRPr lang="en-GB" dirty="0"/>
          </a:p>
        </p:txBody>
      </p:sp>
    </p:spTree>
    <p:extLst>
      <p:ext uri="{BB962C8B-B14F-4D97-AF65-F5344CB8AC3E}">
        <p14:creationId xmlns:p14="http://schemas.microsoft.com/office/powerpoint/2010/main" val="4084962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different sections of the site managed with different CMSs? Are there different </a:t>
            </a:r>
            <a:r>
              <a:rPr lang="en-GB"/>
              <a:t>templates?</a:t>
            </a:r>
          </a:p>
          <a:p>
            <a:r>
              <a:rPr lang="en-GB"/>
              <a:t>This is an example of a uni website and they commonly have different parts, different platforms. May be more manageable to break it down.</a:t>
            </a:r>
          </a:p>
          <a:p>
            <a:r>
              <a:rPr lang="en-GB"/>
              <a:t>City.ac.uk</a:t>
            </a:r>
            <a:endParaRPr lang="en-GB" dirty="0"/>
          </a:p>
        </p:txBody>
      </p:sp>
    </p:spTree>
    <p:extLst>
      <p:ext uri="{BB962C8B-B14F-4D97-AF65-F5344CB8AC3E}">
        <p14:creationId xmlns:p14="http://schemas.microsoft.com/office/powerpoint/2010/main" val="58025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atin typeface="+mn-lt"/>
              </a:rPr>
              <a:t>We might divide testing methods into three groups – automated testing tools, manual testing and site scanners.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1">
                <a:latin typeface="+mn-lt"/>
              </a:rPr>
              <a:t>Automated </a:t>
            </a:r>
            <a:r>
              <a:rPr lang="en-GB" b="1" dirty="0">
                <a:latin typeface="+mn-lt"/>
              </a:rPr>
              <a:t>checkers </a:t>
            </a:r>
            <a:r>
              <a:rPr lang="en-GB" dirty="0">
                <a:latin typeface="+mn-lt"/>
              </a:rPr>
              <a:t>often free, some within browser developer tools </a:t>
            </a:r>
            <a:r>
              <a:rPr lang="en-GB">
                <a:latin typeface="+mn-lt"/>
              </a:rPr>
              <a:t>already.</a:t>
            </a:r>
            <a:r>
              <a:rPr lang="en-US" sz="1200" b="0" i="0" u="none" strike="noStrike" kern="1200">
                <a:solidFill>
                  <a:schemeClr val="tx1"/>
                </a:solidFill>
                <a:effectLst/>
                <a:latin typeface="+mn-lt"/>
                <a:ea typeface="+mn-ea"/>
                <a:cs typeface="+mn-cs"/>
              </a:rPr>
              <a:t> There are also paid versions – often they may be plugins that can be used say in development processes or within design programmes. Automated checkers can really speed up testing, help you to spot things you might otherwise have missed, test more than you otherwise would be able to.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atin typeface="+mn-lt"/>
              </a:rPr>
              <a:t>We’re </a:t>
            </a:r>
            <a:r>
              <a:rPr lang="en-GB" dirty="0">
                <a:latin typeface="+mn-lt"/>
              </a:rPr>
              <a:t>concentrating today on tools you can use without having a lot of tech </a:t>
            </a:r>
            <a:r>
              <a:rPr lang="en-GB">
                <a:latin typeface="+mn-lt"/>
              </a:rPr>
              <a:t>knowledge.</a:t>
            </a:r>
          </a:p>
          <a:p>
            <a:endParaRPr lang="en-GB">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a:solidFill>
                  <a:srgbClr val="005C6E"/>
                </a:solidFill>
                <a:latin typeface="+mn-lt"/>
                <a:cs typeface="Arial" panose="020B0604020202020204" pitchFamily="34" charset="0"/>
              </a:rPr>
              <a:t>Manual testing </a:t>
            </a:r>
            <a:r>
              <a:rPr lang="en-GB" sz="1200">
                <a:solidFill>
                  <a:srgbClr val="005C6E"/>
                </a:solidFill>
                <a:latin typeface="+mn-lt"/>
                <a:cs typeface="Arial" panose="020B0604020202020204" pitchFamily="34" charset="0"/>
              </a:rPr>
              <a:t>involves carrying out a range of checks using both simple (e.g. keyboard) and complex (e.g. assistive technologies) tools to identify issues. </a:t>
            </a:r>
            <a:r>
              <a:rPr lang="en-US" sz="1200" b="0" i="0" u="none" strike="noStrike" kern="1200">
                <a:solidFill>
                  <a:schemeClr val="tx1"/>
                </a:solidFill>
                <a:effectLst/>
                <a:latin typeface="+mn-lt"/>
                <a:ea typeface="+mn-ea"/>
                <a:cs typeface="+mn-cs"/>
              </a:rPr>
              <a:t>We can do quite a bit with the inbuilt accessibility features of browsers and operating systems.​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a:solidFill>
                <a:srgbClr val="005C6E"/>
              </a:solidFill>
              <a:latin typeface="+mn-lt"/>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a:solidFill>
                  <a:srgbClr val="005C6E"/>
                </a:solidFill>
                <a:latin typeface="+mn-lt"/>
                <a:cs typeface="Arial" panose="020B0604020202020204" pitchFamily="34" charset="0"/>
              </a:rPr>
              <a:t>Slightly artificial distinction perhaps – you still have to press the button and interpret the results of automated checkers. Getting more helpful. AI may make them even more helpful.</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a:solidFill>
                <a:srgbClr val="005C6E"/>
              </a:solidFill>
              <a:latin typeface="+mn-lt"/>
              <a:cs typeface="Arial" panose="020B0604020202020204" pitchFamily="34" charset="0"/>
            </a:endParaRPr>
          </a:p>
          <a:p>
            <a:r>
              <a:rPr lang="en-GB" b="1">
                <a:latin typeface="+mn-lt"/>
              </a:rPr>
              <a:t>Site scanners </a:t>
            </a:r>
            <a:r>
              <a:rPr lang="en-GB">
                <a:latin typeface="+mn-lt"/>
              </a:rPr>
              <a:t>are a further kind of automated testing, check </a:t>
            </a:r>
            <a:r>
              <a:rPr lang="en-GB" dirty="0">
                <a:latin typeface="+mn-lt"/>
              </a:rPr>
              <a:t>every page, usually paid </a:t>
            </a:r>
            <a:r>
              <a:rPr lang="en-GB">
                <a:latin typeface="+mn-lt"/>
              </a:rPr>
              <a:t>for.</a:t>
            </a:r>
          </a:p>
          <a:p>
            <a:endParaRPr lang="en-GB">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atin typeface="+mn-lt"/>
              </a:rPr>
              <a:t>There is no substitute for the human element of testing. </a:t>
            </a:r>
            <a:r>
              <a:rPr lang="en-US" sz="1200" b="0" i="0" u="none" strike="noStrike" kern="1200">
                <a:solidFill>
                  <a:schemeClr val="tx1"/>
                </a:solidFill>
                <a:effectLst/>
                <a:latin typeface="+mn-lt"/>
                <a:ea typeface="+mn-ea"/>
                <a:cs typeface="+mn-cs"/>
              </a:rPr>
              <a:t>Disabled user testing – it offers a deeper level of insight into your site’s usability and accessibility.​ We will talk about this later, but it’s quite a big topic and we do have a whole webinar covering this.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atin typeface="+mn-lt"/>
            </a:endParaRPr>
          </a:p>
          <a:p>
            <a:endParaRPr lang="en-GB">
              <a:latin typeface="+mn-lt"/>
            </a:endParaRPr>
          </a:p>
        </p:txBody>
      </p:sp>
    </p:spTree>
    <p:extLst>
      <p:ext uri="{BB962C8B-B14F-4D97-AF65-F5344CB8AC3E}">
        <p14:creationId xmlns:p14="http://schemas.microsoft.com/office/powerpoint/2010/main" val="292456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14</a:t>
            </a:fld>
            <a:endParaRPr lang="en-US"/>
          </a:p>
        </p:txBody>
      </p:sp>
    </p:spTree>
    <p:extLst>
      <p:ext uri="{BB962C8B-B14F-4D97-AF65-F5344CB8AC3E}">
        <p14:creationId xmlns:p14="http://schemas.microsoft.com/office/powerpoint/2010/main" val="377037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One criteria can be checked completely automatically (parsing).</a:t>
            </a:r>
          </a:p>
          <a:p>
            <a:r>
              <a:rPr lang="en-GB" sz="1200"/>
              <a:t>30-50% of criteria can use automatic tools to identify potential issues. Gov.uk review 2018.</a:t>
            </a:r>
          </a:p>
          <a:p>
            <a:r>
              <a:rPr lang="en-GB"/>
              <a:t>Eg </a:t>
            </a:r>
            <a:r>
              <a:rPr lang="en-GB" dirty="0"/>
              <a:t>can check page titled but not how useful the page title is or if </a:t>
            </a:r>
            <a:r>
              <a:rPr lang="en-GB"/>
              <a:t>it’s unique.</a:t>
            </a:r>
          </a:p>
          <a:p>
            <a:r>
              <a:rPr lang="en-GB"/>
              <a:t>Always a caveat, if you do use accessibility checkers, need to do additional checks on top of automated checkers.</a:t>
            </a:r>
          </a:p>
          <a:p>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There are a lot of tools. Some more user friendly than others. Some may just generate a lot of errors that you don’t understand. Occasionally they will detect things that aren’t really an issue.</a:t>
            </a:r>
          </a:p>
          <a:p>
            <a:r>
              <a:rPr lang="en-GB"/>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They may need a bit more understanding. Have become more user friendly in recent years and will talk you through the results a bit more.</a:t>
            </a:r>
          </a:p>
          <a:p>
            <a:endParaRPr lang="en-GB"/>
          </a:p>
          <a:p>
            <a:r>
              <a:rPr lang="en-GB"/>
              <a:t>Issue may be reported 20 times for images, but actually it’s one issue – can be more overwhelming, or come across as more issues.</a:t>
            </a:r>
          </a:p>
          <a:p>
            <a:r>
              <a:rPr lang="en-GB"/>
              <a:t>Sometimes the result it computes isn’t correct, typically contrast issues aren’t always calculated right.</a:t>
            </a:r>
          </a:p>
          <a:p>
            <a:endParaRPr lang="en-GB"/>
          </a:p>
          <a:p>
            <a:r>
              <a:rPr lang="en-GB"/>
              <a:t>Can do multiple tests to fit one success criteria – not a direct correlation between tests and success criteria.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mn-lt"/>
                <a:ea typeface="+mn-ea"/>
                <a:cs typeface="+mn-cs"/>
              </a:rPr>
              <a:t>Just running an automated checker or scanner and saying your score is 5% better than last month doesn’t really do that much other than give you some kind of metric. It’s certainly not a guarantee. But it does give you a metric and you may find that helpful.</a:t>
            </a:r>
          </a:p>
          <a:p>
            <a:endParaRPr lang="en-GB"/>
          </a:p>
          <a:p>
            <a:endParaRPr lang="en-GB"/>
          </a:p>
          <a:p>
            <a:endParaRPr lang="en-GB"/>
          </a:p>
          <a:p>
            <a:endParaRPr lang="en-GB" dirty="0"/>
          </a:p>
        </p:txBody>
      </p:sp>
    </p:spTree>
    <p:extLst>
      <p:ext uri="{BB962C8B-B14F-4D97-AF65-F5344CB8AC3E}">
        <p14:creationId xmlns:p14="http://schemas.microsoft.com/office/powerpoint/2010/main" val="299716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3103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all of these.</a:t>
            </a:r>
          </a:p>
        </p:txBody>
      </p:sp>
    </p:spTree>
    <p:extLst>
      <p:ext uri="{BB962C8B-B14F-4D97-AF65-F5344CB8AC3E}">
        <p14:creationId xmlns:p14="http://schemas.microsoft.com/office/powerpoint/2010/main" val="157724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79742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indicate deeper issues if there are lots of errors on a website. We know it hasn’t had much attention paid to accessibility.</a:t>
            </a:r>
          </a:p>
          <a:p>
            <a:endParaRPr lang="en-GB"/>
          </a:p>
          <a:p>
            <a:r>
              <a:rPr lang="en-GB"/>
              <a:t>Have become more user friendly in recent years and will talk you through the results a bit more.</a:t>
            </a:r>
            <a:endParaRPr lang="en-GB" dirty="0"/>
          </a:p>
        </p:txBody>
      </p:sp>
    </p:spTree>
    <p:extLst>
      <p:ext uri="{BB962C8B-B14F-4D97-AF65-F5344CB8AC3E}">
        <p14:creationId xmlns:p14="http://schemas.microsoft.com/office/powerpoint/2010/main" val="18413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here for reference, I’ll be going through them in this order today</a:t>
            </a:r>
          </a:p>
          <a:p>
            <a:r>
              <a:rPr lang="en-GB"/>
              <a:t>Don’t necessarily fully check that success criteria, check bits of it</a:t>
            </a:r>
          </a:p>
          <a:p>
            <a:endParaRPr lang="en-GB"/>
          </a:p>
          <a:p>
            <a:endParaRPr lang="en-GB"/>
          </a:p>
          <a:p>
            <a:r>
              <a:rPr lang="en-GB"/>
              <a:t>Don’t </a:t>
            </a:r>
            <a:r>
              <a:rPr lang="en-GB" dirty="0"/>
              <a:t>go into all these.</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20</a:t>
            </a:fld>
            <a:endParaRPr lang="en-US"/>
          </a:p>
        </p:txBody>
      </p:sp>
    </p:spTree>
    <p:extLst>
      <p:ext uri="{BB962C8B-B14F-4D97-AF65-F5344CB8AC3E}">
        <p14:creationId xmlns:p14="http://schemas.microsoft.com/office/powerpoint/2010/main" val="379666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quick look at your own site and </a:t>
            </a:r>
            <a:r>
              <a:rPr lang="en-GB"/>
              <a:t>identify these</a:t>
            </a:r>
          </a:p>
          <a:p>
            <a:endParaRPr lang="en-GB"/>
          </a:p>
          <a:p>
            <a:r>
              <a:rPr lang="en-GB"/>
              <a:t>25 mins in</a:t>
            </a:r>
          </a:p>
          <a:p>
            <a:endParaRPr lang="en-GB"/>
          </a:p>
          <a:p>
            <a:r>
              <a:rPr lang="en-GB"/>
              <a:t>When you’re doing your min requirement you want at least:</a:t>
            </a:r>
          </a:p>
          <a:p>
            <a:pPr marL="171450" indent="-171450">
              <a:buFontTx/>
              <a:buChar char="-"/>
            </a:pPr>
            <a:r>
              <a:rPr lang="en-GB"/>
              <a:t>a landing page</a:t>
            </a:r>
          </a:p>
          <a:p>
            <a:pPr marL="171450" indent="-171450">
              <a:buFontTx/>
              <a:buChar char="-"/>
            </a:pPr>
            <a:r>
              <a:rPr lang="en-GB"/>
              <a:t>Suggest also looking at some content pages – I’ll just be looking at 1 today but best to get more, maybe added by different people, with different content</a:t>
            </a:r>
          </a:p>
          <a:p>
            <a:r>
              <a:rPr lang="en-GB"/>
              <a:t>- Good to test a form, preferably a complex form with different fields: input, dropdown, checkbox, radio. Login form would only have 2 fields so not great</a:t>
            </a:r>
          </a:p>
          <a:p>
            <a:pPr marL="171450" indent="-171450">
              <a:buFontTx/>
              <a:buChar char="-"/>
            </a:pPr>
            <a:r>
              <a:rPr lang="en-GB"/>
              <a:t>Multimedia page – video, audio, see what they’re like</a:t>
            </a:r>
          </a:p>
          <a:p>
            <a:pPr marL="171450" indent="-171450">
              <a:buFontTx/>
              <a:buChar char="-"/>
            </a:pPr>
            <a:endParaRPr lang="en-GB"/>
          </a:p>
          <a:p>
            <a:pPr marL="0" indent="0">
              <a:buFontTx/>
              <a:buNone/>
            </a:pPr>
            <a:r>
              <a:rPr lang="en-GB"/>
              <a:t>Follow along, or have a think about what you could test if you were doing this process.</a:t>
            </a:r>
          </a:p>
          <a:p>
            <a:pPr marL="0" indent="0">
              <a:buFontTx/>
              <a:buNone/>
            </a:pPr>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I’m going to look at the AbilityNet site and restrict the scope to just the accessibility services section. For the sake of argument let’s say we’ve had a look through the AbilityNet website and we’ve decided that this section contains enough representative pages to give us a good idea about the accessibility of the whole site. In fact that’s not the case because actually we’ve got a blog, we’ve got lots of factsheets, we’ve got a whole advice section, and all of these have different layouts and content types, but just for the purposes of demonstrating something manageable today.</a:t>
            </a:r>
          </a:p>
          <a:p>
            <a:pPr marL="0" indent="0">
              <a:buFontTx/>
              <a:buNone/>
            </a:pPr>
            <a:endParaRPr lang="en-GB"/>
          </a:p>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22</a:t>
            </a:fld>
            <a:endParaRPr lang="en-US"/>
          </a:p>
        </p:txBody>
      </p:sp>
    </p:spTree>
    <p:extLst>
      <p:ext uri="{BB962C8B-B14F-4D97-AF65-F5344CB8AC3E}">
        <p14:creationId xmlns:p14="http://schemas.microsoft.com/office/powerpoint/2010/main" val="291934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2601553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Put ANDI link into chat and demo how to install. https://www.ssa.gov/accessibility/andi/help/install.html</a:t>
            </a:r>
          </a:p>
          <a:p>
            <a:r>
              <a:rPr lang="en-GB"/>
              <a:t>Put </a:t>
            </a:r>
            <a:r>
              <a:rPr lang="en-GB" dirty="0"/>
              <a:t>WAVE link into chat. https://wave.webaim.org/</a:t>
            </a:r>
            <a:r>
              <a:rPr lang="en-GB"/>
              <a:t>extension/ or it’s available on a webpage https://wave.webaim.org/</a:t>
            </a:r>
            <a:endParaRPr lang="en-GB" dirty="0"/>
          </a:p>
          <a:p>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ANDI: may have to use “disable content security policy” extension to get it to work. https://chrome.google.com/webstore/detail/disable-content-security/ieelmcmcagommplceebfedjlakkhpden </a:t>
            </a:r>
          </a:p>
        </p:txBody>
      </p:sp>
    </p:spTree>
    <p:extLst>
      <p:ext uri="{BB962C8B-B14F-4D97-AF65-F5344CB8AC3E}">
        <p14:creationId xmlns:p14="http://schemas.microsoft.com/office/powerpoint/2010/main" val="918789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t>25 mins in</a:t>
            </a:r>
          </a:p>
          <a:p>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Demo. I’m </a:t>
            </a:r>
            <a:r>
              <a:rPr lang="en-GB" dirty="0"/>
              <a:t>using Chrome</a:t>
            </a:r>
            <a:r>
              <a:rPr lang="en-GB"/>
              <a:t>. </a:t>
            </a:r>
            <a:r>
              <a:rPr lang="en-GB" b="1"/>
              <a:t>https://abilitynet.org.uk/accessibility-services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Start by checking skip links. </a:t>
            </a:r>
            <a:r>
              <a:rPr lang="en-GB" b="1"/>
              <a:t>[refresh page, click on browser tab, start tabbing]</a:t>
            </a:r>
          </a:p>
          <a:p>
            <a:r>
              <a:rPr lang="en-GB"/>
              <a:t>Skip links are really useful for keyboard and screen reader users. Allows user to skip repeated content. </a:t>
            </a:r>
          </a:p>
          <a:p>
            <a:r>
              <a:rPr lang="en-GB"/>
              <a:t>Can test very easily with Tab key.</a:t>
            </a:r>
          </a:p>
          <a:p>
            <a:endParaRPr lang="en-GB"/>
          </a:p>
          <a:p>
            <a:r>
              <a:rPr lang="en-GB"/>
              <a:t>Check skip link is in place</a:t>
            </a:r>
          </a:p>
          <a:p>
            <a:r>
              <a:rPr lang="en-GB"/>
              <a:t>Might not be the first element, could be second or third. </a:t>
            </a:r>
          </a:p>
          <a:p>
            <a:r>
              <a:rPr lang="en-GB"/>
              <a:t>Must be visually available, as well as receive focus. </a:t>
            </a:r>
          </a:p>
          <a:p>
            <a:r>
              <a:rPr lang="en-GB"/>
              <a:t>Also want to make sure it works, and moves to main content on page</a:t>
            </a:r>
          </a:p>
          <a:p>
            <a:r>
              <a:rPr lang="en-GB"/>
              <a:t>Common problem – skip link, but doesn’t take user to main content</a:t>
            </a:r>
          </a:p>
          <a:p>
            <a:endParaRPr lang="en-GB"/>
          </a:p>
          <a:p>
            <a:r>
              <a:rPr lang="en-GB"/>
              <a:t>Alternative navigation</a:t>
            </a:r>
          </a:p>
          <a:p>
            <a:r>
              <a:rPr lang="en-GB"/>
              <a:t>Search and site map in footer</a:t>
            </a:r>
          </a:p>
          <a:p>
            <a:r>
              <a:rPr lang="en-GB"/>
              <a:t>Need to make sure theres more than 1 – navigation and search for example. People find different things easier – for instance if you’re using assistive tech it might be a lot easier to do a search than to get through all of the menus and submenus to find something at a fairly low level in the site hierarchy. Or you might prefer to look at the site map to see everything. Or actually the menu is broken for you and you can’t use it.</a:t>
            </a:r>
          </a:p>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24</a:t>
            </a:fld>
            <a:endParaRPr lang="en-US"/>
          </a:p>
        </p:txBody>
      </p:sp>
    </p:spTree>
    <p:extLst>
      <p:ext uri="{BB962C8B-B14F-4D97-AF65-F5344CB8AC3E}">
        <p14:creationId xmlns:p14="http://schemas.microsoft.com/office/powerpoint/2010/main" val="1240937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Demo</a:t>
            </a:r>
          </a:p>
          <a:p>
            <a:r>
              <a:rPr lang="en-GB"/>
              <a:t>Menus</a:t>
            </a:r>
          </a:p>
          <a:p>
            <a:r>
              <a:rPr lang="en-GB"/>
              <a:t>Accordions https://abilitynet.org.uk/accessibility-services/digital-accessibility-he-and-fe</a:t>
            </a:r>
          </a:p>
          <a:p>
            <a:r>
              <a:rPr lang="en-GB"/>
              <a:t>Will want to repeat on form field.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One really common problem: modals/overlays. Or focus just disappears off somewhere and we don’t know where it is. Or components can only be activated with the mouse. Somebody’s made a custom button but they’ve only thought about how mouse users can click it, not keyboard users.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https://us.coca-cola.com/ Coca-cola: focus disappears occasionally – many things receive focus twice.</a:t>
            </a:r>
          </a:p>
          <a:p>
            <a:endParaRPr lang="en-GB"/>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25</a:t>
            </a:fld>
            <a:endParaRPr lang="en-US"/>
          </a:p>
        </p:txBody>
      </p:sp>
    </p:spTree>
    <p:extLst>
      <p:ext uri="{BB962C8B-B14F-4D97-AF65-F5344CB8AC3E}">
        <p14:creationId xmlns:p14="http://schemas.microsoft.com/office/powerpoint/2010/main" val="328474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Demo of focus visibility. </a:t>
            </a:r>
          </a:p>
          <a:p>
            <a:r>
              <a:rPr lang="en-GB"/>
              <a:t>One really common problem: as I’ve said focus just disappears off somewhere and we don’t know where it is. Or custom focus indicator is very faint. Components may receive focus in different ways eg on AN website top nav style different to main page. Buttons may be different.</a:t>
            </a:r>
          </a:p>
          <a:p>
            <a:endParaRPr lang="en-GB"/>
          </a:p>
          <a:p>
            <a:r>
              <a:rPr lang="en-GB"/>
              <a:t>Focus not obscured: when an element receives kb focus it must not be completely hidden. (ikea.com/gb)</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26</a:t>
            </a:fld>
            <a:endParaRPr lang="en-US"/>
          </a:p>
        </p:txBody>
      </p:sp>
    </p:spTree>
    <p:extLst>
      <p:ext uri="{BB962C8B-B14F-4D97-AF65-F5344CB8AC3E}">
        <p14:creationId xmlns:p14="http://schemas.microsoft.com/office/powerpoint/2010/main" val="694822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Audience exercise.</a:t>
            </a:r>
          </a:p>
          <a:p>
            <a:r>
              <a:rPr lang="en-GB"/>
              <a:t>Only </a:t>
            </a:r>
            <a:r>
              <a:rPr lang="en-GB" dirty="0"/>
              <a:t>interactive elements, not text, headings, images etc.</a:t>
            </a:r>
          </a:p>
          <a:p>
            <a:r>
              <a:rPr lang="en-GB" dirty="0"/>
              <a:t>Test that things actually work with the keyboard.</a:t>
            </a:r>
          </a:p>
          <a:p>
            <a:r>
              <a:rPr lang="en-GB"/>
              <a:t>If you find you lose focus, try Accessibility </a:t>
            </a:r>
            <a:r>
              <a:rPr lang="en-GB" dirty="0"/>
              <a:t>Insights for web to test </a:t>
            </a:r>
            <a:r>
              <a:rPr lang="en-GB"/>
              <a:t>tab stops (little heart icon). </a:t>
            </a:r>
            <a:r>
              <a:rPr lang="en-GB" dirty="0"/>
              <a:t>Shows where focus is if there is no indicator, and any issues with focus </a:t>
            </a:r>
            <a:r>
              <a:rPr lang="en-GB"/>
              <a:t>order.</a:t>
            </a:r>
          </a:p>
          <a:p>
            <a:endParaRPr lang="en-GB"/>
          </a:p>
          <a:p>
            <a:r>
              <a:rPr lang="en-GB"/>
              <a:t>https://www.allfie.org.uk/support-us/sign-the-allfie-manifesto/</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27</a:t>
            </a:fld>
            <a:endParaRPr lang="en-US"/>
          </a:p>
        </p:txBody>
      </p:sp>
    </p:spTree>
    <p:extLst>
      <p:ext uri="{BB962C8B-B14F-4D97-AF65-F5344CB8AC3E}">
        <p14:creationId xmlns:p14="http://schemas.microsoft.com/office/powerpoint/2010/main" val="1592824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Put </a:t>
            </a:r>
            <a:r>
              <a:rPr lang="en-GB" dirty="0"/>
              <a:t>Paul J Adams page into chat: http://pauljadam.com/bookmarklets/headings.html</a:t>
            </a:r>
          </a:p>
          <a:p>
            <a:endParaRPr lang="en-GB"/>
          </a:p>
          <a:p>
            <a:r>
              <a:rPr lang="en-GB"/>
              <a:t>Reflow and mag: check everything still readable. Doesn’t need to look the same, for instance hamburger menu. But no loss of content or functionality. </a:t>
            </a:r>
          </a:p>
          <a:p>
            <a:r>
              <a:rPr lang="en-GB"/>
              <a:t>No </a:t>
            </a:r>
            <a:r>
              <a:rPr lang="en-GB" dirty="0"/>
              <a:t>horizontal scrolling at </a:t>
            </a:r>
            <a:r>
              <a:rPr lang="en-GB"/>
              <a:t>400%.</a:t>
            </a:r>
          </a:p>
          <a:p>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1280 x 1024</a:t>
            </a:r>
          </a:p>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28</a:t>
            </a:fld>
            <a:endParaRPr lang="en-US"/>
          </a:p>
        </p:txBody>
      </p:sp>
    </p:spTree>
    <p:extLst>
      <p:ext uri="{BB962C8B-B14F-4D97-AF65-F5344CB8AC3E}">
        <p14:creationId xmlns:p14="http://schemas.microsoft.com/office/powerpoint/2010/main" val="3141667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title first thing announced to screen reader users. Frontload with unique info, not site name.</a:t>
            </a:r>
          </a:p>
          <a:p>
            <a:r>
              <a:rPr lang="en-GB" dirty="0"/>
              <a:t>Mobile and desktop menus similar order – good practice. </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29</a:t>
            </a:fld>
            <a:endParaRPr lang="en-US"/>
          </a:p>
        </p:txBody>
      </p:sp>
    </p:spTree>
    <p:extLst>
      <p:ext uri="{BB962C8B-B14F-4D97-AF65-F5344CB8AC3E}">
        <p14:creationId xmlns:p14="http://schemas.microsoft.com/office/powerpoint/2010/main" val="1862385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 text – </a:t>
            </a:r>
            <a:r>
              <a:rPr lang="en-GB"/>
              <a:t>use Andi or bookmarklet </a:t>
            </a:r>
            <a:endParaRPr lang="en-GB" dirty="0"/>
          </a:p>
          <a:p>
            <a:r>
              <a:rPr lang="en-GB" dirty="0"/>
              <a:t>https://abilitynet.org.uk/news-blogs</a:t>
            </a:r>
            <a:r>
              <a:rPr lang="en-GB"/>
              <a:t>/what-are-digital-accessibility-gaps-further-education</a:t>
            </a:r>
          </a:p>
          <a:p>
            <a:endParaRPr lang="en-GB"/>
          </a:p>
          <a:p>
            <a:r>
              <a:rPr lang="en-GB"/>
              <a:t>Alt decision tree: https://www.w3.org/WAI/tutorials/images/decision-tree/</a:t>
            </a:r>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30</a:t>
            </a:fld>
            <a:endParaRPr lang="en-US"/>
          </a:p>
        </p:txBody>
      </p:sp>
    </p:spTree>
    <p:extLst>
      <p:ext uri="{BB962C8B-B14F-4D97-AF65-F5344CB8AC3E}">
        <p14:creationId xmlns:p14="http://schemas.microsoft.com/office/powerpoint/2010/main" val="137783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Colour contrast – </a:t>
            </a:r>
            <a:r>
              <a:rPr lang="en-GB"/>
              <a:t>use ANDI</a:t>
            </a:r>
          </a:p>
          <a:p>
            <a:endParaRPr lang="en-GB"/>
          </a:p>
          <a:p>
            <a:r>
              <a:rPr lang="en-GB"/>
              <a:t>Link text should make sense in context</a:t>
            </a:r>
          </a:p>
          <a:p>
            <a:endParaRPr lang="en-GB"/>
          </a:p>
          <a:p>
            <a:r>
              <a:rPr lang="en-GB"/>
              <a:t>Demo on careers page</a:t>
            </a:r>
          </a:p>
          <a:p>
            <a:endParaRPr lang="en-GB"/>
          </a:p>
          <a:p>
            <a:r>
              <a:rPr lang="en-GB"/>
              <a:t>Want to ensure there is colour contrast. Measure teal v white with CCA.</a:t>
            </a:r>
          </a:p>
          <a:p>
            <a:r>
              <a:rPr lang="en-GB"/>
              <a:t>https://www.coca-cola.com/gb/en – go through carousel.</a:t>
            </a:r>
          </a:p>
          <a:p>
            <a:r>
              <a:rPr lang="en-GB"/>
              <a:t>Coca-cola – text over image – automated testing tool won’t be able to measure that. Look at code – suggests black background. So use CCA.</a:t>
            </a:r>
          </a:p>
          <a:p>
            <a:endParaRPr lang="en-GB" dirty="0"/>
          </a:p>
        </p:txBody>
      </p:sp>
    </p:spTree>
    <p:extLst>
      <p:ext uri="{BB962C8B-B14F-4D97-AF65-F5344CB8AC3E}">
        <p14:creationId xmlns:p14="http://schemas.microsoft.com/office/powerpoint/2010/main" val="1435500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t>https://abilitynet.org.uk/accessibility-services/DAMM</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https://www.allfie.org.uk/support-us/sign-the-allfie-manifesto/</a:t>
            </a:r>
          </a:p>
          <a:p>
            <a:endParaRPr lang="en-GB"/>
          </a:p>
          <a:p>
            <a:r>
              <a:rPr lang="en-GB"/>
              <a:t>Check </a:t>
            </a:r>
            <a:r>
              <a:rPr lang="en-GB" dirty="0"/>
              <a:t>forms accessible </a:t>
            </a:r>
            <a:r>
              <a:rPr lang="en-GB"/>
              <a:t>with keyboard, checkboxes usable </a:t>
            </a:r>
            <a:r>
              <a:rPr lang="en-GB" dirty="0"/>
              <a:t>with </a:t>
            </a:r>
            <a:r>
              <a:rPr lang="en-GB"/>
              <a:t>space key, radio buttons with arrow keys.</a:t>
            </a:r>
          </a:p>
          <a:p>
            <a:r>
              <a:rPr lang="en-GB"/>
              <a:t>Can dropdowns be operated with tab and arrow keys?</a:t>
            </a:r>
          </a:p>
          <a:p>
            <a:r>
              <a:rPr lang="en-GB"/>
              <a:t>Where is the focus?</a:t>
            </a:r>
          </a:p>
          <a:p>
            <a:endParaRPr lang="en-GB"/>
          </a:p>
          <a:p>
            <a:endParaRPr lang="en-GB" dirty="0"/>
          </a:p>
        </p:txBody>
      </p:sp>
    </p:spTree>
    <p:extLst>
      <p:ext uri="{BB962C8B-B14F-4D97-AF65-F5344CB8AC3E}">
        <p14:creationId xmlns:p14="http://schemas.microsoft.com/office/powerpoint/2010/main" val="326377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be pausing for questions </a:t>
            </a:r>
            <a:r>
              <a:rPr lang="en-GB"/>
              <a:t>but my colleague Ryan is also hereand </a:t>
            </a:r>
            <a:r>
              <a:rPr lang="en-GB" dirty="0"/>
              <a:t>will help with questions as we go along. Do please ask if anything is unclear or you have any problems.</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a:t>
            </a:fld>
            <a:endParaRPr lang="en-US"/>
          </a:p>
        </p:txBody>
      </p:sp>
    </p:spTree>
    <p:extLst>
      <p:ext uri="{BB962C8B-B14F-4D97-AF65-F5344CB8AC3E}">
        <p14:creationId xmlns:p14="http://schemas.microsoft.com/office/powerpoint/2010/main" val="2018947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t>Submit </a:t>
            </a:r>
            <a:r>
              <a:rPr lang="en-GB" dirty="0"/>
              <a:t>empty </a:t>
            </a:r>
            <a:r>
              <a:rPr lang="en-GB"/>
              <a:t>form.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Check error messages are present. Errors are not only indicated by colour of the field for example.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Read them to check they are informative on how to correct the error.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https://abilitynet.org.uk/disabled-user-tester-application-privacy-information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On DUT </a:t>
            </a:r>
            <a:r>
              <a:rPr lang="en-GB" b="1"/>
              <a:t>pre-check</a:t>
            </a:r>
            <a:r>
              <a:rPr lang="en-GB"/>
              <a:t> page the radio buttons just turn red – this is a fail because (1) we didn’t know it was required in advance (now we did) (2) the error isn’t described in text and (3) the error is only communicated by colour.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https://abilitynet.org.uk/accessibility-services/DAMM</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Submit with no entries.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Turn on ANDI. Focusable elements – check output. Check for presence of aria-describedby.</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p>
          <a:p>
            <a:endParaRPr lang="en-GB" dirty="0"/>
          </a:p>
        </p:txBody>
      </p:sp>
    </p:spTree>
    <p:extLst>
      <p:ext uri="{BB962C8B-B14F-4D97-AF65-F5344CB8AC3E}">
        <p14:creationId xmlns:p14="http://schemas.microsoft.com/office/powerpoint/2010/main" val="3242080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1hr 12</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https://abilitynet.org.uk/accessibility-services/what-digital-accessibility</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Ideally want to check all the way through – need to for a full audit, but for a quick check you could check the first 30 seconds. </a:t>
            </a:r>
          </a:p>
          <a:p>
            <a:r>
              <a:rPr lang="en-GB"/>
              <a:t>Audio </a:t>
            </a:r>
            <a:r>
              <a:rPr lang="en-GB" dirty="0"/>
              <a:t>description if video not comprehensible without, important info. If talking heads video, just have any text content narrated.</a:t>
            </a:r>
          </a:p>
        </p:txBody>
      </p:sp>
    </p:spTree>
    <p:extLst>
      <p:ext uri="{BB962C8B-B14F-4D97-AF65-F5344CB8AC3E}">
        <p14:creationId xmlns:p14="http://schemas.microsoft.com/office/powerpoint/2010/main" val="571713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https://www.city.ac.uk/ - video that can be paused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https://www.boden.co.uk/</a:t>
            </a:r>
          </a:p>
          <a:p>
            <a:endParaRPr lang="en-GB"/>
          </a:p>
          <a:p>
            <a:r>
              <a:rPr lang="en-GB"/>
              <a:t>Pause/stop/hide also applies to carousels and animations.</a:t>
            </a:r>
          </a:p>
          <a:p>
            <a:endParaRPr lang="en-GB"/>
          </a:p>
          <a:p>
            <a:r>
              <a:rPr lang="en-GB"/>
              <a:t>Cut these two demos if short on time.</a:t>
            </a:r>
          </a:p>
          <a:p>
            <a:r>
              <a:rPr lang="en-GB"/>
              <a:t>https://www.woodiq.co.uk/?gclid=CjwKCAiAjrarBhAWEiwA2qWdCB-5dnNSHLU-SSv8QeKNTV-DuEOcx5bnY2qBv2TiWp7kjUMSYYtqWBoCDc4QAvD_BwE – carousel. </a:t>
            </a:r>
          </a:p>
          <a:p>
            <a:r>
              <a:rPr lang="en-GB"/>
              <a:t>https://www.lingscars.com/</a:t>
            </a:r>
          </a:p>
          <a:p>
            <a:endParaRPr lang="en-GB"/>
          </a:p>
          <a:p>
            <a:endParaRPr lang="en-GB"/>
          </a:p>
        </p:txBody>
      </p:sp>
    </p:spTree>
    <p:extLst>
      <p:ext uri="{BB962C8B-B14F-4D97-AF65-F5344CB8AC3E}">
        <p14:creationId xmlns:p14="http://schemas.microsoft.com/office/powerpoint/2010/main" val="77356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NVDA and </a:t>
            </a:r>
            <a:r>
              <a:rPr lang="en-GB" dirty="0" err="1"/>
              <a:t>VoiceOver</a:t>
            </a:r>
            <a:r>
              <a:rPr lang="en-GB" dirty="0"/>
              <a:t> free, JAWS expensive. Narrator </a:t>
            </a:r>
            <a:r>
              <a:rPr lang="en-GB"/>
              <a:t>limited.</a:t>
            </a:r>
          </a:p>
          <a:p>
            <a:r>
              <a:rPr lang="en-GB"/>
              <a:t>Well worth having a go to see how it works, although find out before you start how to turn it off and silence it temporarily.</a:t>
            </a:r>
            <a:endParaRPr lang="en-GB" dirty="0"/>
          </a:p>
        </p:txBody>
      </p:sp>
    </p:spTree>
    <p:extLst>
      <p:ext uri="{BB962C8B-B14F-4D97-AF65-F5344CB8AC3E}">
        <p14:creationId xmlns:p14="http://schemas.microsoft.com/office/powerpoint/2010/main" val="2109434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GB" sz="1200" dirty="0">
                <a:solidFill>
                  <a:srgbClr val="005C6E"/>
                </a:solidFill>
                <a:latin typeface="+mn-lt"/>
                <a:cs typeface="Arial" panose="020B0604020202020204" pitchFamily="34" charset="0"/>
              </a:rPr>
              <a:t>You might not be doing this in your current testing policy, but can provide useful insights for accessibility policy</a:t>
            </a:r>
          </a:p>
          <a:p>
            <a:pPr marL="0" indent="0">
              <a:lnSpc>
                <a:spcPct val="150000"/>
              </a:lnSpc>
              <a:buFont typeface="Arial" panose="020B0604020202020204" pitchFamily="34" charset="0"/>
              <a:buNone/>
            </a:pPr>
            <a:endParaRPr lang="en-GB" sz="1200" dirty="0">
              <a:solidFill>
                <a:srgbClr val="005C6E"/>
              </a:solidFill>
              <a:latin typeface="+mn-lt"/>
              <a:cs typeface="Arial" panose="020B0604020202020204" pitchFamily="34" charset="0"/>
            </a:endParaRPr>
          </a:p>
          <a:p>
            <a:pPr marL="0" indent="0">
              <a:lnSpc>
                <a:spcPct val="150000"/>
              </a:lnSpc>
              <a:buFont typeface="Arial" panose="020B0604020202020204" pitchFamily="34" charset="0"/>
              <a:buNone/>
            </a:pPr>
            <a:r>
              <a:rPr lang="en-GB" sz="1200" dirty="0">
                <a:solidFill>
                  <a:srgbClr val="005C6E"/>
                </a:solidFill>
                <a:latin typeface="+mn-lt"/>
                <a:cs typeface="Arial" panose="020B0604020202020204" pitchFamily="34" charset="0"/>
              </a:rPr>
              <a:t>Before you start:</a:t>
            </a:r>
          </a:p>
          <a:p>
            <a:pPr marL="0" indent="0">
              <a:lnSpc>
                <a:spcPct val="150000"/>
              </a:lnSpc>
              <a:buFont typeface="Arial" panose="020B0604020202020204" pitchFamily="34" charset="0"/>
              <a:buNone/>
            </a:pPr>
            <a:endParaRPr lang="en-GB" sz="1200" dirty="0">
              <a:solidFill>
                <a:srgbClr val="005C6E"/>
              </a:solidFill>
              <a:latin typeface="+mn-lt"/>
              <a:cs typeface="Arial" panose="020B0604020202020204" pitchFamily="34" charset="0"/>
            </a:endParaRPr>
          </a:p>
          <a:p>
            <a:pPr marL="0" marR="0" lvl="0" indent="0" algn="l" defTabSz="4572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GB" sz="1200">
                <a:solidFill>
                  <a:srgbClr val="005C6E"/>
                </a:solidFill>
                <a:latin typeface="+mn-lt"/>
                <a:cs typeface="Arial" panose="020B0604020202020204" pitchFamily="34" charset="0"/>
              </a:rPr>
              <a:t>We sometimes say that you should fix basic </a:t>
            </a:r>
            <a:r>
              <a:rPr lang="en-GB" sz="1200" dirty="0">
                <a:solidFill>
                  <a:srgbClr val="005C6E"/>
                </a:solidFill>
                <a:latin typeface="+mn-lt"/>
                <a:cs typeface="Arial" panose="020B0604020202020204" pitchFamily="34" charset="0"/>
              </a:rPr>
              <a:t>issues </a:t>
            </a:r>
            <a:r>
              <a:rPr lang="en-GB" sz="1200">
                <a:solidFill>
                  <a:srgbClr val="005C6E"/>
                </a:solidFill>
                <a:latin typeface="+mn-lt"/>
                <a:cs typeface="Arial" panose="020B0604020202020204" pitchFamily="34" charset="0"/>
              </a:rPr>
              <a:t>first as otherwise participants may just not be able to get very far. However, this is a bit at odds with agile methodology and can leave you doing accessibility work right at the end, which is also not ideal. In practice you may be able to come up with a schedule where you’re testing with different types of users at different stages. For instance, if you know that large swathes of site are not keyboard accessible, not much point testing with keyboard and screen reader users, test with them at a later stage, but maybe you can cover users with cognitive impairments or magnification users now. </a:t>
            </a:r>
            <a:r>
              <a:rPr lang="en-US" sz="1200">
                <a:latin typeface="+mn-lt"/>
                <a:sym typeface="Arial" panose="020B0604020202020204" pitchFamily="34" charset="0"/>
              </a:rPr>
              <a:t>In practice, any involvement of disabled people is valuable. </a:t>
            </a:r>
            <a:r>
              <a:rPr lang="en-GB" sz="1200">
                <a:solidFill>
                  <a:srgbClr val="005C6E"/>
                </a:solidFill>
                <a:latin typeface="+mn-lt"/>
                <a:cs typeface="Arial" panose="020B0604020202020204" pitchFamily="34" charset="0"/>
              </a:rPr>
              <a:t>Gov.uk for instance include disabled users at every round of testing – rather than separately. </a:t>
            </a:r>
          </a:p>
          <a:p>
            <a:pPr marL="0" indent="0">
              <a:lnSpc>
                <a:spcPct val="150000"/>
              </a:lnSpc>
              <a:buFont typeface="Arial" panose="020B0604020202020204" pitchFamily="34" charset="0"/>
              <a:buNone/>
            </a:pPr>
            <a:endParaRPr lang="en-GB" sz="1200" dirty="0">
              <a:solidFill>
                <a:srgbClr val="005C6E"/>
              </a:solidFill>
              <a:latin typeface="+mn-lt"/>
              <a:cs typeface="Arial" panose="020B0604020202020204" pitchFamily="34" charset="0"/>
            </a:endParaRPr>
          </a:p>
          <a:p>
            <a:pPr marL="256819" indent="-256819"/>
            <a:r>
              <a:rPr lang="en-GB" sz="1200" dirty="0">
                <a:latin typeface="+mn-lt"/>
              </a:rPr>
              <a:t>Ideally</a:t>
            </a:r>
            <a:r>
              <a:rPr lang="en-GB" sz="1200">
                <a:latin typeface="+mn-lt"/>
              </a:rPr>
              <a:t>: </a:t>
            </a:r>
          </a:p>
          <a:p>
            <a:pPr marL="256819" indent="-256819">
              <a:buFont typeface="Arial" panose="020B0604020202020204" pitchFamily="34" charset="0"/>
              <a:buChar char="•"/>
            </a:pPr>
            <a:r>
              <a:rPr lang="en-GB" sz="1200">
                <a:latin typeface="+mn-lt"/>
              </a:rPr>
              <a:t>think </a:t>
            </a:r>
            <a:r>
              <a:rPr lang="en-GB" sz="1200" dirty="0">
                <a:latin typeface="+mn-lt"/>
              </a:rPr>
              <a:t>about finding representative people across a range of disabilities, covering the core groups of vision, hearing, mobility, cognitive </a:t>
            </a:r>
            <a:r>
              <a:rPr lang="en-GB" sz="1200">
                <a:latin typeface="+mn-lt"/>
              </a:rPr>
              <a:t>and learning disabilities. Eg screen reader/mag user v different despite both being VI.</a:t>
            </a:r>
            <a:endParaRPr lang="en-GB" sz="1200" dirty="0">
              <a:latin typeface="+mn-lt"/>
            </a:endParaRPr>
          </a:p>
          <a:p>
            <a:pPr marL="256819" indent="-256819">
              <a:buFont typeface="Arial" panose="020B0604020202020204" pitchFamily="34" charset="0"/>
              <a:buChar char="•"/>
            </a:pPr>
            <a:r>
              <a:rPr lang="en-US" sz="1200">
                <a:latin typeface="+mn-lt"/>
                <a:sym typeface="Arial" panose="020B0604020202020204" pitchFamily="34" charset="0"/>
              </a:rPr>
              <a:t>find </a:t>
            </a:r>
            <a:r>
              <a:rPr lang="en-US" sz="1200" dirty="0">
                <a:latin typeface="+mn-lt"/>
                <a:sym typeface="Arial" panose="020B0604020202020204" pitchFamily="34" charset="0"/>
              </a:rPr>
              <a:t>testers with a mixture of knowledge from expert to novice using a representative range of assistive technology.</a:t>
            </a:r>
            <a:endParaRPr lang="en-US" sz="1200" dirty="0">
              <a:latin typeface="+mn-lt"/>
            </a:endParaRPr>
          </a:p>
          <a:p>
            <a:pPr marL="0" indent="0">
              <a:lnSpc>
                <a:spcPct val="150000"/>
              </a:lnSpc>
              <a:buFont typeface="Arial" panose="020B0604020202020204" pitchFamily="34" charset="0"/>
              <a:buNone/>
            </a:pPr>
            <a:endParaRPr lang="en-GB" sz="1200" dirty="0">
              <a:solidFill>
                <a:srgbClr val="005C6E"/>
              </a:solidFill>
              <a:latin typeface="+mn-lt"/>
              <a:cs typeface="Arial" panose="020B0604020202020204" pitchFamily="34" charset="0"/>
            </a:endParaRPr>
          </a:p>
          <a:p>
            <a:pPr marL="0" indent="0">
              <a:lnSpc>
                <a:spcPct val="150000"/>
              </a:lnSpc>
              <a:buFont typeface="Arial" panose="020B0604020202020204" pitchFamily="34" charset="0"/>
              <a:buNone/>
            </a:pPr>
            <a:r>
              <a:rPr lang="en-GB" sz="1200" dirty="0">
                <a:solidFill>
                  <a:srgbClr val="005C6E"/>
                </a:solidFill>
                <a:latin typeface="+mn-lt"/>
                <a:cs typeface="Arial" panose="020B0604020202020204" pitchFamily="34" charset="0"/>
              </a:rPr>
              <a:t>Can also help test the usability of </a:t>
            </a:r>
            <a:r>
              <a:rPr lang="en-GB" sz="1200">
                <a:solidFill>
                  <a:srgbClr val="005C6E"/>
                </a:solidFill>
                <a:latin typeface="+mn-lt"/>
                <a:cs typeface="Arial" panose="020B0604020202020204" pitchFamily="34" charset="0"/>
              </a:rPr>
              <a:t>accessible solutions.</a:t>
            </a:r>
          </a:p>
          <a:p>
            <a:pPr marL="0" indent="0">
              <a:lnSpc>
                <a:spcPct val="150000"/>
              </a:lnSpc>
              <a:buFont typeface="Arial" panose="020B0604020202020204" pitchFamily="34" charset="0"/>
              <a:buNone/>
            </a:pPr>
            <a:endParaRPr lang="en-GB" sz="1200">
              <a:solidFill>
                <a:srgbClr val="005C6E"/>
              </a:solidFill>
              <a:latin typeface="+mn-lt"/>
              <a:cs typeface="Arial" panose="020B0604020202020204" pitchFamily="34" charset="0"/>
            </a:endParaRPr>
          </a:p>
          <a:p>
            <a:pPr marL="0" indent="0">
              <a:lnSpc>
                <a:spcPct val="150000"/>
              </a:lnSpc>
              <a:buFont typeface="Arial" panose="020B0604020202020204" pitchFamily="34" charset="0"/>
              <a:buNone/>
            </a:pPr>
            <a:r>
              <a:rPr lang="en-GB" sz="1200">
                <a:solidFill>
                  <a:srgbClr val="005C6E"/>
                </a:solidFill>
                <a:latin typeface="+mn-lt"/>
                <a:cs typeface="Arial" panose="020B0604020202020204" pitchFamily="34" charset="0"/>
              </a:rPr>
              <a:t>May help with process of ensuring key journeys are accessible – possibly different scoping approach.</a:t>
            </a:r>
          </a:p>
          <a:p>
            <a:pPr marL="0" indent="0">
              <a:lnSpc>
                <a:spcPct val="150000"/>
              </a:lnSpc>
              <a:buFont typeface="Arial" panose="020B0604020202020204" pitchFamily="34" charset="0"/>
              <a:buNone/>
            </a:pPr>
            <a:endParaRPr lang="en-GB" sz="1200">
              <a:solidFill>
                <a:srgbClr val="005C6E"/>
              </a:solidFill>
              <a:latin typeface="+mn-lt"/>
              <a:cs typeface="Arial" panose="020B0604020202020204" pitchFamily="34" charset="0"/>
            </a:endParaRPr>
          </a:p>
          <a:p>
            <a:pPr marL="0" indent="0">
              <a:lnSpc>
                <a:spcPct val="150000"/>
              </a:lnSpc>
              <a:buFont typeface="Arial" panose="020B0604020202020204" pitchFamily="34" charset="0"/>
              <a:buNone/>
            </a:pPr>
            <a:r>
              <a:rPr lang="en-GB" sz="1200">
                <a:solidFill>
                  <a:srgbClr val="005C6E"/>
                </a:solidFill>
                <a:latin typeface="+mn-lt"/>
                <a:cs typeface="Arial" panose="020B0604020202020204" pitchFamily="34" charset="0"/>
              </a:rPr>
              <a:t>Hearts and minds – can help to get buy in if stakeholders see users struggling with their website.</a:t>
            </a:r>
            <a:endParaRPr lang="en-GB" sz="1200" dirty="0">
              <a:solidFill>
                <a:srgbClr val="005C6E"/>
              </a:solidFill>
              <a:latin typeface="+mn-lt"/>
              <a:cs typeface="Arial" panose="020B0604020202020204" pitchFamily="34" charset="0"/>
            </a:endParaRPr>
          </a:p>
        </p:txBody>
      </p:sp>
    </p:spTree>
    <p:extLst>
      <p:ext uri="{BB962C8B-B14F-4D97-AF65-F5344CB8AC3E}">
        <p14:creationId xmlns:p14="http://schemas.microsoft.com/office/powerpoint/2010/main" val="1693648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40</a:t>
            </a:fld>
            <a:endParaRPr lang="en-US"/>
          </a:p>
        </p:txBody>
      </p:sp>
    </p:spTree>
    <p:extLst>
      <p:ext uri="{BB962C8B-B14F-4D97-AF65-F5344CB8AC3E}">
        <p14:creationId xmlns:p14="http://schemas.microsoft.com/office/powerpoint/2010/main" val="323039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altLang="en-US" sz="1400">
                <a:latin typeface="+mn-lt"/>
                <a:cs typeface="Arial" panose="020B0604020202020204" pitchFamily="34" charset="0"/>
              </a:rPr>
              <a:t>- We are a technology charity providing a range of free and expert paid for products, services and resources. Our vision is a digital world that is accessible to all. </a:t>
            </a:r>
          </a:p>
          <a:p>
            <a:pPr marL="0" indent="0">
              <a:lnSpc>
                <a:spcPct val="150000"/>
              </a:lnSpc>
              <a:buNone/>
            </a:pPr>
            <a:endParaRPr lang="en-GB" altLang="en-US" sz="1400">
              <a:latin typeface="+mn-lt"/>
              <a:cs typeface="Arial" panose="020B0604020202020204" pitchFamily="34" charset="0"/>
            </a:endParaRPr>
          </a:p>
          <a:p>
            <a:pPr>
              <a:lnSpc>
                <a:spcPct val="150000"/>
              </a:lnSpc>
            </a:pPr>
            <a:r>
              <a:rPr lang="en-GB" sz="1400">
                <a:latin typeface="+mn-lt"/>
                <a:cs typeface="Arial" panose="020B0604020202020204" pitchFamily="34" charset="0"/>
              </a:rPr>
              <a:t>Products/Services include: </a:t>
            </a:r>
          </a:p>
          <a:p>
            <a:pPr>
              <a:lnSpc>
                <a:spcPct val="150000"/>
              </a:lnSpc>
            </a:pPr>
            <a:r>
              <a:rPr lang="en-GB" sz="1400">
                <a:latin typeface="+mn-lt"/>
                <a:cs typeface="Arial" panose="020B0604020202020204" pitchFamily="34" charset="0"/>
              </a:rPr>
              <a:t>- Digital Accessibility Consultancy, Auditing and Training </a:t>
            </a:r>
          </a:p>
          <a:p>
            <a:pPr>
              <a:lnSpc>
                <a:spcPct val="150000"/>
              </a:lnSpc>
            </a:pPr>
            <a:r>
              <a:rPr lang="en-GB" sz="1400">
                <a:latin typeface="+mn-lt"/>
                <a:cs typeface="Arial" panose="020B0604020202020204" pitchFamily="34" charset="0"/>
              </a:rPr>
              <a:t>- Accessibility Accreditation and Diverse User Testing </a:t>
            </a:r>
          </a:p>
          <a:p>
            <a:endParaRPr lang="en-US" sz="1400">
              <a:latin typeface="+mn-lt"/>
            </a:endParaRP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a:t>
            </a:fld>
            <a:endParaRPr lang="en-US"/>
          </a:p>
        </p:txBody>
      </p:sp>
    </p:spTree>
    <p:extLst>
      <p:ext uri="{BB962C8B-B14F-4D97-AF65-F5344CB8AC3E}">
        <p14:creationId xmlns:p14="http://schemas.microsoft.com/office/powerpoint/2010/main" val="268757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r>
              <a:rPr lang="en-GB" sz="1200" dirty="0">
                <a:latin typeface="+mn-lt"/>
              </a:rPr>
              <a:t>Hopefully you know something about accessibility. We’re going to look at some practical examples and I’ll be using the </a:t>
            </a:r>
            <a:r>
              <a:rPr lang="en-GB" sz="1200" dirty="0" err="1">
                <a:latin typeface="+mn-lt"/>
              </a:rPr>
              <a:t>AbilityNet</a:t>
            </a:r>
            <a:r>
              <a:rPr lang="en-GB" sz="1200" dirty="0">
                <a:latin typeface="+mn-lt"/>
              </a:rPr>
              <a:t> website to show you how we look for issues using </a:t>
            </a:r>
            <a:r>
              <a:rPr lang="en-GB" sz="1200">
                <a:latin typeface="+mn-lt"/>
              </a:rPr>
              <a:t>free tools. You might want to follow </a:t>
            </a:r>
            <a:r>
              <a:rPr lang="en-GB" sz="1200" dirty="0">
                <a:latin typeface="+mn-lt"/>
              </a:rPr>
              <a:t>along on your </a:t>
            </a:r>
            <a:r>
              <a:rPr lang="en-GB" sz="1200">
                <a:latin typeface="+mn-lt"/>
              </a:rPr>
              <a:t>own website, or have a go afterwards with the recording.</a:t>
            </a:r>
          </a:p>
          <a:p>
            <a:endParaRPr lang="en-GB" sz="1200" dirty="0">
              <a:latin typeface="+mn-lt"/>
            </a:endParaRPr>
          </a:p>
          <a:p>
            <a:pPr marL="171450" indent="-171450">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You will learn how to understand common accessibility issues and how they can be identified to help you get a basic understanding of the accessibility of a </a:t>
            </a:r>
            <a:r>
              <a:rPr lang="en-GB" sz="1200">
                <a:effectLst/>
                <a:latin typeface="+mn-lt"/>
                <a:ea typeface="Calibri" panose="020F0502020204030204" pitchFamily="34" charset="0"/>
                <a:cs typeface="Times New Roman" panose="02020603050405020304" pitchFamily="18" charset="0"/>
              </a:rPr>
              <a:t>website. </a:t>
            </a:r>
          </a:p>
          <a:p>
            <a:pPr marL="171450" indent="-171450">
              <a:buFont typeface="Arial" panose="020B0604020202020204" pitchFamily="34" charset="0"/>
              <a:buChar char="•"/>
            </a:pPr>
            <a:r>
              <a:rPr lang="en-GB" sz="1200">
                <a:effectLst/>
                <a:latin typeface="+mn-lt"/>
                <a:ea typeface="Calibri" panose="020F0502020204030204" pitchFamily="34" charset="0"/>
                <a:cs typeface="Times New Roman" panose="02020603050405020304" pitchFamily="18" charset="0"/>
              </a:rPr>
              <a:t>We </a:t>
            </a:r>
            <a:r>
              <a:rPr lang="en-GB" sz="1200" dirty="0">
                <a:effectLst/>
                <a:latin typeface="+mn-lt"/>
                <a:ea typeface="Calibri" panose="020F0502020204030204" pitchFamily="34" charset="0"/>
                <a:cs typeface="Times New Roman" panose="02020603050405020304" pitchFamily="18" charset="0"/>
              </a:rPr>
              <a:t>will learn some simple techniques for identifying accessibility problems that can be used without any assistive technology, or any knowledge of </a:t>
            </a:r>
            <a:r>
              <a:rPr lang="en-GB" sz="1200">
                <a:effectLst/>
                <a:latin typeface="+mn-lt"/>
                <a:ea typeface="Calibri" panose="020F0502020204030204" pitchFamily="34" charset="0"/>
                <a:cs typeface="Times New Roman" panose="02020603050405020304" pitchFamily="18" charset="0"/>
              </a:rPr>
              <a:t>coding.</a:t>
            </a:r>
          </a:p>
          <a:p>
            <a:pPr marL="171450" indent="-171450">
              <a:buFont typeface="Arial" panose="020B0604020202020204" pitchFamily="34" charset="0"/>
              <a:buChar char="•"/>
            </a:pPr>
            <a:r>
              <a:rPr lang="en-GB" sz="1200">
                <a:effectLst/>
                <a:latin typeface="+mn-lt"/>
                <a:ea typeface="Calibri" panose="020F0502020204030204" pitchFamily="34" charset="0"/>
                <a:cs typeface="Times New Roman" panose="02020603050405020304" pitchFamily="18" charset="0"/>
              </a:rPr>
              <a:t>Free tools… </a:t>
            </a:r>
          </a:p>
          <a:p>
            <a:pPr marL="171450" indent="-171450">
              <a:buFont typeface="Arial" panose="020B0604020202020204" pitchFamily="34" charset="0"/>
              <a:buChar char="•"/>
            </a:pPr>
            <a:r>
              <a:rPr lang="en-GB" sz="1200">
                <a:effectLst/>
                <a:latin typeface="+mn-lt"/>
                <a:ea typeface="Calibri" panose="020F0502020204030204" pitchFamily="34" charset="0"/>
                <a:cs typeface="Times New Roman" panose="02020603050405020304" pitchFamily="18" charset="0"/>
              </a:rPr>
              <a:t>Scoping being how to decide what parts of a site to test.</a:t>
            </a:r>
            <a:endParaRPr lang="en-GB" sz="1200" dirty="0">
              <a:effectLst/>
              <a:latin typeface="+mn-lt"/>
              <a:ea typeface="Calibri" panose="020F0502020204030204" pitchFamily="34" charset="0"/>
            </a:endParaRPr>
          </a:p>
        </p:txBody>
      </p:sp>
    </p:spTree>
    <p:extLst>
      <p:ext uri="{BB962C8B-B14F-4D97-AF65-F5344CB8AC3E}">
        <p14:creationId xmlns:p14="http://schemas.microsoft.com/office/powerpoint/2010/main" val="397139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main international standard is WCAG</a:t>
            </a:r>
          </a:p>
          <a:p>
            <a:pPr marL="171450" indent="-171450">
              <a:buFont typeface="Arial" panose="020B0604020202020204" pitchFamily="34" charset="0"/>
              <a:buChar char="•"/>
            </a:pPr>
            <a:r>
              <a:rPr lang="en-GB"/>
              <a:t>Web Content Accessibility Guidelines aka WCAG</a:t>
            </a:r>
          </a:p>
          <a:p>
            <a:pPr marL="171450" indent="-171450">
              <a:buFont typeface="Arial" panose="020B0604020202020204" pitchFamily="34" charset="0"/>
              <a:buChar char="•"/>
            </a:pPr>
            <a:r>
              <a:rPr lang="en-GB"/>
              <a:t>A recommendation created by W3C that sits alongside HTML and CSS specifications as the standard for creating accessible content</a:t>
            </a:r>
          </a:p>
          <a:p>
            <a:pPr marL="171450" indent="-171450">
              <a:buFont typeface="Arial" panose="020B0604020202020204" pitchFamily="34" charset="0"/>
              <a:buChar char="•"/>
            </a:pPr>
            <a:r>
              <a:rPr lang="en-GB"/>
              <a:t>Internationally recognised and considered Gold Standard for web accessibility – e.g. Apple's Human Interface Guidelines has similar wording</a:t>
            </a:r>
          </a:p>
          <a:p>
            <a:pPr marL="171450" indent="-171450">
              <a:buFont typeface="Arial" panose="020B0604020202020204" pitchFamily="34" charset="0"/>
              <a:buChar char="•"/>
            </a:pPr>
            <a:r>
              <a:rPr lang="en-GB"/>
              <a:t>A, AA, and AAA – like a pyramid with level A as the foundation</a:t>
            </a:r>
          </a:p>
          <a:p>
            <a:pPr marL="171450" indent="-171450">
              <a:buFont typeface="Arial" panose="020B0604020202020204" pitchFamily="34" charset="0"/>
              <a:buChar char="•"/>
            </a:pPr>
            <a:r>
              <a:rPr lang="en-GB"/>
              <a:t>We target AA which includes level A (cannot have the second level of the pyramid without the foundation)</a:t>
            </a:r>
          </a:p>
          <a:p>
            <a:pPr marL="171450" indent="-171450">
              <a:buFont typeface="Arial" panose="020B0604020202020204" pitchFamily="34" charset="0"/>
              <a:buChar char="•"/>
            </a:pPr>
            <a:r>
              <a:rPr lang="en-GB"/>
              <a:t>A and AA provide a greater effort – benefit ratio than AAA.</a:t>
            </a:r>
          </a:p>
          <a:p>
            <a:pPr marL="171450" indent="-171450">
              <a:buFont typeface="Arial" panose="020B0604020202020204" pitchFamily="34" charset="0"/>
              <a:buChar char="•"/>
            </a:pPr>
            <a:r>
              <a:rPr lang="en-GB"/>
              <a:t>AAA can be more subjective and less feasible in some organisations</a:t>
            </a:r>
          </a:p>
          <a:p>
            <a:pPr marL="171450" indent="-171450">
              <a:buFont typeface="Arial" panose="020B0604020202020204" pitchFamily="34" charset="0"/>
              <a:buChar char="•"/>
            </a:pPr>
            <a:r>
              <a:rPr lang="en-GB"/>
              <a:t>Important to document what you aim to meet in guidelines – some organisations have a legal requirement to meet 2.1 AA, others might choose to.</a:t>
            </a:r>
          </a:p>
          <a:p>
            <a:pPr marL="171450" indent="-171450">
              <a:buFont typeface="Arial" panose="020B0604020202020204" pitchFamily="34" charset="0"/>
              <a:buChar char="•"/>
            </a:pPr>
            <a:endParaRPr lang="en-GB"/>
          </a:p>
          <a:p>
            <a:r>
              <a:rPr lang="en-GB"/>
              <a:t>Might have encountered this through the The European Union (Accessibility of Websites and Mobile Applications of Public Sector Bodies) Regulations 2020 which requires WCAG 2.1 Level AA, based on EN 301549 which is a European standard, but for websites this amounts to meeting WCAG 2.1 AA.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Broken down into four principles and each principle has guidelines and success criteria. – Perceivable, Operable, Understandable, Robust</a:t>
            </a:r>
          </a:p>
          <a:p>
            <a:endParaRPr lang="en-GB"/>
          </a:p>
          <a:p>
            <a:r>
              <a:rPr lang="en-GB"/>
              <a:t>Can be quite overwhelming if you’ve not worked with it before. An approach like these quick checks may be a more helpful place to start in establishing a baseline.</a:t>
            </a:r>
          </a:p>
          <a:p>
            <a:endParaRPr lang="en-GB"/>
          </a:p>
          <a:p>
            <a:r>
              <a:rPr lang="en-GB"/>
              <a:t>https://www.w3.org/WAI/WCAG21/Understanding/non-text-content.html</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It's the WEB Content Accessibility Guidelines – the wording and techniques of the Success Criteria, while aiming to be technology agnostic, do focus on web technologies</a:t>
            </a:r>
          </a:p>
          <a:p>
            <a:pPr marL="171450" indent="-171450">
              <a:buFont typeface="Arial" panose="020B0604020202020204" pitchFamily="34" charset="0"/>
              <a:buChar char="•"/>
            </a:pPr>
            <a:r>
              <a:rPr lang="en-GB"/>
              <a:t>Principles can be applied Universally</a:t>
            </a:r>
          </a:p>
          <a:p>
            <a:endParaRPr lang="en-GB"/>
          </a:p>
          <a:p>
            <a:endParaRPr lang="en-GB" sz="1200">
              <a:solidFill>
                <a:schemeClr val="bg1">
                  <a:lumMod val="50000"/>
                </a:schemeClr>
              </a:solidFill>
            </a:endParaRPr>
          </a:p>
          <a:p>
            <a:r>
              <a:rPr lang="en-GB"/>
              <a:t>https://3pha.com/wcag2/</a:t>
            </a:r>
            <a:endParaRPr lang="en-GB" dirty="0"/>
          </a:p>
        </p:txBody>
      </p:sp>
    </p:spTree>
    <p:extLst>
      <p:ext uri="{BB962C8B-B14F-4D97-AF65-F5344CB8AC3E}">
        <p14:creationId xmlns:p14="http://schemas.microsoft.com/office/powerpoint/2010/main" val="148014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Just gone up to version 2.2 in the last month or so. May take a year or so to incorporate into EN 301549 and legislation in European countries. </a:t>
            </a:r>
          </a:p>
          <a:p>
            <a:r>
              <a:rPr lang="en-GB" sz="1200" b="0" i="0" u="none" strike="noStrike" kern="1200">
                <a:solidFill>
                  <a:schemeClr val="tx1"/>
                </a:solidFill>
                <a:effectLst/>
                <a:latin typeface="+mn-lt"/>
                <a:ea typeface="+mn-ea"/>
                <a:cs typeface="+mn-cs"/>
              </a:rPr>
              <a:t>PSBAR now follows WCAG directly and has gone up to 2.2, but this will not be enforced till autumn 2024.</a:t>
            </a:r>
          </a:p>
          <a:p>
            <a:r>
              <a:rPr lang="en-GB" sz="1200">
                <a:latin typeface="+mn-lt"/>
              </a:rPr>
              <a:t>This contains a few extra success criteria. Relatively minimal. It’s not a radical overhaul.</a:t>
            </a:r>
          </a:p>
          <a:p>
            <a:r>
              <a:rPr lang="en-GB" sz="1200">
                <a:latin typeface="+mn-lt"/>
              </a:rPr>
              <a:t>If you meet 2.2 you’re also meeting 2.1.</a:t>
            </a:r>
          </a:p>
          <a:p>
            <a:pPr>
              <a:buFont typeface="Arial" panose="020B0604020202020204" pitchFamily="34" charset="0"/>
              <a:buNone/>
            </a:pPr>
            <a:endParaRPr lang="en-GB" sz="1200">
              <a:solidFill>
                <a:schemeClr val="bg1">
                  <a:lumMod val="50000"/>
                </a:schemeClr>
              </a:solidFill>
            </a:endParaRPr>
          </a:p>
          <a:p>
            <a:r>
              <a:rPr lang="en-GB"/>
              <a:t>https://3pha.com/wcag2/</a:t>
            </a:r>
          </a:p>
          <a:p>
            <a:pPr marL="0" indent="0">
              <a:lnSpc>
                <a:spcPct val="150000"/>
              </a:lnSpc>
              <a:buFont typeface="Arial" panose="020B0604020202020204" pitchFamily="34" charset="0"/>
              <a:buNone/>
            </a:pPr>
            <a:endParaRPr lang="en-US" dirty="0"/>
          </a:p>
          <a:p>
            <a:pPr marL="171450" indent="-171450">
              <a:lnSpc>
                <a:spcPct val="150000"/>
              </a:lnSpc>
              <a:buFont typeface="Arial" panose="020B0604020202020204" pitchFamily="34" charset="0"/>
              <a:buChar char="•"/>
            </a:pPr>
            <a:r>
              <a:rPr lang="en-US" dirty="0"/>
              <a:t>Parsing removed as advances in standards and technology, including HTML, browsers and assistive technologies, mean that any issues that would fail 4.1.1 would fail other criteria, such as 1.3.1 </a:t>
            </a:r>
            <a:r>
              <a:rPr lang="en-GB" dirty="0"/>
              <a:t>Info</a:t>
            </a:r>
            <a:r>
              <a:rPr lang="en-GB" b="0" i="0" dirty="0">
                <a:solidFill>
                  <a:srgbClr val="1D1D1D"/>
                </a:solidFill>
                <a:effectLst/>
                <a:latin typeface="Noto Sans" panose="020B0502040504020204" pitchFamily="34" charset="0"/>
              </a:rPr>
              <a:t> and Relationships (A) or 4.1.2 Name, Role, Value (A).</a:t>
            </a:r>
          </a:p>
          <a:p>
            <a:pPr marL="0" indent="0">
              <a:lnSpc>
                <a:spcPct val="150000"/>
              </a:lnSpc>
              <a:buFont typeface="Arial" panose="020B0604020202020204" pitchFamily="34" charset="0"/>
              <a:buNone/>
            </a:pPr>
            <a:endParaRPr lang="en-GB" b="0" i="0" dirty="0">
              <a:solidFill>
                <a:srgbClr val="1D1D1D"/>
              </a:solidFill>
              <a:effectLst/>
              <a:latin typeface="Noto Sans" panose="020B0502040504020204" pitchFamily="34" charset="0"/>
            </a:endParaRPr>
          </a:p>
          <a:p>
            <a:pPr marL="171450" indent="-171450">
              <a:lnSpc>
                <a:spcPct val="150000"/>
              </a:lnSpc>
              <a:buFont typeface="Arial" panose="020B0604020202020204" pitchFamily="34" charset="0"/>
              <a:buChar char="•"/>
            </a:pPr>
            <a:r>
              <a:rPr lang="en-GB" b="0" i="0" dirty="0">
                <a:solidFill>
                  <a:srgbClr val="1D1D1D"/>
                </a:solidFill>
                <a:effectLst/>
                <a:latin typeface="Noto Sans" panose="020B0502040504020204" pitchFamily="34" charset="0"/>
              </a:rPr>
              <a:t>Four new SC focused on cognitive and learning disabilities/neurodivergence.</a:t>
            </a:r>
          </a:p>
          <a:p>
            <a:pPr marL="171450" indent="-171450">
              <a:lnSpc>
                <a:spcPct val="150000"/>
              </a:lnSpc>
              <a:buFont typeface="Arial" panose="020B0604020202020204" pitchFamily="34" charset="0"/>
              <a:buChar char="•"/>
            </a:pPr>
            <a:r>
              <a:rPr lang="en-GB" b="0" i="0" dirty="0">
                <a:solidFill>
                  <a:srgbClr val="1D1D1D"/>
                </a:solidFill>
                <a:effectLst/>
                <a:latin typeface="Noto Sans" panose="020B0502040504020204" pitchFamily="34" charset="0"/>
              </a:rPr>
              <a:t>Three new SC focused on low vision</a:t>
            </a:r>
          </a:p>
          <a:p>
            <a:pPr marL="171450" indent="-171450">
              <a:lnSpc>
                <a:spcPct val="150000"/>
              </a:lnSpc>
              <a:buFont typeface="Arial" panose="020B0604020202020204" pitchFamily="34" charset="0"/>
              <a:buChar char="•"/>
            </a:pPr>
            <a:r>
              <a:rPr lang="en-GB" b="0" i="0" dirty="0">
                <a:solidFill>
                  <a:srgbClr val="1D1D1D"/>
                </a:solidFill>
                <a:effectLst/>
                <a:latin typeface="Noto Sans" panose="020B0502040504020204" pitchFamily="34" charset="0"/>
              </a:rPr>
              <a:t>Two SC to enhance accessibility for those with </a:t>
            </a:r>
            <a:r>
              <a:rPr lang="en-GB" b="0" i="0">
                <a:solidFill>
                  <a:srgbClr val="1D1D1D"/>
                </a:solidFill>
                <a:effectLst/>
                <a:latin typeface="Noto Sans" panose="020B0502040504020204" pitchFamily="34" charset="0"/>
              </a:rPr>
              <a:t>mobility disabilities</a:t>
            </a:r>
          </a:p>
          <a:p>
            <a:endParaRPr lang="en-GB"/>
          </a:p>
          <a:p>
            <a:r>
              <a:rPr lang="en-GB"/>
              <a:t>At some point there will be a WCAG 3 which will be more of a conceptual shift, possibly a scoring system.</a:t>
            </a:r>
          </a:p>
          <a:p>
            <a:pPr marL="171450" indent="-171450">
              <a:lnSpc>
                <a:spcPct val="150000"/>
              </a:lnSpc>
              <a:buFont typeface="Arial" panose="020B0604020202020204" pitchFamily="34" charset="0"/>
              <a:buChar char="•"/>
            </a:pPr>
            <a:endParaRPr lang="en-GB" b="0" i="0" dirty="0">
              <a:solidFill>
                <a:srgbClr val="1D1D1D"/>
              </a:solidFill>
              <a:effectLst/>
              <a:latin typeface="Noto Sans" panose="020B0502040504020204" pitchFamily="34" charset="0"/>
            </a:endParaRPr>
          </a:p>
          <a:p>
            <a:pPr marL="0" indent="0">
              <a:lnSpc>
                <a:spcPct val="150000"/>
              </a:lnSpc>
              <a:buFont typeface="Arial" panose="020B0604020202020204" pitchFamily="34" charset="0"/>
              <a:buNone/>
            </a:pPr>
            <a:endParaRPr lang="en-GB" b="0" i="0" dirty="0">
              <a:solidFill>
                <a:srgbClr val="1D1D1D"/>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8</a:t>
            </a:fld>
            <a:endParaRPr lang="en-US" dirty="0"/>
          </a:p>
        </p:txBody>
      </p:sp>
    </p:spTree>
    <p:extLst>
      <p:ext uri="{BB962C8B-B14F-4D97-AF65-F5344CB8AC3E}">
        <p14:creationId xmlns:p14="http://schemas.microsoft.com/office/powerpoint/2010/main" val="122921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t>Some content appears on all pages. Header and footer repeated. Also common components, templates – only need to test one instance – although sometimes learnings from the results may need to be applied multiple times.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p>
          <a:p>
            <a:pPr marL="0" marR="0" lvl="0" indent="0" algn="l" defTabSz="457200" rtl="0" eaLnBrk="0" fontAlgn="base" latinLnBrk="0" hangingPunct="0">
              <a:lnSpc>
                <a:spcPct val="100000"/>
              </a:lnSpc>
              <a:spcBef>
                <a:spcPct val="30000"/>
              </a:spcBef>
              <a:spcAft>
                <a:spcPct val="0"/>
              </a:spcAft>
              <a:buClrTx/>
              <a:buSzTx/>
              <a:buFontTx/>
              <a:buNone/>
              <a:tabLst/>
              <a:defRPr/>
            </a:pPr>
            <a:r>
              <a:rPr lang="en-GB"/>
              <a:t>Make sure we look at different types of content, where templates are used when we pick a representative sample</a:t>
            </a:r>
          </a:p>
          <a:p>
            <a:endParaRPr lang="en-GB"/>
          </a:p>
          <a:p>
            <a:r>
              <a:rPr lang="en-GB"/>
              <a:t>Do need to test all criteria that apply on these pages. Some may be out of scope eg media.</a:t>
            </a:r>
            <a:endParaRPr lang="en-GB" dirty="0"/>
          </a:p>
        </p:txBody>
      </p:sp>
    </p:spTree>
    <p:extLst>
      <p:ext uri="{BB962C8B-B14F-4D97-AF65-F5344CB8AC3E}">
        <p14:creationId xmlns:p14="http://schemas.microsoft.com/office/powerpoint/2010/main" val="376474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has been developed alongside the WCAG</a:t>
            </a:r>
          </a:p>
          <a:p>
            <a:r>
              <a:rPr lang="en-GB"/>
              <a:t>Defined a 5 step process of how you can go about getting the representative sample</a:t>
            </a:r>
          </a:p>
          <a:p>
            <a:endParaRPr lang="en-GB"/>
          </a:p>
          <a:p>
            <a:r>
              <a:rPr lang="en-GB"/>
              <a:t>We want to define the scope and then explore it to identify key pages, functionalities etc that selects a representative sample</a:t>
            </a:r>
          </a:p>
          <a:p>
            <a:endParaRPr lang="en-GB"/>
          </a:p>
          <a:p>
            <a:pPr marL="228600" indent="-228600">
              <a:buAutoNum type="arabicPeriod"/>
            </a:pPr>
            <a:r>
              <a:rPr lang="en-GB"/>
              <a:t>Define scope – this can be challenging if you have a large website (next slide). Once we’ve defined the scope, we want to explore this.</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en-GB"/>
              <a:t>Explore to identify key web pages, identify key components, user journeys. You may want to be really clear that particular important journeys are accessible. But then overfocus on just those might leave other pages inaccessible.</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en-GB"/>
              <a:t>Select a representative sample – might have different platforms or CMS systems used, ensure different types of templates are represented. One website may actually have multiple domains, or multiple platforms within one domain.</a:t>
            </a:r>
          </a:p>
          <a:p>
            <a:endParaRPr lang="en-GB"/>
          </a:p>
          <a:p>
            <a:endParaRPr lang="en-GB" dirty="0"/>
          </a:p>
        </p:txBody>
      </p:sp>
    </p:spTree>
    <p:extLst>
      <p:ext uri="{BB962C8B-B14F-4D97-AF65-F5344CB8AC3E}">
        <p14:creationId xmlns:p14="http://schemas.microsoft.com/office/powerpoint/2010/main" val="2111849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83E820-6756-CF48-BDF4-4134A0CA46DB}"/>
              </a:ext>
              <a:ext uri="{C183D7F6-B498-43B3-948B-1728B52AA6E4}">
                <adec:decorative xmlns:adec="http://schemas.microsoft.com/office/drawing/2017/decorative" val="1"/>
              </a:ext>
            </a:extLst>
          </p:cNvPr>
          <p:cNvSpPr/>
          <p:nvPr/>
        </p:nvSpPr>
        <p:spPr>
          <a:xfrm>
            <a:off x="0" y="1"/>
            <a:ext cx="9144000" cy="4408714"/>
          </a:xfrm>
          <a:prstGeom prst="rect">
            <a:avLst/>
          </a:prstGeom>
          <a:solidFill>
            <a:srgbClr val="005C6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475546" y="2020923"/>
            <a:ext cx="6884810" cy="842096"/>
          </a:xfrm>
        </p:spPr>
        <p:txBody>
          <a:bodyPr>
            <a:noAutofit/>
          </a:bodyPr>
          <a:lstStyle>
            <a:lvl1pPr algn="l">
              <a:defRPr sz="3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4274" y="3047566"/>
            <a:ext cx="5454972" cy="753341"/>
          </a:xfrm>
        </p:spPr>
        <p:txBody>
          <a:bodyPr>
            <a:no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bilityNet logo">
            <a:extLst>
              <a:ext uri="{FF2B5EF4-FFF2-40B4-BE49-F238E27FC236}">
                <a16:creationId xmlns:a16="http://schemas.microsoft.com/office/drawing/2014/main" id="{97C3E99D-49B8-034E-91C6-77E3CD3FC6CE}"/>
              </a:ext>
            </a:extLst>
          </p:cNvPr>
          <p:cNvPicPr>
            <a:picLocks noChangeAspect="1"/>
          </p:cNvPicPr>
          <p:nvPr userDrawn="1"/>
        </p:nvPicPr>
        <p:blipFill>
          <a:blip r:embed="rId2"/>
          <a:stretch>
            <a:fillRect/>
          </a:stretch>
        </p:blipFill>
        <p:spPr>
          <a:xfrm>
            <a:off x="5442688" y="346075"/>
            <a:ext cx="2734875" cy="939893"/>
          </a:xfrm>
          <a:prstGeom prst="rect">
            <a:avLst/>
          </a:prstGeom>
        </p:spPr>
      </p:pic>
    </p:spTree>
    <p:extLst>
      <p:ext uri="{BB962C8B-B14F-4D97-AF65-F5344CB8AC3E}">
        <p14:creationId xmlns:p14="http://schemas.microsoft.com/office/powerpoint/2010/main" val="177251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29841" y="342900"/>
            <a:ext cx="2949179" cy="1200150"/>
          </a:xfrm>
          <a:prstGeom prst="rect">
            <a:avLst/>
          </a:prstGeom>
        </p:spPr>
        <p:txBody>
          <a:bodyPr anchor="b"/>
          <a:lstStyle>
            <a:lvl1pPr>
              <a:defRPr sz="2400"/>
            </a:lvl1pPr>
          </a:lstStyle>
          <a:p>
            <a:r>
              <a:t>Title Text</a:t>
            </a:r>
          </a:p>
        </p:txBody>
      </p:sp>
      <p:sp>
        <p:nvSpPr>
          <p:cNvPr id="138" name="Picture Placeholder 2"/>
          <p:cNvSpPr>
            <a:spLocks noGrp="1"/>
          </p:cNvSpPr>
          <p:nvPr>
            <p:ph type="pic" sz="half" idx="13"/>
          </p:nvPr>
        </p:nvSpPr>
        <p:spPr>
          <a:xfrm>
            <a:off x="3887390" y="740569"/>
            <a:ext cx="4629151" cy="3655219"/>
          </a:xfrm>
          <a:prstGeom prst="rect">
            <a:avLst/>
          </a:prstGeom>
        </p:spPr>
        <p:txBody>
          <a:bodyPr lIns="91439" rIns="91439">
            <a:noAutofit/>
          </a:bodyPr>
          <a:lstStyle/>
          <a:p>
            <a:endParaRPr/>
          </a:p>
        </p:txBody>
      </p:sp>
      <p:sp>
        <p:nvSpPr>
          <p:cNvPr id="139" name="Body Level One…"/>
          <p:cNvSpPr txBox="1">
            <a:spLocks noGrp="1"/>
          </p:cNvSpPr>
          <p:nvPr>
            <p:ph type="body" sz="quarter" idx="1"/>
          </p:nvPr>
        </p:nvSpPr>
        <p:spPr>
          <a:xfrm>
            <a:off x="629841" y="1543050"/>
            <a:ext cx="2949179" cy="2858691"/>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66187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with Harp)">
    <p:spTree>
      <p:nvGrpSpPr>
        <p:cNvPr id="1" name=""/>
        <p:cNvGrpSpPr/>
        <p:nvPr/>
      </p:nvGrpSpPr>
      <p:grpSpPr>
        <a:xfrm>
          <a:off x="0" y="0"/>
          <a:ext cx="0" cy="0"/>
          <a:chOff x="0" y="0"/>
          <a:chExt cx="0" cy="0"/>
        </a:xfrm>
      </p:grpSpPr>
      <p:sp>
        <p:nvSpPr>
          <p:cNvPr id="147" name="Body Level One…"/>
          <p:cNvSpPr txBox="1">
            <a:spLocks noGrp="1"/>
          </p:cNvSpPr>
          <p:nvPr>
            <p:ph type="body" idx="1"/>
          </p:nvPr>
        </p:nvSpPr>
        <p:spPr>
          <a:xfrm>
            <a:off x="540545" y="1333500"/>
            <a:ext cx="7413835" cy="3282116"/>
          </a:xfrm>
          <a:prstGeom prst="rect">
            <a:avLst/>
          </a:prstGeom>
        </p:spPr>
        <p:txBody>
          <a:bodyPr/>
          <a:lstStyle>
            <a:lvl1pPr>
              <a:defRPr sz="6750" spc="-32">
                <a:solidFill>
                  <a:srgbClr val="004D44"/>
                </a:solidFill>
              </a:defRPr>
            </a:lvl1pPr>
            <a:lvl2pPr marL="0" indent="0">
              <a:buSzTx/>
              <a:buNone/>
              <a:defRPr sz="6750" spc="-32">
                <a:solidFill>
                  <a:srgbClr val="004D44"/>
                </a:solidFill>
              </a:defRPr>
            </a:lvl2pPr>
            <a:lvl3pPr marL="1163782" indent="-935182">
              <a:buChar char="—"/>
              <a:defRPr sz="6750" spc="-32">
                <a:solidFill>
                  <a:srgbClr val="004D44"/>
                </a:solidFill>
              </a:defRPr>
            </a:lvl3pPr>
            <a:lvl4pPr marL="1392382" indent="-935182">
              <a:buChar char="—"/>
              <a:defRPr sz="6750" spc="-32">
                <a:solidFill>
                  <a:srgbClr val="004D44"/>
                </a:solidFill>
              </a:defRPr>
            </a:lvl4pPr>
            <a:lvl5pPr marL="1611457" indent="-935182">
              <a:buChar char="–"/>
              <a:defRPr sz="6750" spc="-32">
                <a:solidFill>
                  <a:srgbClr val="004D44"/>
                </a:solidFill>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6326217" y="4651847"/>
            <a:ext cx="226983" cy="23083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3774553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Blank (with Harp)">
    <p:spTree>
      <p:nvGrpSpPr>
        <p:cNvPr id="1" name=""/>
        <p:cNvGrpSpPr/>
        <p:nvPr/>
      </p:nvGrpSpPr>
      <p:grpSpPr>
        <a:xfrm>
          <a:off x="0" y="0"/>
          <a:ext cx="0" cy="0"/>
          <a:chOff x="0" y="0"/>
          <a:chExt cx="0" cy="0"/>
        </a:xfrm>
      </p:grpSpPr>
      <p:sp>
        <p:nvSpPr>
          <p:cNvPr id="155" name="Body Level One…"/>
          <p:cNvSpPr txBox="1">
            <a:spLocks noGrp="1"/>
          </p:cNvSpPr>
          <p:nvPr>
            <p:ph type="body" idx="1"/>
          </p:nvPr>
        </p:nvSpPr>
        <p:spPr>
          <a:xfrm>
            <a:off x="540545" y="1333500"/>
            <a:ext cx="7413835" cy="3282116"/>
          </a:xfrm>
          <a:prstGeom prst="rect">
            <a:avLst/>
          </a:prstGeom>
        </p:spPr>
        <p:txBody>
          <a:bodyPr/>
          <a:lstStyle>
            <a:lvl1pPr>
              <a:defRPr sz="6750" spc="-32">
                <a:solidFill>
                  <a:srgbClr val="004D44"/>
                </a:solidFill>
              </a:defRPr>
            </a:lvl1pPr>
            <a:lvl2pPr marL="0" indent="0">
              <a:buSzTx/>
              <a:buNone/>
              <a:defRPr sz="6750" spc="-32">
                <a:solidFill>
                  <a:srgbClr val="004D44"/>
                </a:solidFill>
              </a:defRPr>
            </a:lvl2pPr>
            <a:lvl3pPr marL="1163782" indent="-935182">
              <a:buChar char="—"/>
              <a:defRPr sz="6750" spc="-32">
                <a:solidFill>
                  <a:srgbClr val="004D44"/>
                </a:solidFill>
              </a:defRPr>
            </a:lvl3pPr>
            <a:lvl4pPr marL="1392382" indent="-935182">
              <a:buChar char="—"/>
              <a:defRPr sz="6750" spc="-32">
                <a:solidFill>
                  <a:srgbClr val="004D44"/>
                </a:solidFill>
              </a:defRPr>
            </a:lvl4pPr>
            <a:lvl5pPr marL="1611457" indent="-935182">
              <a:buChar char="–"/>
              <a:defRPr sz="6750" spc="-32">
                <a:solidFill>
                  <a:srgbClr val="004D44"/>
                </a:solidFill>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6326217" y="4651847"/>
            <a:ext cx="226983" cy="23083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31302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9665128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26/03/2024</a:t>
            </a:fld>
            <a:endParaRPr lang="en-IE"/>
          </a:p>
        </p:txBody>
      </p:sp>
      <p:sp>
        <p:nvSpPr>
          <p:cNvPr id="5" name="Footer Placeholder 4"/>
          <p:cNvSpPr>
            <a:spLocks noGrp="1"/>
          </p:cNvSpPr>
          <p:nvPr>
            <p:ph type="ftr" sz="quarter" idx="11"/>
          </p:nvPr>
        </p:nvSpPr>
        <p:spPr/>
        <p:txBody>
          <a:bodyPr/>
          <a:lstStyle/>
          <a:p>
            <a:r>
              <a:rPr lang="en-IE" dirty="0"/>
              <a:t>Centre for Excellence in Universal Design, NDA</a:t>
            </a:r>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05768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03EB3D8-B22E-5A45-8113-89D292D4C96A}"/>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BD4795D-0D23-8B46-9ACE-B52FB12E576D}"/>
              </a:ext>
            </a:extLst>
          </p:cNvPr>
          <p:cNvSpPr txBox="1">
            <a:spLocks noChangeArrowheads="1"/>
          </p:cNvSpPr>
          <p:nvPr/>
        </p:nvSpPr>
        <p:spPr bwMode="auto">
          <a:xfrm>
            <a:off x="1770063" y="48641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p>
        </p:txBody>
      </p:sp>
      <p:sp>
        <p:nvSpPr>
          <p:cNvPr id="2"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dirty="0"/>
              <a:t>Click to edit Master title style</a:t>
            </a:r>
          </a:p>
        </p:txBody>
      </p:sp>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bilityNet logo">
            <a:extLst>
              <a:ext uri="{FF2B5EF4-FFF2-40B4-BE49-F238E27FC236}">
                <a16:creationId xmlns:a16="http://schemas.microsoft.com/office/drawing/2014/main" id="{62A1E5E7-10DD-5B48-A1A4-79163B9EFA15}"/>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7B0DB500-8579-8247-BEF9-03ACFB767884}"/>
              </a:ext>
            </a:extLst>
          </p:cNvPr>
          <p:cNvCxnSpPr/>
          <p:nvPr userDrawn="1"/>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15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dirty="0"/>
              <a:t>Click to edit Master title style</a:t>
            </a:r>
          </a:p>
        </p:txBody>
      </p:sp>
      <p:pic>
        <p:nvPicPr>
          <p:cNvPr id="8" name="Picture 7" descr="AbilityNet logo">
            <a:extLst>
              <a:ext uri="{FF2B5EF4-FFF2-40B4-BE49-F238E27FC236}">
                <a16:creationId xmlns:a16="http://schemas.microsoft.com/office/drawing/2014/main" id="{5E5C4BE1-C936-E340-BCA8-5F01F2A7A44C}"/>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C0BE881B-1CB6-2045-8380-283C928B6F62}"/>
              </a:ext>
            </a:extLst>
          </p:cNvPr>
          <p:cNvCxnSpPr/>
          <p:nvPr userDrawn="1"/>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8045DCF-9BAD-CD44-B7DB-B44B08CBAE3E}"/>
              </a:ext>
            </a:extLst>
          </p:cNvPr>
          <p:cNvCxnSpPr/>
          <p:nvPr userDrawn="1"/>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12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9E1EE-563D-9343-A2FA-F09CF45DE4A3}"/>
              </a:ext>
              <a:ext uri="{C183D7F6-B498-43B3-948B-1728B52AA6E4}">
                <adec:decorative xmlns:adec="http://schemas.microsoft.com/office/drawing/2017/decorative" val="1"/>
              </a:ext>
            </a:extLst>
          </p:cNvPr>
          <p:cNvSpPr>
            <a:spLocks noChangeArrowheads="1"/>
          </p:cNvSpPr>
          <p:nvPr/>
        </p:nvSpPr>
        <p:spPr bwMode="auto">
          <a:xfrm>
            <a:off x="-117565" y="4303713"/>
            <a:ext cx="9392194" cy="973681"/>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endParaRPr>
          </a:p>
        </p:txBody>
      </p:sp>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dirty="0"/>
              <a:t>Click to edit Master title style</a:t>
            </a:r>
          </a:p>
        </p:txBody>
      </p:sp>
      <p:pic>
        <p:nvPicPr>
          <p:cNvPr id="8" name="Picture 7" descr="AbilityNet logo">
            <a:extLst>
              <a:ext uri="{FF2B5EF4-FFF2-40B4-BE49-F238E27FC236}">
                <a16:creationId xmlns:a16="http://schemas.microsoft.com/office/drawing/2014/main" id="{8E54022C-F578-D940-9022-55A06F71B84C}"/>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851EE94E-3579-5247-B1C0-526098560241}"/>
              </a:ext>
            </a:extLst>
          </p:cNvPr>
          <p:cNvCxnSpPr/>
          <p:nvPr userDrawn="1"/>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19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2587B-F1FD-1643-9869-51854CB3DDA6}"/>
              </a:ext>
            </a:extLst>
          </p:cNvPr>
          <p:cNvSpPr txBox="1">
            <a:spLocks noChangeArrowheads="1"/>
          </p:cNvSpPr>
          <p:nvPr/>
        </p:nvSpPr>
        <p:spPr bwMode="auto">
          <a:xfrm>
            <a:off x="1905000" y="4867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solidFill>
                <a:srgbClr val="0E3C20"/>
              </a:solidFill>
            </a:endParaRPr>
          </a:p>
        </p:txBody>
      </p:sp>
      <p:cxnSp>
        <p:nvCxnSpPr>
          <p:cNvPr id="7" name="Straight Connector 6">
            <a:extLst>
              <a:ext uri="{FF2B5EF4-FFF2-40B4-BE49-F238E27FC236}">
                <a16:creationId xmlns:a16="http://schemas.microsoft.com/office/drawing/2014/main" id="{34F265C0-2859-C248-A63B-9408DC2AD009}"/>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638901"/>
            <a:ext cx="4038600" cy="2927747"/>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38901"/>
            <a:ext cx="4038600" cy="2927747"/>
          </a:xfrm>
        </p:spPr>
        <p:txBody>
          <a:bodyPr>
            <a:norm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dirty="0"/>
              <a:t>Click to edit Master title style</a:t>
            </a:r>
          </a:p>
        </p:txBody>
      </p:sp>
      <p:pic>
        <p:nvPicPr>
          <p:cNvPr id="10" name="Picture 9" descr="AbilityNet logo">
            <a:extLst>
              <a:ext uri="{FF2B5EF4-FFF2-40B4-BE49-F238E27FC236}">
                <a16:creationId xmlns:a16="http://schemas.microsoft.com/office/drawing/2014/main" id="{B943099F-9885-0D41-B83F-1E7B47F75DDC}"/>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11" name="Straight Connector 10">
            <a:extLst>
              <a:ext uri="{FF2B5EF4-FFF2-40B4-BE49-F238E27FC236}">
                <a16:creationId xmlns:a16="http://schemas.microsoft.com/office/drawing/2014/main" id="{C9445291-6D5C-DC49-A26D-72DEFD4D48D6}"/>
              </a:ext>
            </a:extLst>
          </p:cNvPr>
          <p:cNvCxnSpPr/>
          <p:nvPr userDrawn="1"/>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62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62A34-86A7-9748-B461-EC94E4EC504F}"/>
              </a:ext>
              <a:ext uri="{C183D7F6-B498-43B3-948B-1728B52AA6E4}">
                <adec:decorative xmlns:adec="http://schemas.microsoft.com/office/drawing/2017/decorative" val="1"/>
              </a:ext>
            </a:extLst>
          </p:cNvPr>
          <p:cNvSpPr/>
          <p:nvPr/>
        </p:nvSpPr>
        <p:spPr>
          <a:xfrm>
            <a:off x="0" y="1606405"/>
            <a:ext cx="9144000" cy="2823402"/>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87104"/>
            <a:ext cx="8229600" cy="802310"/>
          </a:xfrm>
        </p:spPr>
        <p:txBody>
          <a:bodyPr/>
          <a:lstStyle>
            <a:lvl1pPr>
              <a:defRPr b="1">
                <a:solidFill>
                  <a:srgbClr val="005C6E"/>
                </a:solidFill>
              </a:defRPr>
            </a:lvl1pPr>
          </a:lstStyle>
          <a:p>
            <a:r>
              <a:rPr lang="en-US" dirty="0"/>
              <a:t>Click to edit Master title style</a:t>
            </a:r>
          </a:p>
        </p:txBody>
      </p:sp>
      <p:sp>
        <p:nvSpPr>
          <p:cNvPr id="7"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bilityNet logo">
            <a:extLst>
              <a:ext uri="{FF2B5EF4-FFF2-40B4-BE49-F238E27FC236}">
                <a16:creationId xmlns:a16="http://schemas.microsoft.com/office/drawing/2014/main" id="{CF8FF75B-F8B4-4F42-882B-B255BF3CE1C6}"/>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6FDD1A27-26EE-174E-A2D8-52930A711D5C}"/>
              </a:ext>
            </a:extLst>
          </p:cNvPr>
          <p:cNvCxnSpPr/>
          <p:nvPr userDrawn="1"/>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56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5 TopLeft">
    <p:spTree>
      <p:nvGrpSpPr>
        <p:cNvPr id="1" name=""/>
        <p:cNvGrpSpPr/>
        <p:nvPr/>
      </p:nvGrpSpPr>
      <p:grpSpPr>
        <a:xfrm>
          <a:off x="0" y="0"/>
          <a:ext cx="0" cy="0"/>
          <a:chOff x="0" y="0"/>
          <a:chExt cx="0" cy="0"/>
        </a:xfrm>
      </p:grpSpPr>
      <p:pic>
        <p:nvPicPr>
          <p:cNvPr id="66" name="5 TopLeft-100.jpg" descr="5 TopLeft-100.jpg"/>
          <p:cNvPicPr>
            <a:picLocks noChangeAspect="1"/>
          </p:cNvPicPr>
          <p:nvPr/>
        </p:nvPicPr>
        <p:blipFill>
          <a:blip r:embed="rId2"/>
          <a:stretch>
            <a:fillRect/>
          </a:stretch>
        </p:blipFill>
        <p:spPr>
          <a:xfrm>
            <a:off x="-193968" y="0"/>
            <a:ext cx="8515350" cy="4789885"/>
          </a:xfrm>
          <a:prstGeom prst="rect">
            <a:avLst/>
          </a:prstGeom>
          <a:ln w="12700">
            <a:miter lim="400000"/>
          </a:ln>
        </p:spPr>
      </p:pic>
      <p:sp>
        <p:nvSpPr>
          <p:cNvPr id="67" name="Title Text"/>
          <p:cNvSpPr txBox="1">
            <a:spLocks noGrp="1"/>
          </p:cNvSpPr>
          <p:nvPr>
            <p:ph type="title"/>
          </p:nvPr>
        </p:nvSpPr>
        <p:spPr>
          <a:xfrm>
            <a:off x="4648087" y="871730"/>
            <a:ext cx="4789026" cy="2680505"/>
          </a:xfrm>
          <a:prstGeom prst="rect">
            <a:avLst/>
          </a:prstGeom>
        </p:spPr>
        <p:txBody>
          <a:bodyPr anchor="t"/>
          <a:lstStyle>
            <a:lvl1pPr>
              <a:lnSpc>
                <a:spcPct val="100000"/>
              </a:lnSpc>
              <a:defRPr sz="3000">
                <a:latin typeface="Gill Sans MT" panose="020B0502020104020203" pitchFamily="34" charset="0"/>
              </a:defRPr>
            </a:lvl1pPr>
          </a:lstStyle>
          <a:p>
            <a:r>
              <a:rPr dirty="0"/>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48123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lvl1pPr>
              <a:defRPr>
                <a:latin typeface="Gill Sans MT" panose="020B0502020104020203" pitchFamily="34" charset="0"/>
              </a:defRPr>
            </a:lvl1pPr>
          </a:lstStyle>
          <a:p>
            <a:r>
              <a:rPr dirty="0"/>
              <a:t>Title Text</a:t>
            </a:r>
          </a:p>
        </p:txBody>
      </p:sp>
      <p:sp>
        <p:nvSpPr>
          <p:cNvPr id="94" name="Body Level One…"/>
          <p:cNvSpPr txBox="1">
            <a:spLocks noGrp="1"/>
          </p:cNvSpPr>
          <p:nvPr>
            <p:ph type="body" sz="half" idx="1"/>
          </p:nvPr>
        </p:nvSpPr>
        <p:spPr>
          <a:xfrm>
            <a:off x="628650" y="1369219"/>
            <a:ext cx="3886200" cy="3263504"/>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163129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629841" y="342900"/>
            <a:ext cx="2949179" cy="1200150"/>
          </a:xfrm>
          <a:prstGeom prst="rect">
            <a:avLst/>
          </a:prstGeom>
        </p:spPr>
        <p:txBody>
          <a:bodyPr anchor="b"/>
          <a:lstStyle>
            <a:lvl1pPr>
              <a:defRPr sz="2400"/>
            </a:lvl1pPr>
          </a:lstStyle>
          <a:p>
            <a:r>
              <a:t>Title Text</a:t>
            </a:r>
          </a:p>
        </p:txBody>
      </p:sp>
      <p:sp>
        <p:nvSpPr>
          <p:cNvPr id="128" name="Body Level One…"/>
          <p:cNvSpPr txBox="1">
            <a:spLocks noGrp="1"/>
          </p:cNvSpPr>
          <p:nvPr>
            <p:ph type="body" sz="half" idx="1"/>
          </p:nvPr>
        </p:nvSpPr>
        <p:spPr>
          <a:xfrm>
            <a:off x="3887390" y="740569"/>
            <a:ext cx="4629151" cy="3655219"/>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129" name="Text Placeholder 3"/>
          <p:cNvSpPr>
            <a:spLocks noGrp="1"/>
          </p:cNvSpPr>
          <p:nvPr>
            <p:ph type="body" sz="quarter" idx="13"/>
          </p:nvPr>
        </p:nvSpPr>
        <p:spPr>
          <a:xfrm>
            <a:off x="629840" y="1543050"/>
            <a:ext cx="2949179" cy="2858691"/>
          </a:xfrm>
          <a:prstGeom prst="rect">
            <a:avLst/>
          </a:prstGeom>
        </p:spPr>
        <p:txBody>
          <a:bodyPr/>
          <a:lstStyle>
            <a:lvl1pPr marL="0" indent="0">
              <a:buSzTx/>
              <a:buFontTx/>
              <a:buNone/>
              <a:defRPr sz="1600"/>
            </a:lvl1pPr>
          </a:lstStyle>
          <a:p>
            <a:pPr marL="0" indent="0">
              <a:buSzTx/>
              <a:buFontTx/>
              <a:buNone/>
              <a:defRPr sz="1600"/>
            </a:pPr>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334062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517D6F-C625-C346-B49F-D6B7B5736A87}"/>
              </a:ext>
            </a:extLst>
          </p:cNvPr>
          <p:cNvSpPr>
            <a:spLocks noGrp="1"/>
          </p:cNvSpPr>
          <p:nvPr>
            <p:ph type="title"/>
          </p:nvPr>
        </p:nvSpPr>
        <p:spPr bwMode="auto">
          <a:xfrm>
            <a:off x="457200" y="6350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B80469C8-2673-7448-BA23-839ABECEBA27}"/>
              </a:ext>
            </a:extLst>
          </p:cNvPr>
          <p:cNvSpPr>
            <a:spLocks noGrp="1"/>
          </p:cNvSpPr>
          <p:nvPr>
            <p:ph type="body" idx="1"/>
          </p:nvPr>
        </p:nvSpPr>
        <p:spPr bwMode="auto">
          <a:xfrm>
            <a:off x="457200" y="1638300"/>
            <a:ext cx="82296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 name="TextBox 3">
            <a:extLst>
              <a:ext uri="{FF2B5EF4-FFF2-40B4-BE49-F238E27FC236}">
                <a16:creationId xmlns:a16="http://schemas.microsoft.com/office/drawing/2014/main" id="{93F3752D-159E-F344-993E-D1C00B05B7A9}"/>
              </a:ext>
            </a:extLst>
          </p:cNvPr>
          <p:cNvSpPr txBox="1"/>
          <p:nvPr userDrawn="1"/>
        </p:nvSpPr>
        <p:spPr>
          <a:xfrm>
            <a:off x="350836" y="370113"/>
            <a:ext cx="5418591" cy="276999"/>
          </a:xfrm>
          <a:prstGeom prst="rect">
            <a:avLst/>
          </a:prstGeom>
          <a:noFill/>
        </p:spPr>
        <p:txBody>
          <a:bodyPr wrap="square" rtlCol="0">
            <a:spAutoFit/>
          </a:bodyPr>
          <a:lstStyle/>
          <a:p>
            <a:r>
              <a:rPr lang="en-US" sz="1200" dirty="0">
                <a:solidFill>
                  <a:srgbClr val="005C6E"/>
                </a:solidFill>
              </a:rPr>
              <a:t>How to Begin Your Own Accessibility Testing | Jessica Cahill</a:t>
            </a:r>
            <a:r>
              <a:rPr lang="en-US" sz="1200">
                <a:solidFill>
                  <a:srgbClr val="005C6E"/>
                </a:solidFill>
              </a:rPr>
              <a:t>| December 2023</a:t>
            </a:r>
            <a:endParaRPr lang="en-US" sz="1200" dirty="0">
              <a:solidFill>
                <a:srgbClr val="005C6E"/>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hf hdr="0" ftr="0" dt="0"/>
  <p:txStyles>
    <p:titleStyle>
      <a:lvl1pPr algn="l" defTabSz="457200" rtl="0" eaLnBrk="1" fontAlgn="base" hangingPunct="1">
        <a:spcBef>
          <a:spcPct val="0"/>
        </a:spcBef>
        <a:spcAft>
          <a:spcPct val="0"/>
        </a:spcAft>
        <a:defRPr sz="2800" kern="1200">
          <a:solidFill>
            <a:srgbClr val="005C6E"/>
          </a:solidFill>
          <a:latin typeface="Arial"/>
          <a:ea typeface="+mj-ea"/>
          <a:cs typeface="Arial"/>
        </a:defRPr>
      </a:lvl1pPr>
      <a:lvl2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1pPr>
      <a:lvl2pPr marL="701675" indent="-342900" algn="l" defTabSz="457200"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2pPr>
      <a:lvl3pPr marL="1062038" indent="-342900" algn="l" defTabSz="457200"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3pPr>
      <a:lvl4pPr marL="358775" algn="l" defTabSz="457200" rtl="0" eaLnBrk="1" fontAlgn="base" hangingPunct="1">
        <a:spcBef>
          <a:spcPct val="0"/>
        </a:spcBef>
        <a:spcAft>
          <a:spcPts val="600"/>
        </a:spcAft>
        <a:buFont typeface="Arial" panose="020B0604020202020204" pitchFamily="34" charset="0"/>
        <a:defRPr sz="2400" kern="1200">
          <a:solidFill>
            <a:schemeClr val="tx1"/>
          </a:solidFill>
          <a:latin typeface="Arial"/>
          <a:ea typeface="+mn-ea"/>
          <a:cs typeface="Arial"/>
        </a:defRPr>
      </a:lvl4pPr>
      <a:lvl5pPr algn="l" defTabSz="457200" rtl="0" eaLnBrk="1" fontAlgn="base" hangingPunct="1">
        <a:spcBef>
          <a:spcPct val="20000"/>
        </a:spcBef>
        <a:spcAft>
          <a:spcPct val="0"/>
        </a:spcAft>
        <a:buFont typeface="Arial" panose="020B0604020202020204" pitchFamily="34" charset="0"/>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0"/>
          <a:stretch>
            <a:fillRect/>
          </a:stretch>
        </p:blipFill>
        <p:spPr>
          <a:xfrm>
            <a:off x="37755" y="4559476"/>
            <a:ext cx="1967228" cy="553121"/>
          </a:xfrm>
          <a:prstGeom prst="rect">
            <a:avLst/>
          </a:prstGeom>
          <a:ln w="12700">
            <a:miter lim="400000"/>
          </a:ln>
        </p:spPr>
      </p:pic>
      <p:sp>
        <p:nvSpPr>
          <p:cNvPr id="3" name="Title Text"/>
          <p:cNvSpPr txBox="1">
            <a:spLocks noGrp="1"/>
          </p:cNvSpPr>
          <p:nvPr>
            <p:ph type="title"/>
          </p:nvPr>
        </p:nvSpPr>
        <p:spPr>
          <a:xfrm>
            <a:off x="628650" y="273844"/>
            <a:ext cx="7886700" cy="99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28650" y="1369219"/>
            <a:ext cx="7886700" cy="3263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288367" y="4788769"/>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8309012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hyperlink" Target="https://www.w3.org/WAI/test-evaluate/conformance/wcag-e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3.org/TR/WCAG-E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lphagov.github.io/accessibility-tool-audit/result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hrome.google.com/webstore/detail/accessibility-insights-fo/pbjjkligggfmakdaogkfomddhfmpjeni" TargetMode="External"/><Relationship Id="rId3" Type="http://schemas.openxmlformats.org/officeDocument/2006/relationships/hyperlink" Target="https://www.ssa.gov/accessibility/andi/help/install.html" TargetMode="External"/><Relationship Id="rId7" Type="http://schemas.openxmlformats.org/officeDocument/2006/relationships/hyperlink" Target="https://addons.mozilla.org/en-GB/firefox/addon/headingsma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hrome.google.com/webstore/detail/headingsmap/flbjommegcjonpdmenkdiocclhjacmbi?hl=en" TargetMode="External"/><Relationship Id="rId5" Type="http://schemas.openxmlformats.org/officeDocument/2006/relationships/hyperlink" Target="https://wave.webaim.org/extension/" TargetMode="External"/><Relationship Id="rId10" Type="http://schemas.openxmlformats.org/officeDocument/2006/relationships/hyperlink" Target="http://pauljadam.com/bookmarklets/" TargetMode="External"/><Relationship Id="rId4" Type="http://schemas.openxmlformats.org/officeDocument/2006/relationships/hyperlink" Target="https://www.deque.com/axe/browser-extensions/" TargetMode="External"/><Relationship Id="rId9" Type="http://schemas.openxmlformats.org/officeDocument/2006/relationships/hyperlink" Target="https://developer.paciellogroup.com/resources/contrastanalyse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ebaim.org/techniques/keyboar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s://chrome.google.com/webstore/detail/headingsmap/flbjommegcjonpdmenkdiocclhjacmb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ssa.gov/accessibility/andi/help/install.html" TargetMode="External"/><Relationship Id="rId5" Type="http://schemas.openxmlformats.org/officeDocument/2006/relationships/hyperlink" Target="http://pauljadam.com/bookmarklets/headings.html" TargetMode="External"/><Relationship Id="rId4" Type="http://schemas.openxmlformats.org/officeDocument/2006/relationships/hyperlink" Target="https://addons.mozilla.org/en-GB/firefox/addon/headingsmap/?src=search"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3.org/WAI/media/av/plann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ebaim.org/articles/screenreader_testin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pauljadam.com/bookmarklets/" TargetMode="External"/><Relationship Id="rId3" Type="http://schemas.openxmlformats.org/officeDocument/2006/relationships/hyperlink" Target="https://chrome.google.com/webstore/detail/headingsmap/flbjommegcjonpdmenkdiocclhjacmbi?hl=en" TargetMode="External"/><Relationship Id="rId7" Type="http://schemas.openxmlformats.org/officeDocument/2006/relationships/hyperlink" Target="https://developer.paciellogroup.com/resources/contrastanalyser/" TargetMode="External"/><Relationship Id="rId2" Type="http://schemas.openxmlformats.org/officeDocument/2006/relationships/hyperlink" Target="http://wave.webaim.org/extension/" TargetMode="External"/><Relationship Id="rId1" Type="http://schemas.openxmlformats.org/officeDocument/2006/relationships/slideLayout" Target="../slideLayouts/slideLayout2.xml"/><Relationship Id="rId6" Type="http://schemas.openxmlformats.org/officeDocument/2006/relationships/hyperlink" Target="https://chrome.google.com/webstore/detail/focus-indicator/heeoeadndnhebmfebjccbhmccmaoedlf" TargetMode="External"/><Relationship Id="rId11" Type="http://schemas.openxmlformats.org/officeDocument/2006/relationships/hyperlink" Target="https://www.gov.uk/service-manual/helping-people-to-use-your-service/testing-for-accessibility" TargetMode="External"/><Relationship Id="rId5" Type="http://schemas.openxmlformats.org/officeDocument/2006/relationships/hyperlink" Target="https://chrome.google.com/webstore/detail/accessibility-insights-fo/pbjjkligggfmakdaogkfomddhfmpjeni" TargetMode="External"/><Relationship Id="rId10" Type="http://schemas.openxmlformats.org/officeDocument/2006/relationships/hyperlink" Target="https://www.w3.org/WAI/test-evaluate/preliminary/" TargetMode="External"/><Relationship Id="rId4" Type="http://schemas.openxmlformats.org/officeDocument/2006/relationships/hyperlink" Target="https://addons.mozilla.org/en-GB/firefox/addon/headingsmap/" TargetMode="External"/><Relationship Id="rId9" Type="http://schemas.openxmlformats.org/officeDocument/2006/relationships/hyperlink" Target="https://www.ssa.gov/accessibility/andi/help/install.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734" y="1894376"/>
            <a:ext cx="4442431" cy="674603"/>
          </a:xfrm>
        </p:spPr>
        <p:txBody>
          <a:bodyPr/>
          <a:lstStyle/>
          <a:p>
            <a:pPr>
              <a:defRPr/>
            </a:pPr>
            <a:r>
              <a:rPr lang="en-US" sz="2847" dirty="0">
                <a:ea typeface="MS PGothic" charset="0"/>
                <a:cs typeface="MS PGothic" charset="0"/>
                <a:sym typeface="Helvetica Light" charset="0"/>
              </a:rPr>
              <a:t>How to Begin Your Own Accessibility Testing</a:t>
            </a:r>
            <a:endParaRPr lang="en-GB" sz="2847" dirty="0">
              <a:ea typeface="MS PGothic" charset="0"/>
              <a:cs typeface="MS PGothic" charset="0"/>
              <a:sym typeface="Helvetica Light" charset="0"/>
            </a:endParaRPr>
          </a:p>
        </p:txBody>
      </p:sp>
      <p:sp>
        <p:nvSpPr>
          <p:cNvPr id="4" name="Subtitle 3">
            <a:extLst>
              <a:ext uri="{FF2B5EF4-FFF2-40B4-BE49-F238E27FC236}">
                <a16:creationId xmlns:a16="http://schemas.microsoft.com/office/drawing/2014/main" id="{689235D8-ED5F-424A-83B7-04A8D2222168}"/>
              </a:ext>
            </a:extLst>
          </p:cNvPr>
          <p:cNvSpPr>
            <a:spLocks noGrp="1"/>
          </p:cNvSpPr>
          <p:nvPr>
            <p:ph type="subTitle" idx="1"/>
          </p:nvPr>
        </p:nvSpPr>
        <p:spPr>
          <a:xfrm>
            <a:off x="850763" y="2843671"/>
            <a:ext cx="6057974" cy="753318"/>
          </a:xfrm>
        </p:spPr>
        <p:txBody>
          <a:bodyPr/>
          <a:lstStyle/>
          <a:p>
            <a:r>
              <a:rPr lang="en-GB" sz="2320" dirty="0"/>
              <a:t>Jessica Cahill</a:t>
            </a:r>
          </a:p>
          <a:p>
            <a:r>
              <a:rPr lang="en-GB" sz="2320"/>
              <a:t>November 2023</a:t>
            </a:r>
            <a:endParaRPr lang="en-GB" sz="2320" dirty="0"/>
          </a:p>
        </p:txBody>
      </p:sp>
      <p:pic>
        <p:nvPicPr>
          <p:cNvPr id="5" name="Picture 4" descr="Jessica Cahill&#10;">
            <a:extLst>
              <a:ext uri="{FF2B5EF4-FFF2-40B4-BE49-F238E27FC236}">
                <a16:creationId xmlns:a16="http://schemas.microsoft.com/office/drawing/2014/main" id="{D03F0D2C-6CDD-DE86-60BE-2AA7911C49A0}"/>
              </a:ext>
            </a:extLst>
          </p:cNvPr>
          <p:cNvPicPr>
            <a:picLocks noChangeAspect="1"/>
          </p:cNvPicPr>
          <p:nvPr/>
        </p:nvPicPr>
        <p:blipFill rotWithShape="1">
          <a:blip r:embed="rId3"/>
          <a:srcRect t="10372"/>
          <a:stretch/>
        </p:blipFill>
        <p:spPr>
          <a:xfrm>
            <a:off x="6454911" y="1627873"/>
            <a:ext cx="1706750" cy="2039642"/>
          </a:xfrm>
          <a:prstGeom prst="rect">
            <a:avLst/>
          </a:prstGeom>
        </p:spPr>
      </p:pic>
    </p:spTree>
    <p:extLst>
      <p:ext uri="{BB962C8B-B14F-4D97-AF65-F5344CB8AC3E}">
        <p14:creationId xmlns:p14="http://schemas.microsoft.com/office/powerpoint/2010/main" val="222755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1BC17-A067-4CC4-9C99-149675FE7DC9}"/>
              </a:ext>
            </a:extLst>
          </p:cNvPr>
          <p:cNvSpPr>
            <a:spLocks noGrp="1"/>
          </p:cNvSpPr>
          <p:nvPr>
            <p:ph type="title"/>
          </p:nvPr>
        </p:nvSpPr>
        <p:spPr>
          <a:xfrm>
            <a:off x="509016" y="566222"/>
            <a:ext cx="6884539" cy="800274"/>
          </a:xfrm>
        </p:spPr>
        <p:txBody>
          <a:bodyPr/>
          <a:lstStyle/>
          <a:p>
            <a:r>
              <a:rPr lang="en-GB" sz="2530" dirty="0"/>
              <a:t>Use a representative sample</a:t>
            </a:r>
          </a:p>
        </p:txBody>
      </p:sp>
      <p:pic>
        <p:nvPicPr>
          <p:cNvPr id="11" name="Graphic 10" descr="Close">
            <a:extLst>
              <a:ext uri="{FF2B5EF4-FFF2-40B4-BE49-F238E27FC236}">
                <a16:creationId xmlns:a16="http://schemas.microsoft.com/office/drawing/2014/main" id="{CC3290D6-321A-43D2-8EAF-A25981F7C7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904" y="1853806"/>
            <a:ext cx="1987797" cy="1987797"/>
          </a:xfrm>
          <a:prstGeom prst="rect">
            <a:avLst/>
          </a:prstGeom>
        </p:spPr>
      </p:pic>
      <p:sp>
        <p:nvSpPr>
          <p:cNvPr id="7" name="Content Placeholder 6">
            <a:extLst>
              <a:ext uri="{FF2B5EF4-FFF2-40B4-BE49-F238E27FC236}">
                <a16:creationId xmlns:a16="http://schemas.microsoft.com/office/drawing/2014/main" id="{DC2D3B30-2A8F-4C3E-89C0-3205E2F98C6B}"/>
              </a:ext>
            </a:extLst>
          </p:cNvPr>
          <p:cNvSpPr>
            <a:spLocks noGrp="1"/>
          </p:cNvSpPr>
          <p:nvPr>
            <p:ph idx="1"/>
          </p:nvPr>
        </p:nvSpPr>
        <p:spPr>
          <a:xfrm>
            <a:off x="2767054" y="1853806"/>
            <a:ext cx="5837389" cy="2208586"/>
          </a:xfrm>
        </p:spPr>
        <p:txBody>
          <a:bodyPr/>
          <a:lstStyle/>
          <a:p>
            <a:pPr marL="256819" indent="-256819"/>
            <a:r>
              <a:rPr lang="en-GB" sz="2109" dirty="0"/>
              <a:t>100 pages = 5,000 checks ≈ 150+ hours</a:t>
            </a:r>
            <a:endParaRPr lang="en-US" dirty="0"/>
          </a:p>
          <a:p>
            <a:pPr marL="0" indent="0">
              <a:buNone/>
            </a:pPr>
            <a:endParaRPr lang="en-GB" sz="2109" dirty="0"/>
          </a:p>
          <a:p>
            <a:pPr marL="256819" indent="-256819"/>
            <a:r>
              <a:rPr lang="en-GB" sz="2109" dirty="0"/>
              <a:t>Some content appears on all pages</a:t>
            </a:r>
          </a:p>
          <a:p>
            <a:pPr marL="0" indent="0">
              <a:buNone/>
            </a:pPr>
            <a:endParaRPr lang="en-GB" sz="2109" dirty="0"/>
          </a:p>
          <a:p>
            <a:pPr marL="256819" indent="-256819"/>
            <a:r>
              <a:rPr lang="en-GB" sz="2109" dirty="0"/>
              <a:t>Can select a representative sample of pages</a:t>
            </a:r>
          </a:p>
        </p:txBody>
      </p:sp>
    </p:spTree>
    <p:extLst>
      <p:ext uri="{BB962C8B-B14F-4D97-AF65-F5344CB8AC3E}">
        <p14:creationId xmlns:p14="http://schemas.microsoft.com/office/powerpoint/2010/main" val="67687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E2CF-C1D4-4BFA-85F1-18C1A54F395A}"/>
              </a:ext>
            </a:extLst>
          </p:cNvPr>
          <p:cNvSpPr>
            <a:spLocks noGrp="1"/>
          </p:cNvSpPr>
          <p:nvPr>
            <p:ph type="title"/>
          </p:nvPr>
        </p:nvSpPr>
        <p:spPr/>
        <p:txBody>
          <a:bodyPr/>
          <a:lstStyle/>
          <a:p>
            <a:r>
              <a:rPr lang="en-GB" sz="2530" dirty="0">
                <a:hlinkClick r:id="rId3">
                  <a:extLst>
                    <a:ext uri="{A12FA001-AC4F-418D-AE19-62706E023703}">
                      <ahyp:hlinkClr xmlns:ahyp="http://schemas.microsoft.com/office/drawing/2018/hyperlinkcolor" val="tx"/>
                    </a:ext>
                  </a:extLst>
                </a:hlinkClick>
              </a:rPr>
              <a:t>WCAG Evaluation Methodology</a:t>
            </a:r>
            <a:endParaRPr lang="en-GB" sz="2530" dirty="0"/>
          </a:p>
        </p:txBody>
      </p:sp>
      <p:sp>
        <p:nvSpPr>
          <p:cNvPr id="3" name="Text Placeholder 2">
            <a:extLst>
              <a:ext uri="{FF2B5EF4-FFF2-40B4-BE49-F238E27FC236}">
                <a16:creationId xmlns:a16="http://schemas.microsoft.com/office/drawing/2014/main" id="{031F18E5-4150-4103-A255-E352C7218DF6}"/>
              </a:ext>
            </a:extLst>
          </p:cNvPr>
          <p:cNvSpPr>
            <a:spLocks noGrp="1"/>
          </p:cNvSpPr>
          <p:nvPr>
            <p:ph idx="1"/>
          </p:nvPr>
        </p:nvSpPr>
        <p:spPr>
          <a:xfrm>
            <a:off x="457200" y="1638300"/>
            <a:ext cx="8229600" cy="2663356"/>
          </a:xfrm>
        </p:spPr>
        <p:txBody>
          <a:bodyPr anchor="t"/>
          <a:lstStyle/>
          <a:p>
            <a:pPr marL="271217" indent="-271217">
              <a:lnSpc>
                <a:spcPct val="150000"/>
              </a:lnSpc>
              <a:buFont typeface="+mj-lt"/>
              <a:buAutoNum type="arabicPeriod"/>
            </a:pPr>
            <a:r>
              <a:rPr lang="en-GB" sz="1600" dirty="0"/>
              <a:t>Define the scope of the evaluation = define the website extent, goal of evaluation</a:t>
            </a:r>
          </a:p>
          <a:p>
            <a:pPr marL="271217" indent="-271217">
              <a:lnSpc>
                <a:spcPct val="150000"/>
              </a:lnSpc>
              <a:buFont typeface="+mj-lt"/>
              <a:buAutoNum type="arabicPeriod"/>
            </a:pPr>
            <a:r>
              <a:rPr lang="en-GB" sz="1600" dirty="0"/>
              <a:t>Explore the website to identify key web pages, functionality, design templates, possibly key journeys.</a:t>
            </a:r>
          </a:p>
          <a:p>
            <a:pPr marL="271217" indent="-271217">
              <a:lnSpc>
                <a:spcPct val="150000"/>
              </a:lnSpc>
              <a:buFont typeface="+mj-lt"/>
              <a:buAutoNum type="arabicPeriod"/>
            </a:pPr>
            <a:r>
              <a:rPr lang="en-GB" sz="1600" dirty="0"/>
              <a:t>Select a representative sample of webpages</a:t>
            </a:r>
          </a:p>
          <a:p>
            <a:pPr marL="271217" indent="-271217">
              <a:lnSpc>
                <a:spcPct val="150000"/>
              </a:lnSpc>
              <a:buFont typeface="+mj-lt"/>
              <a:buAutoNum type="arabicPeriod"/>
            </a:pPr>
            <a:r>
              <a:rPr lang="en-GB" sz="1600" dirty="0"/>
              <a:t>Evaluate the sample of webpages</a:t>
            </a:r>
          </a:p>
          <a:p>
            <a:pPr marL="271217" indent="-271217">
              <a:lnSpc>
                <a:spcPct val="150000"/>
              </a:lnSpc>
              <a:buFont typeface="+mj-lt"/>
              <a:buAutoNum type="arabicPeriod"/>
            </a:pPr>
            <a:r>
              <a:rPr lang="en-GB" sz="1600" dirty="0"/>
              <a:t>Report the evaluation findings</a:t>
            </a:r>
          </a:p>
        </p:txBody>
      </p:sp>
    </p:spTree>
    <p:extLst>
      <p:ext uri="{BB962C8B-B14F-4D97-AF65-F5344CB8AC3E}">
        <p14:creationId xmlns:p14="http://schemas.microsoft.com/office/powerpoint/2010/main" val="162490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080D-DFF2-4F26-A560-A41BA0984316}"/>
              </a:ext>
            </a:extLst>
          </p:cNvPr>
          <p:cNvSpPr>
            <a:spLocks noGrp="1"/>
          </p:cNvSpPr>
          <p:nvPr>
            <p:ph type="title"/>
          </p:nvPr>
        </p:nvSpPr>
        <p:spPr/>
        <p:txBody>
          <a:bodyPr/>
          <a:lstStyle/>
          <a:p>
            <a:r>
              <a:rPr lang="en-GB" sz="2530" dirty="0">
                <a:hlinkClick r:id="rId3">
                  <a:extLst>
                    <a:ext uri="{A12FA001-AC4F-418D-AE19-62706E023703}">
                      <ahyp:hlinkClr xmlns:ahyp="http://schemas.microsoft.com/office/drawing/2018/hyperlinkcolor" val="tx"/>
                    </a:ext>
                  </a:extLst>
                </a:hlinkClick>
              </a:rPr>
              <a:t>WCAG-EM</a:t>
            </a:r>
            <a:r>
              <a:rPr lang="en-GB" sz="2530" dirty="0"/>
              <a:t> selecting pages example</a:t>
            </a:r>
          </a:p>
        </p:txBody>
      </p:sp>
      <p:pic>
        <p:nvPicPr>
          <p:cNvPr id="1026" name="Picture 2" descr="Diagram of a University Website explained in the following paragraph.">
            <a:extLst>
              <a:ext uri="{FF2B5EF4-FFF2-40B4-BE49-F238E27FC236}">
                <a16:creationId xmlns:a16="http://schemas.microsoft.com/office/drawing/2014/main" id="{AD2A0531-1588-4E9A-BFB4-99FEC037EEBB}"/>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457199" y="1687340"/>
            <a:ext cx="4452351" cy="188279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30EE25C-2677-43E7-ADA7-864D02338FAF}"/>
              </a:ext>
            </a:extLst>
          </p:cNvPr>
          <p:cNvSpPr>
            <a:spLocks noGrp="1"/>
          </p:cNvSpPr>
          <p:nvPr>
            <p:ph sz="half" idx="2"/>
          </p:nvPr>
        </p:nvSpPr>
        <p:spPr>
          <a:xfrm>
            <a:off x="4953663" y="1599146"/>
            <a:ext cx="3709283" cy="3078050"/>
          </a:xfrm>
        </p:spPr>
        <p:txBody>
          <a:bodyPr>
            <a:normAutofit/>
          </a:bodyPr>
          <a:lstStyle/>
          <a:p>
            <a:pPr marL="256819" indent="-256819"/>
            <a:r>
              <a:rPr lang="en-GB" sz="1400" dirty="0"/>
              <a:t>If testing entire website, all areas are in scope</a:t>
            </a:r>
            <a:endParaRPr lang="en-US" sz="1400" dirty="0"/>
          </a:p>
          <a:p>
            <a:pPr marL="526027" lvl="1" indent="-256819"/>
            <a:r>
              <a:rPr lang="en-GB" sz="1400" dirty="0"/>
              <a:t>Includes third party and embedded content such as maps, payment forms, and discussion boards.</a:t>
            </a:r>
          </a:p>
          <a:p>
            <a:pPr marL="256819" indent="-256819"/>
            <a:r>
              <a:rPr lang="en-GB" sz="1400" dirty="0"/>
              <a:t>If testing a specific area, </a:t>
            </a:r>
            <a:r>
              <a:rPr lang="en-GB" sz="1400" dirty="0" err="1"/>
              <a:t>eg</a:t>
            </a:r>
            <a:r>
              <a:rPr lang="en-GB" sz="1400" dirty="0"/>
              <a:t> "Courseware Application", all parts of this area are in scope</a:t>
            </a:r>
          </a:p>
          <a:p>
            <a:pPr marL="526027" lvl="1" indent="-256819"/>
            <a:r>
              <a:rPr lang="en-GB" sz="1400" dirty="0"/>
              <a:t>All depicted courses and any pages common to all areas of the university</a:t>
            </a:r>
          </a:p>
        </p:txBody>
      </p:sp>
    </p:spTree>
    <p:extLst>
      <p:ext uri="{BB962C8B-B14F-4D97-AF65-F5344CB8AC3E}">
        <p14:creationId xmlns:p14="http://schemas.microsoft.com/office/powerpoint/2010/main" val="399866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64E89-8130-CF6A-210E-226E1DE14D7E}"/>
              </a:ext>
            </a:extLst>
          </p:cNvPr>
          <p:cNvSpPr>
            <a:spLocks noGrp="1"/>
          </p:cNvSpPr>
          <p:nvPr>
            <p:ph type="title"/>
          </p:nvPr>
        </p:nvSpPr>
        <p:spPr/>
        <p:txBody>
          <a:bodyPr/>
          <a:lstStyle/>
          <a:p>
            <a:r>
              <a:rPr lang="en-GB"/>
              <a:t>How can you check accessibility?</a:t>
            </a:r>
          </a:p>
        </p:txBody>
      </p:sp>
      <p:graphicFrame>
        <p:nvGraphicFramePr>
          <p:cNvPr id="8" name="Content Placeholder 2" descr="Automatic checkers&#10;Manual checks&#10;Site scanners&#10;">
            <a:extLst>
              <a:ext uri="{FF2B5EF4-FFF2-40B4-BE49-F238E27FC236}">
                <a16:creationId xmlns:a16="http://schemas.microsoft.com/office/drawing/2014/main" id="{D89BD939-9017-39A6-A268-43CD9B54E73A}"/>
              </a:ext>
            </a:extLst>
          </p:cNvPr>
          <p:cNvGraphicFramePr>
            <a:graphicFrameLocks/>
          </p:cNvGraphicFramePr>
          <p:nvPr>
            <p:extLst>
              <p:ext uri="{D42A27DB-BD31-4B8C-83A1-F6EECF244321}">
                <p14:modId xmlns:p14="http://schemas.microsoft.com/office/powerpoint/2010/main" val="1700064591"/>
              </p:ext>
            </p:extLst>
          </p:nvPr>
        </p:nvGraphicFramePr>
        <p:xfrm>
          <a:off x="575907" y="1601885"/>
          <a:ext cx="7992926" cy="1941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descr="Text reads 'Accessibility inspectors and testing tools' and is emphasising automatic checkers and manual checks">
            <a:extLst>
              <a:ext uri="{FF2B5EF4-FFF2-40B4-BE49-F238E27FC236}">
                <a16:creationId xmlns:a16="http://schemas.microsoft.com/office/drawing/2014/main" id="{74820E04-4358-597D-6304-24A4FAF19E67}"/>
              </a:ext>
            </a:extLst>
          </p:cNvPr>
          <p:cNvGrpSpPr/>
          <p:nvPr/>
        </p:nvGrpSpPr>
        <p:grpSpPr>
          <a:xfrm>
            <a:off x="1152078" y="2980804"/>
            <a:ext cx="4095784" cy="1292964"/>
            <a:chOff x="4717934" y="5727891"/>
            <a:chExt cx="7767057" cy="2451915"/>
          </a:xfrm>
        </p:grpSpPr>
        <p:sp>
          <p:nvSpPr>
            <p:cNvPr id="12" name="Rectangle 11">
              <a:extLst>
                <a:ext uri="{FF2B5EF4-FFF2-40B4-BE49-F238E27FC236}">
                  <a16:creationId xmlns:a16="http://schemas.microsoft.com/office/drawing/2014/main" id="{9C61B7E3-CE18-E366-3AEB-7EEFD9463830}"/>
                </a:ext>
              </a:extLst>
            </p:cNvPr>
            <p:cNvSpPr/>
            <p:nvPr/>
          </p:nvSpPr>
          <p:spPr>
            <a:xfrm>
              <a:off x="4717934" y="7380581"/>
              <a:ext cx="7767057" cy="7992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accent3"/>
                  </a:solidFill>
                </a:rPr>
                <a:t>Accessibility inspectors and testing tools</a:t>
              </a:r>
            </a:p>
          </p:txBody>
        </p:sp>
        <p:sp>
          <p:nvSpPr>
            <p:cNvPr id="13" name="TextBox 12">
              <a:extLst>
                <a:ext uri="{FF2B5EF4-FFF2-40B4-BE49-F238E27FC236}">
                  <a16:creationId xmlns:a16="http://schemas.microsoft.com/office/drawing/2014/main" id="{3FE9F260-17A6-1A26-E1A1-7AE5DC2C9177}"/>
                </a:ext>
              </a:extLst>
            </p:cNvPr>
            <p:cNvSpPr txBox="1"/>
            <p:nvPr/>
          </p:nvSpPr>
          <p:spPr>
            <a:xfrm rot="16200000">
              <a:off x="7352417" y="4368225"/>
              <a:ext cx="1872317" cy="4591650"/>
            </a:xfrm>
            <a:prstGeom prst="rect">
              <a:avLst/>
            </a:prstGeom>
            <a:noFill/>
          </p:spPr>
          <p:txBody>
            <a:bodyPr wrap="square" rtlCol="0">
              <a:spAutoFit/>
            </a:bodyPr>
            <a:lstStyle/>
            <a:p>
              <a:r>
                <a:rPr lang="en-GB" sz="15134" dirty="0">
                  <a:solidFill>
                    <a:schemeClr val="accent3"/>
                  </a:solidFill>
                  <a:latin typeface="Abadi Extra Light" panose="020B0604020202020204" pitchFamily="34" charset="0"/>
                </a:rPr>
                <a:t>{</a:t>
              </a:r>
            </a:p>
          </p:txBody>
        </p:sp>
      </p:grpSp>
    </p:spTree>
    <p:extLst>
      <p:ext uri="{BB962C8B-B14F-4D97-AF65-F5344CB8AC3E}">
        <p14:creationId xmlns:p14="http://schemas.microsoft.com/office/powerpoint/2010/main" val="13680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38300"/>
            <a:ext cx="8229600" cy="2955925"/>
          </a:xfrm>
        </p:spPr>
        <p:txBody>
          <a:bodyPr/>
          <a:lstStyle/>
          <a:p>
            <a:pPr eaLnBrk="1" hangingPunct="1"/>
            <a:r>
              <a:rPr lang="en-US" altLang="en-US" dirty="0">
                <a:latin typeface="Arial" panose="020B0604020202020204" pitchFamily="34" charset="0"/>
                <a:cs typeface="Arial" panose="020B0604020202020204" pitchFamily="34" charset="0"/>
              </a:rPr>
              <a:t>@Mark</a:t>
            </a: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dirty="0">
                <a:latin typeface="Arial" panose="020B0604020202020204" pitchFamily="34" charset="0"/>
                <a:cs typeface="Arial" panose="020B0604020202020204" pitchFamily="34" charset="0"/>
              </a:rPr>
              <a:t>Poll 3</a:t>
            </a:r>
            <a:br>
              <a:rPr lang="en-US" altLang="en-US" sz="40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Can an automatic checker</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identify all WCAG issues?</a:t>
            </a:r>
            <a:endParaRPr lang="en-US" altLang="en-US" sz="4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7B50100-E2D8-5340-8090-12581C157000}"/>
              </a:ext>
            </a:extLst>
          </p:cNvPr>
          <p:cNvSpPr/>
          <p:nvPr/>
        </p:nvSpPr>
        <p:spPr>
          <a:xfrm>
            <a:off x="3165612" y="3116262"/>
            <a:ext cx="2700131" cy="1200329"/>
          </a:xfrm>
          <a:prstGeom prst="rect">
            <a:avLst/>
          </a:prstGeom>
        </p:spPr>
        <p:txBody>
          <a:bodyPr wrap="square">
            <a:spAutoFit/>
          </a:bodyPr>
          <a:lstStyle/>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All of them</a:t>
            </a:r>
          </a:p>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Most of them</a:t>
            </a:r>
          </a:p>
          <a:p>
            <a:pPr marL="285750" indent="-285750">
              <a:buFont typeface="Arial" panose="020B0604020202020204" pitchFamily="34" charset="0"/>
              <a:buChar char="•"/>
            </a:pPr>
            <a:r>
              <a:rPr lang="en-US" dirty="0">
                <a:solidFill>
                  <a:srgbClr val="005C6E"/>
                </a:solidFill>
                <a:latin typeface="Arial" panose="020B0604020202020204" pitchFamily="34" charset="0"/>
                <a:cs typeface="Arial" panose="020B0604020202020204" pitchFamily="34" charset="0"/>
              </a:rPr>
              <a:t>Some of them</a:t>
            </a:r>
          </a:p>
          <a:p>
            <a:pPr marL="285750" indent="-285750">
              <a:buFont typeface="Arial" panose="020B0604020202020204" pitchFamily="34" charset="0"/>
              <a:buChar char="•"/>
            </a:pPr>
            <a:r>
              <a:rPr lang="en-US" dirty="0">
                <a:solidFill>
                  <a:srgbClr val="005C6E"/>
                </a:solidFill>
                <a:latin typeface="Arial" panose="020B0604020202020204" pitchFamily="34" charset="0"/>
                <a:cs typeface="Arial" panose="020B0604020202020204" pitchFamily="34" charset="0"/>
              </a:rPr>
              <a:t>Only a small number</a:t>
            </a:r>
            <a:endParaRPr lang="en-US" dirty="0">
              <a:solidFill>
                <a:srgbClr val="005C6E"/>
              </a:solidFill>
            </a:endParaRPr>
          </a:p>
        </p:txBody>
      </p:sp>
    </p:spTree>
    <p:extLst>
      <p:ext uri="{BB962C8B-B14F-4D97-AF65-F5344CB8AC3E}">
        <p14:creationId xmlns:p14="http://schemas.microsoft.com/office/powerpoint/2010/main" val="198679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1BC17-A067-4CC4-9C99-149675FE7DC9}"/>
              </a:ext>
            </a:extLst>
          </p:cNvPr>
          <p:cNvSpPr>
            <a:spLocks noGrp="1"/>
          </p:cNvSpPr>
          <p:nvPr>
            <p:ph type="title"/>
          </p:nvPr>
        </p:nvSpPr>
        <p:spPr>
          <a:xfrm>
            <a:off x="509016" y="566222"/>
            <a:ext cx="6884539" cy="800274"/>
          </a:xfrm>
        </p:spPr>
        <p:txBody>
          <a:bodyPr/>
          <a:lstStyle/>
          <a:p>
            <a:r>
              <a:rPr lang="en-GB" sz="2530" dirty="0"/>
              <a:t>Limitations of automatic checkers</a:t>
            </a:r>
          </a:p>
        </p:txBody>
      </p:sp>
      <p:sp>
        <p:nvSpPr>
          <p:cNvPr id="7" name="Content Placeholder 6">
            <a:extLst>
              <a:ext uri="{FF2B5EF4-FFF2-40B4-BE49-F238E27FC236}">
                <a16:creationId xmlns:a16="http://schemas.microsoft.com/office/drawing/2014/main" id="{DC2D3B30-2A8F-4C3E-89C0-3205E2F98C6B}"/>
              </a:ext>
            </a:extLst>
          </p:cNvPr>
          <p:cNvSpPr>
            <a:spLocks noGrp="1"/>
          </p:cNvSpPr>
          <p:nvPr>
            <p:ph idx="1"/>
          </p:nvPr>
        </p:nvSpPr>
        <p:spPr>
          <a:xfrm>
            <a:off x="453359" y="1660358"/>
            <a:ext cx="8237419" cy="2402034"/>
          </a:xfrm>
        </p:spPr>
        <p:txBody>
          <a:bodyPr/>
          <a:lstStyle/>
          <a:p>
            <a:pPr marL="0" indent="0">
              <a:lnSpc>
                <a:spcPct val="150000"/>
              </a:lnSpc>
              <a:buNone/>
            </a:pPr>
            <a:r>
              <a:rPr lang="en-GB" sz="1600">
                <a:latin typeface="Arial" panose="020B0604020202020204" pitchFamily="34" charset="0"/>
                <a:cs typeface="Arial" panose="020B0604020202020204" pitchFamily="34" charset="0"/>
              </a:rPr>
              <a:t>Automated tools can assist with finding some accessibility issues</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hlinkClick r:id="rId3"/>
              </a:rPr>
              <a:t>Gov.uk review of tools found up to 40% of issues</a:t>
            </a:r>
            <a:endParaRPr lang="en-GB" sz="1600">
              <a:latin typeface="Arial" panose="020B0604020202020204" pitchFamily="34" charset="0"/>
              <a:cs typeface="Arial" panose="020B0604020202020204" pitchFamily="34" charset="0"/>
            </a:endParaRPr>
          </a:p>
          <a:p>
            <a:pPr marL="0" indent="0">
              <a:lnSpc>
                <a:spcPct val="150000"/>
              </a:lnSpc>
              <a:buNone/>
            </a:pPr>
            <a:r>
              <a:rPr lang="en-GB" sz="1600">
                <a:latin typeface="Arial" panose="020B0604020202020204" pitchFamily="34" charset="0"/>
                <a:cs typeface="Arial" panose="020B0604020202020204" pitchFamily="34" charset="0"/>
              </a:rPr>
              <a:t>Issue reports can be more difficult to understand because:</a:t>
            </a:r>
          </a:p>
          <a:p>
            <a:pPr marL="285750" indent="-285750">
              <a:lnSpc>
                <a:spcPct val="150000"/>
              </a:lnSpc>
            </a:pPr>
            <a:r>
              <a:rPr lang="en-GB" sz="1600">
                <a:latin typeface="Arial" panose="020B0604020202020204" pitchFamily="34" charset="0"/>
                <a:cs typeface="Arial" panose="020B0604020202020204" pitchFamily="34" charset="0"/>
              </a:rPr>
              <a:t>Multiple issues reporting the same problem e.g. alt text</a:t>
            </a:r>
          </a:p>
          <a:p>
            <a:pPr marL="285750" indent="-285750">
              <a:lnSpc>
                <a:spcPct val="150000"/>
              </a:lnSpc>
            </a:pPr>
            <a:r>
              <a:rPr lang="en-GB" sz="1600">
                <a:latin typeface="Arial" panose="020B0604020202020204" pitchFamily="34" charset="0"/>
                <a:cs typeface="Arial" panose="020B0604020202020204" pitchFamily="34" charset="0"/>
              </a:rPr>
              <a:t>Multiple tests for a single success criteria</a:t>
            </a:r>
          </a:p>
          <a:p>
            <a:pPr marL="285750" indent="-285750">
              <a:lnSpc>
                <a:spcPct val="150000"/>
              </a:lnSpc>
            </a:pPr>
            <a:r>
              <a:rPr lang="en-GB" sz="1600">
                <a:latin typeface="Arial" panose="020B0604020202020204" pitchFamily="34" charset="0"/>
                <a:cs typeface="Arial" panose="020B0604020202020204" pitchFamily="34" charset="0"/>
              </a:rPr>
              <a:t>Issues that need further, human review</a:t>
            </a:r>
          </a:p>
          <a:p>
            <a:pPr marL="285750" indent="-285750">
              <a:lnSpc>
                <a:spcPct val="150000"/>
              </a:lnSpc>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A94D-D5E6-4820-98FD-F103D11F1361}"/>
              </a:ext>
            </a:extLst>
          </p:cNvPr>
          <p:cNvSpPr>
            <a:spLocks noGrp="1"/>
          </p:cNvSpPr>
          <p:nvPr>
            <p:ph type="title"/>
          </p:nvPr>
        </p:nvSpPr>
        <p:spPr>
          <a:xfrm>
            <a:off x="501065" y="733749"/>
            <a:ext cx="5581856" cy="613928"/>
          </a:xfrm>
        </p:spPr>
        <p:txBody>
          <a:bodyPr>
            <a:normAutofit/>
          </a:bodyPr>
          <a:lstStyle/>
          <a:p>
            <a:r>
              <a:rPr lang="en-GB" sz="2530" dirty="0"/>
              <a:t>Most common accessibility issues</a:t>
            </a:r>
          </a:p>
        </p:txBody>
      </p:sp>
      <p:sp>
        <p:nvSpPr>
          <p:cNvPr id="4" name="Slide Number Placeholder 3">
            <a:extLst>
              <a:ext uri="{FF2B5EF4-FFF2-40B4-BE49-F238E27FC236}">
                <a16:creationId xmlns:a16="http://schemas.microsoft.com/office/drawing/2014/main" id="{600872B2-83A9-4661-AEF2-627ED8A400D8}"/>
              </a:ext>
              <a:ext uri="{C183D7F6-B498-43B3-948B-1728B52AA6E4}">
                <adec:decorative xmlns:adec="http://schemas.microsoft.com/office/drawing/2017/decorative" val="1"/>
              </a:ext>
            </a:extLst>
          </p:cNvPr>
          <p:cNvSpPr>
            <a:spLocks noGrp="1"/>
          </p:cNvSpPr>
          <p:nvPr>
            <p:ph type="sldNum" sz="quarter" idx="4294967295"/>
          </p:nvPr>
        </p:nvSpPr>
        <p:spPr/>
        <p:txBody>
          <a:bodyPr/>
          <a:lstStyle/>
          <a:p>
            <a:endParaRPr lang="en-GB" dirty="0"/>
          </a:p>
        </p:txBody>
      </p:sp>
      <p:sp>
        <p:nvSpPr>
          <p:cNvPr id="8" name="Content Placeholder 7">
            <a:extLst>
              <a:ext uri="{FF2B5EF4-FFF2-40B4-BE49-F238E27FC236}">
                <a16:creationId xmlns:a16="http://schemas.microsoft.com/office/drawing/2014/main" id="{8C0DE517-4A13-44C5-9B66-E808AAFAA540}"/>
              </a:ext>
            </a:extLst>
          </p:cNvPr>
          <p:cNvSpPr>
            <a:spLocks noGrp="1"/>
          </p:cNvSpPr>
          <p:nvPr>
            <p:ph idx="1"/>
          </p:nvPr>
        </p:nvSpPr>
        <p:spPr>
          <a:xfrm>
            <a:off x="423273" y="1693356"/>
            <a:ext cx="6194746" cy="2663960"/>
          </a:xfrm>
        </p:spPr>
        <p:txBody>
          <a:bodyPr>
            <a:normAutofit/>
          </a:bodyPr>
          <a:lstStyle/>
          <a:p>
            <a:pPr marL="202386" indent="-202386"/>
            <a:r>
              <a:rPr lang="en-GB" sz="1800" dirty="0"/>
              <a:t>Incorrect and/or lack of heading structure </a:t>
            </a:r>
          </a:p>
          <a:p>
            <a:pPr marL="202386" indent="-202386"/>
            <a:r>
              <a:rPr lang="en-GB" sz="1800" dirty="0"/>
              <a:t>Insufficient colour contrast or use of colour for meaning </a:t>
            </a:r>
          </a:p>
          <a:p>
            <a:pPr marL="202386" indent="-202386"/>
            <a:r>
              <a:rPr lang="en-GB" sz="1800" dirty="0"/>
              <a:t>Missing alternative descriptions on images </a:t>
            </a:r>
          </a:p>
          <a:p>
            <a:pPr marL="202386" indent="-202386"/>
            <a:r>
              <a:rPr lang="en-GB" sz="1800" dirty="0"/>
              <a:t>Lack of keyboard access</a:t>
            </a:r>
          </a:p>
          <a:p>
            <a:pPr marL="202386" indent="-202386"/>
            <a:r>
              <a:rPr lang="en-GB" sz="1800" dirty="0"/>
              <a:t>Missing focus indicator</a:t>
            </a:r>
          </a:p>
          <a:p>
            <a:pPr marL="202386" indent="-202386"/>
            <a:r>
              <a:rPr lang="en-GB" sz="1800" dirty="0"/>
              <a:t>Inaccessible form field error messages </a:t>
            </a:r>
          </a:p>
          <a:p>
            <a:pPr marL="202386" indent="-202386"/>
            <a:r>
              <a:rPr lang="en-GB" sz="1800" dirty="0"/>
              <a:t>No captions, transcripts or audio descriptions on videos </a:t>
            </a:r>
            <a:r>
              <a:rPr lang="en-GB" dirty="0"/>
              <a:t>	</a:t>
            </a:r>
          </a:p>
        </p:txBody>
      </p:sp>
      <p:pic>
        <p:nvPicPr>
          <p:cNvPr id="5" name="Picture 4" descr="A close up of a broken computer keyboard&#10;">
            <a:extLst>
              <a:ext uri="{FF2B5EF4-FFF2-40B4-BE49-F238E27FC236}">
                <a16:creationId xmlns:a16="http://schemas.microsoft.com/office/drawing/2014/main" id="{449EE2C7-2B8F-4E6A-851B-21152BE9A75A}"/>
              </a:ext>
            </a:extLst>
          </p:cNvPr>
          <p:cNvPicPr>
            <a:picLocks noChangeAspect="1"/>
          </p:cNvPicPr>
          <p:nvPr/>
        </p:nvPicPr>
        <p:blipFill rotWithShape="1">
          <a:blip r:embed="rId3"/>
          <a:srcRect l="9197" r="14282"/>
          <a:stretch/>
        </p:blipFill>
        <p:spPr>
          <a:xfrm>
            <a:off x="7200975" y="1591565"/>
            <a:ext cx="1418235" cy="2797555"/>
          </a:xfrm>
          <a:prstGeom prst="rect">
            <a:avLst/>
          </a:prstGeom>
          <a:effectLst/>
        </p:spPr>
      </p:pic>
    </p:spTree>
    <p:extLst>
      <p:ext uri="{BB962C8B-B14F-4D97-AF65-F5344CB8AC3E}">
        <p14:creationId xmlns:p14="http://schemas.microsoft.com/office/powerpoint/2010/main" val="63073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A94D-D5E6-4820-98FD-F103D11F1361}"/>
              </a:ext>
            </a:extLst>
          </p:cNvPr>
          <p:cNvSpPr>
            <a:spLocks noGrp="1"/>
          </p:cNvSpPr>
          <p:nvPr>
            <p:ph type="title"/>
          </p:nvPr>
        </p:nvSpPr>
        <p:spPr>
          <a:xfrm>
            <a:off x="471044" y="748289"/>
            <a:ext cx="7058378" cy="625807"/>
          </a:xfrm>
        </p:spPr>
        <p:txBody>
          <a:bodyPr>
            <a:normAutofit/>
          </a:bodyPr>
          <a:lstStyle/>
          <a:p>
            <a:r>
              <a:rPr lang="en-GB" sz="2530" dirty="0"/>
              <a:t>What issues can be found with tools?</a:t>
            </a:r>
          </a:p>
        </p:txBody>
      </p:sp>
      <p:graphicFrame>
        <p:nvGraphicFramePr>
          <p:cNvPr id="14" name="Table 13">
            <a:extLst>
              <a:ext uri="{FF2B5EF4-FFF2-40B4-BE49-F238E27FC236}">
                <a16:creationId xmlns:a16="http://schemas.microsoft.com/office/drawing/2014/main" id="{CBE6EC9E-5F97-4471-B90C-AA40EB0A4984}"/>
              </a:ext>
            </a:extLst>
          </p:cNvPr>
          <p:cNvGraphicFramePr>
            <a:graphicFrameLocks noGrp="1"/>
          </p:cNvGraphicFramePr>
          <p:nvPr>
            <p:extLst>
              <p:ext uri="{D42A27DB-BD31-4B8C-83A1-F6EECF244321}">
                <p14:modId xmlns:p14="http://schemas.microsoft.com/office/powerpoint/2010/main" val="1043839076"/>
              </p:ext>
            </p:extLst>
          </p:nvPr>
        </p:nvGraphicFramePr>
        <p:xfrm>
          <a:off x="476921" y="1712728"/>
          <a:ext cx="8201911" cy="2149126"/>
        </p:xfrm>
        <a:graphic>
          <a:graphicData uri="http://schemas.openxmlformats.org/drawingml/2006/table">
            <a:tbl>
              <a:tblPr firstRow="1" bandRow="1">
                <a:tableStyleId>{B301B821-A1FF-4177-AEE7-76D212191A09}</a:tableStyleId>
              </a:tblPr>
              <a:tblGrid>
                <a:gridCol w="5355914">
                  <a:extLst>
                    <a:ext uri="{9D8B030D-6E8A-4147-A177-3AD203B41FA5}">
                      <a16:colId xmlns:a16="http://schemas.microsoft.com/office/drawing/2014/main" val="966319292"/>
                    </a:ext>
                  </a:extLst>
                </a:gridCol>
                <a:gridCol w="889323">
                  <a:extLst>
                    <a:ext uri="{9D8B030D-6E8A-4147-A177-3AD203B41FA5}">
                      <a16:colId xmlns:a16="http://schemas.microsoft.com/office/drawing/2014/main" val="741661801"/>
                    </a:ext>
                  </a:extLst>
                </a:gridCol>
                <a:gridCol w="1956674">
                  <a:extLst>
                    <a:ext uri="{9D8B030D-6E8A-4147-A177-3AD203B41FA5}">
                      <a16:colId xmlns:a16="http://schemas.microsoft.com/office/drawing/2014/main" val="244402457"/>
                    </a:ext>
                  </a:extLst>
                </a:gridCol>
              </a:tblGrid>
              <a:tr h="301636">
                <a:tc>
                  <a:txBody>
                    <a:bodyPr/>
                    <a:lstStyle/>
                    <a:p>
                      <a:pPr>
                        <a:spcBef>
                          <a:spcPts val="600"/>
                        </a:spcBef>
                        <a:spcAft>
                          <a:spcPts val="600"/>
                        </a:spcAft>
                      </a:pPr>
                      <a:r>
                        <a:rPr lang="en-GB" sz="1500" dirty="0"/>
                        <a:t>Common Issue</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6E"/>
                    </a:solidFill>
                  </a:tcPr>
                </a:tc>
                <a:tc>
                  <a:txBody>
                    <a:bodyPr/>
                    <a:lstStyle/>
                    <a:p>
                      <a:pPr>
                        <a:spcBef>
                          <a:spcPts val="600"/>
                        </a:spcBef>
                        <a:spcAft>
                          <a:spcPts val="600"/>
                        </a:spcAft>
                      </a:pPr>
                      <a:r>
                        <a:rPr lang="en-GB" sz="700" dirty="0">
                          <a:solidFill>
                            <a:srgbClr val="005C6E"/>
                          </a:solidFill>
                        </a:rPr>
                        <a:t>Impacts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6E"/>
                    </a:solidFill>
                  </a:tcPr>
                </a:tc>
                <a:tc>
                  <a:txBody>
                    <a:bodyPr/>
                    <a:lstStyle/>
                    <a:p>
                      <a:pPr>
                        <a:lnSpc>
                          <a:spcPct val="100000"/>
                        </a:lnSpc>
                        <a:spcBef>
                          <a:spcPts val="0"/>
                        </a:spcBef>
                        <a:spcAft>
                          <a:spcPts val="0"/>
                        </a:spcAft>
                      </a:pPr>
                      <a:r>
                        <a:rPr lang="en-GB" sz="1500" dirty="0"/>
                        <a:t>Found by</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6E"/>
                    </a:solidFill>
                  </a:tcPr>
                </a:tc>
                <a:extLst>
                  <a:ext uri="{0D108BD9-81ED-4DB2-BD59-A6C34878D82A}">
                    <a16:rowId xmlns:a16="http://schemas.microsoft.com/office/drawing/2014/main" val="4127544707"/>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Incorrect / lack of heading structure </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400" b="1" dirty="0">
                          <a:solidFill>
                            <a:schemeClr val="bg1"/>
                          </a:solidFill>
                        </a:rPr>
                        <a:t>documents, files, 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005C6E"/>
                          </a:solidFill>
                        </a:rPr>
                        <a:t>Automatic</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683419113"/>
                  </a:ext>
                </a:extLst>
              </a:tr>
              <a:tr h="307915">
                <a:tc>
                  <a:txBody>
                    <a:bodyPr/>
                    <a:lstStyle/>
                    <a:p>
                      <a:pPr>
                        <a:lnSpc>
                          <a:spcPct val="100000"/>
                        </a:lnSpc>
                        <a:spcBef>
                          <a:spcPts val="0"/>
                        </a:spcBef>
                        <a:spcAft>
                          <a:spcPts val="0"/>
                        </a:spcAft>
                      </a:pPr>
                      <a:r>
                        <a:rPr lang="en-GB" sz="1500" dirty="0">
                          <a:solidFill>
                            <a:srgbClr val="005C6E"/>
                          </a:solidFill>
                        </a:rPr>
                        <a:t>Correct heading structure</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300" b="1" dirty="0">
                          <a:solidFill>
                            <a:schemeClr val="bg1"/>
                          </a:solidFill>
                        </a:rPr>
                        <a:t>documents, files, 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0"/>
                        </a:spcAft>
                      </a:pPr>
                      <a:r>
                        <a:rPr lang="en-GB" sz="1500" dirty="0">
                          <a:solidFill>
                            <a:srgbClr val="005C6E"/>
                          </a:solidFill>
                        </a:rPr>
                        <a:t>Manual</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153464"/>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Insufficient colour contrast</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400" b="1" dirty="0">
                          <a:solidFill>
                            <a:schemeClr val="bg1"/>
                          </a:solidFill>
                        </a:rPr>
                        <a:t>documents, files, 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005C6E"/>
                          </a:solidFill>
                        </a:rPr>
                        <a:t>Automatic</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832868538"/>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Use of colour for meaning </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300" b="1" dirty="0">
                          <a:solidFill>
                            <a:schemeClr val="bg1"/>
                          </a:solidFill>
                        </a:rPr>
                        <a:t>documents, files, 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Manual</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8573728"/>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Missing alternative descriptions on images </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400" b="1" dirty="0">
                          <a:solidFill>
                            <a:schemeClr val="bg1"/>
                          </a:solidFill>
                        </a:rPr>
                        <a:t>documents, files, 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005C6E"/>
                          </a:solidFill>
                        </a:rPr>
                        <a:t>Automatic</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652492589"/>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Relevant alternative descriptions on images</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300" b="1" dirty="0">
                          <a:solidFill>
                            <a:schemeClr val="bg1"/>
                          </a:solidFill>
                        </a:rPr>
                        <a:t>documents, files, 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Manual</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4949039"/>
                  </a:ext>
                </a:extLst>
              </a:tr>
            </a:tbl>
          </a:graphicData>
        </a:graphic>
      </p:graphicFrame>
    </p:spTree>
    <p:extLst>
      <p:ext uri="{BB962C8B-B14F-4D97-AF65-F5344CB8AC3E}">
        <p14:creationId xmlns:p14="http://schemas.microsoft.com/office/powerpoint/2010/main" val="53555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A94D-D5E6-4820-98FD-F103D11F1361}"/>
              </a:ext>
            </a:extLst>
          </p:cNvPr>
          <p:cNvSpPr>
            <a:spLocks noGrp="1"/>
          </p:cNvSpPr>
          <p:nvPr>
            <p:ph type="title"/>
          </p:nvPr>
        </p:nvSpPr>
        <p:spPr>
          <a:xfrm>
            <a:off x="471044" y="742113"/>
            <a:ext cx="7058378" cy="625807"/>
          </a:xfrm>
        </p:spPr>
        <p:txBody>
          <a:bodyPr>
            <a:normAutofit/>
          </a:bodyPr>
          <a:lstStyle/>
          <a:p>
            <a:r>
              <a:rPr lang="en-GB" sz="2530" dirty="0"/>
              <a:t>What issues can be found with tools? (2)</a:t>
            </a:r>
          </a:p>
        </p:txBody>
      </p:sp>
      <p:graphicFrame>
        <p:nvGraphicFramePr>
          <p:cNvPr id="14" name="Table 13">
            <a:extLst>
              <a:ext uri="{FF2B5EF4-FFF2-40B4-BE49-F238E27FC236}">
                <a16:creationId xmlns:a16="http://schemas.microsoft.com/office/drawing/2014/main" id="{CBE6EC9E-5F97-4471-B90C-AA40EB0A4984}"/>
              </a:ext>
            </a:extLst>
          </p:cNvPr>
          <p:cNvGraphicFramePr>
            <a:graphicFrameLocks noGrp="1"/>
          </p:cNvGraphicFramePr>
          <p:nvPr>
            <p:extLst>
              <p:ext uri="{D42A27DB-BD31-4B8C-83A1-F6EECF244321}">
                <p14:modId xmlns:p14="http://schemas.microsoft.com/office/powerpoint/2010/main" val="203154927"/>
              </p:ext>
            </p:extLst>
          </p:nvPr>
        </p:nvGraphicFramePr>
        <p:xfrm>
          <a:off x="471045" y="1706991"/>
          <a:ext cx="8201911" cy="2149126"/>
        </p:xfrm>
        <a:graphic>
          <a:graphicData uri="http://schemas.openxmlformats.org/drawingml/2006/table">
            <a:tbl>
              <a:tblPr firstRow="1" bandRow="1">
                <a:tableStyleId>{B301B821-A1FF-4177-AEE7-76D212191A09}</a:tableStyleId>
              </a:tblPr>
              <a:tblGrid>
                <a:gridCol w="5355914">
                  <a:extLst>
                    <a:ext uri="{9D8B030D-6E8A-4147-A177-3AD203B41FA5}">
                      <a16:colId xmlns:a16="http://schemas.microsoft.com/office/drawing/2014/main" val="966319292"/>
                    </a:ext>
                  </a:extLst>
                </a:gridCol>
                <a:gridCol w="889323">
                  <a:extLst>
                    <a:ext uri="{9D8B030D-6E8A-4147-A177-3AD203B41FA5}">
                      <a16:colId xmlns:a16="http://schemas.microsoft.com/office/drawing/2014/main" val="741661801"/>
                    </a:ext>
                  </a:extLst>
                </a:gridCol>
                <a:gridCol w="1956674">
                  <a:extLst>
                    <a:ext uri="{9D8B030D-6E8A-4147-A177-3AD203B41FA5}">
                      <a16:colId xmlns:a16="http://schemas.microsoft.com/office/drawing/2014/main" val="244402457"/>
                    </a:ext>
                  </a:extLst>
                </a:gridCol>
              </a:tblGrid>
              <a:tr h="301636">
                <a:tc>
                  <a:txBody>
                    <a:bodyPr/>
                    <a:lstStyle/>
                    <a:p>
                      <a:pPr>
                        <a:spcBef>
                          <a:spcPts val="600"/>
                        </a:spcBef>
                        <a:spcAft>
                          <a:spcPts val="600"/>
                        </a:spcAft>
                      </a:pPr>
                      <a:r>
                        <a:rPr lang="en-GB" sz="1500" dirty="0">
                          <a:solidFill>
                            <a:schemeClr val="bg1"/>
                          </a:solidFill>
                        </a:rPr>
                        <a:t>Common Issue</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6E"/>
                    </a:solidFill>
                  </a:tcPr>
                </a:tc>
                <a:tc>
                  <a:txBody>
                    <a:bodyPr/>
                    <a:lstStyle/>
                    <a:p>
                      <a:pPr>
                        <a:spcBef>
                          <a:spcPts val="600"/>
                        </a:spcBef>
                        <a:spcAft>
                          <a:spcPts val="600"/>
                        </a:spcAft>
                      </a:pPr>
                      <a:r>
                        <a:rPr lang="en-GB" sz="700" dirty="0">
                          <a:solidFill>
                            <a:srgbClr val="005C6E"/>
                          </a:solidFill>
                        </a:rPr>
                        <a:t>Impacts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6E"/>
                    </a:solidFill>
                  </a:tcPr>
                </a:tc>
                <a:tc>
                  <a:txBody>
                    <a:bodyPr/>
                    <a:lstStyle/>
                    <a:p>
                      <a:pPr>
                        <a:lnSpc>
                          <a:spcPct val="100000"/>
                        </a:lnSpc>
                        <a:spcBef>
                          <a:spcPts val="0"/>
                        </a:spcBef>
                        <a:spcAft>
                          <a:spcPts val="0"/>
                        </a:spcAft>
                      </a:pPr>
                      <a:r>
                        <a:rPr lang="en-GB" sz="1500" dirty="0">
                          <a:solidFill>
                            <a:schemeClr val="bg1"/>
                          </a:solidFill>
                        </a:rPr>
                        <a:t>Found by</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6E"/>
                    </a:solidFill>
                  </a:tcPr>
                </a:tc>
                <a:extLst>
                  <a:ext uri="{0D108BD9-81ED-4DB2-BD59-A6C34878D82A}">
                    <a16:rowId xmlns:a16="http://schemas.microsoft.com/office/drawing/2014/main" val="4127544707"/>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Lack of keyboard only access </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400" b="1" dirty="0">
                          <a:solidFill>
                            <a:schemeClr val="bg1"/>
                          </a:solidFill>
                        </a:rPr>
                        <a:t>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Manual</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4542973"/>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Missing focus indicator</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300" b="1" dirty="0">
                          <a:solidFill>
                            <a:schemeClr val="bg1"/>
                          </a:solidFill>
                        </a:rPr>
                        <a:t>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Manual</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6447091"/>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Form field labels</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400" b="1" dirty="0">
                          <a:solidFill>
                            <a:schemeClr val="bg1"/>
                          </a:solidFill>
                        </a:rPr>
                        <a:t>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0"/>
                        </a:spcAft>
                      </a:pPr>
                      <a:r>
                        <a:rPr lang="en-GB" sz="1500" b="1" dirty="0">
                          <a:solidFill>
                            <a:srgbClr val="005C6E"/>
                          </a:solidFill>
                        </a:rPr>
                        <a:t>Automatic</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42064335"/>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solidFill>
                            <a:srgbClr val="005C6E"/>
                          </a:solidFill>
                        </a:rPr>
                        <a:t>Labels correct</a:t>
                      </a:r>
                      <a:endParaRPr lang="en-GB" sz="1500" dirty="0">
                        <a:solidFill>
                          <a:srgbClr val="005C6E"/>
                        </a:solidFill>
                      </a:endParaRP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endParaRPr lang="en-GB" sz="400" b="1" dirty="0">
                        <a:solidFill>
                          <a:schemeClr val="bg1"/>
                        </a:solidFill>
                      </a:endParaRP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0"/>
                        </a:spcAft>
                      </a:pPr>
                      <a:r>
                        <a:rPr lang="en-GB" sz="1500" b="0">
                          <a:solidFill>
                            <a:srgbClr val="005C6E"/>
                          </a:solidFill>
                        </a:rPr>
                        <a:t>Manual</a:t>
                      </a:r>
                      <a:endParaRPr lang="en-GB" sz="1500" b="0" dirty="0">
                        <a:solidFill>
                          <a:srgbClr val="005C6E"/>
                        </a:solidFill>
                      </a:endParaRP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28630419"/>
                  </a:ext>
                </a:extLst>
              </a:tr>
              <a:tr h="30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5C6E"/>
                          </a:solidFill>
                        </a:rPr>
                        <a:t>Accessible form field error messages</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300" b="1" dirty="0">
                          <a:solidFill>
                            <a:schemeClr val="bg1"/>
                          </a:solidFill>
                        </a:rPr>
                        <a:t>web pages and apps</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0"/>
                        </a:spcAft>
                      </a:pPr>
                      <a:r>
                        <a:rPr lang="en-GB" sz="1500" dirty="0">
                          <a:solidFill>
                            <a:srgbClr val="005C6E"/>
                          </a:solidFill>
                        </a:rPr>
                        <a:t>Manual</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6980481"/>
                  </a:ext>
                </a:extLst>
              </a:tr>
              <a:tr h="307915">
                <a:tc>
                  <a:txBody>
                    <a:bodyPr/>
                    <a:lstStyle/>
                    <a:p>
                      <a:pPr>
                        <a:lnSpc>
                          <a:spcPct val="100000"/>
                        </a:lnSpc>
                        <a:spcBef>
                          <a:spcPts val="0"/>
                        </a:spcBef>
                        <a:spcAft>
                          <a:spcPts val="0"/>
                        </a:spcAft>
                      </a:pPr>
                      <a:r>
                        <a:rPr lang="en-GB" sz="1500" dirty="0">
                          <a:solidFill>
                            <a:srgbClr val="005C6E"/>
                          </a:solidFill>
                        </a:rPr>
                        <a:t>No captions, transcripts or audio descriptions on videos </a:t>
                      </a:r>
                    </a:p>
                  </a:txBody>
                  <a:tcPr marL="68578" marR="68578" marT="34289" marB="3428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sz="100" b="1" dirty="0">
                          <a:solidFill>
                            <a:schemeClr val="bg1"/>
                          </a:solidFill>
                        </a:rPr>
                        <a:t>multimedia</a:t>
                      </a:r>
                    </a:p>
                  </a:txBody>
                  <a:tcPr marL="68578" marR="68578" marT="34289" marB="3428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0"/>
                        </a:spcAft>
                      </a:pPr>
                      <a:r>
                        <a:rPr lang="en-GB" sz="1500" dirty="0">
                          <a:solidFill>
                            <a:srgbClr val="005C6E"/>
                          </a:solidFill>
                        </a:rPr>
                        <a:t>Manual</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4382945"/>
                  </a:ext>
                </a:extLst>
              </a:tr>
            </a:tbl>
          </a:graphicData>
        </a:graphic>
      </p:graphicFrame>
    </p:spTree>
    <p:extLst>
      <p:ext uri="{BB962C8B-B14F-4D97-AF65-F5344CB8AC3E}">
        <p14:creationId xmlns:p14="http://schemas.microsoft.com/office/powerpoint/2010/main" val="209585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E1765-5852-42F0-A3EA-8BB28ED9CC9B}"/>
              </a:ext>
            </a:extLst>
          </p:cNvPr>
          <p:cNvSpPr>
            <a:spLocks noGrp="1"/>
          </p:cNvSpPr>
          <p:nvPr>
            <p:ph type="title"/>
          </p:nvPr>
        </p:nvSpPr>
        <p:spPr/>
        <p:txBody>
          <a:bodyPr/>
          <a:lstStyle/>
          <a:p>
            <a:r>
              <a:rPr lang="en-GB" sz="2530" dirty="0"/>
              <a:t>Accessibility Quick Checks</a:t>
            </a:r>
          </a:p>
        </p:txBody>
      </p:sp>
      <p:sp>
        <p:nvSpPr>
          <p:cNvPr id="9" name="Content Placeholder 2">
            <a:extLst>
              <a:ext uri="{FF2B5EF4-FFF2-40B4-BE49-F238E27FC236}">
                <a16:creationId xmlns:a16="http://schemas.microsoft.com/office/drawing/2014/main" id="{C1761890-7E54-4BFF-B47F-60DB1A8A729E}"/>
              </a:ext>
            </a:extLst>
          </p:cNvPr>
          <p:cNvSpPr txBox="1">
            <a:spLocks/>
          </p:cNvSpPr>
          <p:nvPr/>
        </p:nvSpPr>
        <p:spPr bwMode="auto">
          <a:xfrm>
            <a:off x="457200" y="1611388"/>
            <a:ext cx="4038601" cy="4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219" tIns="24109" rIns="48219" bIns="24109" numCol="1" anchor="t" anchorCtr="0" compatLnSpc="1">
            <a:prstTxWarp prst="textNoShape">
              <a:avLst/>
            </a:prstTxWarp>
            <a:normAutofit/>
          </a:bodyPr>
          <a:lstStyle>
            <a:lvl1pPr marL="487672" indent="-487672" algn="l" defTabSz="650230" rtl="0" eaLnBrk="1" fontAlgn="base" hangingPunct="1">
              <a:spcBef>
                <a:spcPct val="0"/>
              </a:spcBef>
              <a:spcAft>
                <a:spcPts val="853"/>
              </a:spcAft>
              <a:buFont typeface="Arial" panose="020B0604020202020204" pitchFamily="34" charset="0"/>
              <a:buChar char="•"/>
              <a:defRPr sz="2844" kern="1200">
                <a:solidFill>
                  <a:srgbClr val="1D5A60"/>
                </a:solidFill>
                <a:latin typeface="Arial"/>
                <a:ea typeface="+mn-ea"/>
                <a:cs typeface="Arial"/>
              </a:defRPr>
            </a:lvl1pPr>
            <a:lvl2pPr marL="997922" indent="-487672" algn="l" defTabSz="650230" rtl="0" eaLnBrk="1" fontAlgn="base" hangingPunct="1">
              <a:spcBef>
                <a:spcPct val="0"/>
              </a:spcBef>
              <a:spcAft>
                <a:spcPts val="853"/>
              </a:spcAft>
              <a:buFont typeface="Arial" panose="020B0604020202020204" pitchFamily="34" charset="0"/>
              <a:buChar char="•"/>
              <a:defRPr sz="2844" kern="1200">
                <a:solidFill>
                  <a:srgbClr val="1D5A60"/>
                </a:solidFill>
                <a:latin typeface="Arial"/>
                <a:ea typeface="+mn-ea"/>
                <a:cs typeface="Arial"/>
              </a:defRPr>
            </a:lvl2pPr>
            <a:lvl3pPr marL="1510430" indent="-487672" algn="l" defTabSz="650230" rtl="0" eaLnBrk="1" fontAlgn="base" hangingPunct="1">
              <a:spcBef>
                <a:spcPct val="0"/>
              </a:spcBef>
              <a:spcAft>
                <a:spcPts val="853"/>
              </a:spcAft>
              <a:buFont typeface="Arial" panose="020B0604020202020204" pitchFamily="34" charset="0"/>
              <a:buChar char="•"/>
              <a:defRPr sz="2844" kern="1200">
                <a:solidFill>
                  <a:srgbClr val="1D5A60"/>
                </a:solidFill>
                <a:latin typeface="Arial"/>
                <a:ea typeface="+mn-ea"/>
                <a:cs typeface="Arial"/>
              </a:defRPr>
            </a:lvl3pPr>
            <a:lvl4pPr marL="510250" algn="l" defTabSz="650230" rtl="0" eaLnBrk="1" fontAlgn="base" hangingPunct="1">
              <a:spcBef>
                <a:spcPct val="0"/>
              </a:spcBef>
              <a:spcAft>
                <a:spcPts val="853"/>
              </a:spcAft>
              <a:buFont typeface="Arial" panose="020B0604020202020204" pitchFamily="34" charset="0"/>
              <a:defRPr sz="2844" kern="1200">
                <a:solidFill>
                  <a:srgbClr val="1D5A60"/>
                </a:solidFill>
                <a:latin typeface="Arial"/>
                <a:ea typeface="+mn-ea"/>
                <a:cs typeface="Arial"/>
              </a:defRPr>
            </a:lvl4pPr>
            <a:lvl5pPr algn="l" defTabSz="650230" rtl="0" eaLnBrk="1" fontAlgn="base" hangingPunct="1">
              <a:spcBef>
                <a:spcPct val="20000"/>
              </a:spcBef>
              <a:spcAft>
                <a:spcPct val="0"/>
              </a:spcAft>
              <a:buFont typeface="Arial" panose="020B0604020202020204" pitchFamily="34" charset="0"/>
              <a:defRPr sz="2844" kern="1200">
                <a:solidFill>
                  <a:srgbClr val="1D5A60"/>
                </a:solidFill>
                <a:latin typeface="Arial"/>
                <a:ea typeface="+mn-ea"/>
                <a:cs typeface="Arial"/>
              </a:defRPr>
            </a:lvl5pPr>
            <a:lvl6pPr marL="3576264" indent="-325115" algn="l" defTabSz="650230" rtl="0" eaLnBrk="1" latinLnBrk="0" hangingPunct="1">
              <a:spcBef>
                <a:spcPct val="20000"/>
              </a:spcBef>
              <a:buFont typeface="Arial"/>
              <a:buChar char="•"/>
              <a:defRPr sz="256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56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56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560" kern="1200">
                <a:solidFill>
                  <a:schemeClr val="tx1"/>
                </a:solidFill>
                <a:latin typeface="+mn-lt"/>
                <a:ea typeface="+mn-ea"/>
                <a:cs typeface="+mn-cs"/>
              </a:defRPr>
            </a:lvl9pPr>
          </a:lstStyle>
          <a:p>
            <a:pPr marL="0" indent="0" algn="ctr">
              <a:buNone/>
            </a:pPr>
            <a:r>
              <a:rPr lang="en-GB" sz="2109" b="1" dirty="0">
                <a:solidFill>
                  <a:schemeClr val="accent2"/>
                </a:solidFill>
              </a:rPr>
              <a:t>Benefits</a:t>
            </a:r>
            <a:endParaRPr lang="en-GB" sz="1500" b="1" dirty="0">
              <a:solidFill>
                <a:schemeClr val="accent2"/>
              </a:solidFill>
            </a:endParaRPr>
          </a:p>
        </p:txBody>
      </p:sp>
      <p:sp>
        <p:nvSpPr>
          <p:cNvPr id="2" name="Content Placeholder 1">
            <a:extLst>
              <a:ext uri="{FF2B5EF4-FFF2-40B4-BE49-F238E27FC236}">
                <a16:creationId xmlns:a16="http://schemas.microsoft.com/office/drawing/2014/main" id="{F18EEB74-F5F5-4BE9-9E38-F91C11D8F832}"/>
              </a:ext>
            </a:extLst>
          </p:cNvPr>
          <p:cNvSpPr>
            <a:spLocks noGrp="1"/>
          </p:cNvSpPr>
          <p:nvPr>
            <p:ph sz="half" idx="1"/>
          </p:nvPr>
        </p:nvSpPr>
        <p:spPr>
          <a:xfrm>
            <a:off x="499320" y="2014156"/>
            <a:ext cx="4038601" cy="2695997"/>
          </a:xfrm>
        </p:spPr>
        <p:txBody>
          <a:bodyPr/>
          <a:lstStyle/>
          <a:p>
            <a:r>
              <a:rPr lang="en-GB" sz="1600" dirty="0"/>
              <a:t>Can be completed without extensive accessibility or assistive technology experience</a:t>
            </a:r>
          </a:p>
          <a:p>
            <a:r>
              <a:rPr lang="en-GB" sz="1600" dirty="0"/>
              <a:t>To indicate likelihood of accessibility issues existing on a website</a:t>
            </a:r>
          </a:p>
          <a:p>
            <a:r>
              <a:rPr lang="en-GB" sz="1600" dirty="0"/>
              <a:t>Identify areas of accessibility risk</a:t>
            </a:r>
          </a:p>
          <a:p>
            <a:r>
              <a:rPr lang="en-GB" sz="1600" dirty="0"/>
              <a:t>Assist with developing accessibility roadmap before undertaking full audit</a:t>
            </a:r>
          </a:p>
        </p:txBody>
      </p:sp>
      <p:sp>
        <p:nvSpPr>
          <p:cNvPr id="8" name="Content Placeholder 2">
            <a:extLst>
              <a:ext uri="{FF2B5EF4-FFF2-40B4-BE49-F238E27FC236}">
                <a16:creationId xmlns:a16="http://schemas.microsoft.com/office/drawing/2014/main" id="{AB4F4711-C13C-4FD7-A7FC-677D8BB730AC}"/>
              </a:ext>
            </a:extLst>
          </p:cNvPr>
          <p:cNvSpPr txBox="1">
            <a:spLocks/>
          </p:cNvSpPr>
          <p:nvPr/>
        </p:nvSpPr>
        <p:spPr bwMode="auto">
          <a:xfrm>
            <a:off x="4642048" y="1614504"/>
            <a:ext cx="4038601" cy="4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219" tIns="24109" rIns="48219" bIns="24109" numCol="1" anchor="t" anchorCtr="0" compatLnSpc="1">
            <a:prstTxWarp prst="textNoShape">
              <a:avLst/>
            </a:prstTxWarp>
            <a:normAutofit/>
          </a:bodyPr>
          <a:lstStyle>
            <a:lvl1pPr marL="487672" indent="-487672" algn="l" defTabSz="650230" rtl="0" eaLnBrk="1" fontAlgn="base" hangingPunct="1">
              <a:spcBef>
                <a:spcPct val="0"/>
              </a:spcBef>
              <a:spcAft>
                <a:spcPts val="853"/>
              </a:spcAft>
              <a:buFont typeface="Arial" panose="020B0604020202020204" pitchFamily="34" charset="0"/>
              <a:buChar char="•"/>
              <a:defRPr sz="2844" kern="1200">
                <a:solidFill>
                  <a:srgbClr val="1D5A60"/>
                </a:solidFill>
                <a:latin typeface="Arial"/>
                <a:ea typeface="+mn-ea"/>
                <a:cs typeface="Arial"/>
              </a:defRPr>
            </a:lvl1pPr>
            <a:lvl2pPr marL="997922" indent="-487672" algn="l" defTabSz="650230" rtl="0" eaLnBrk="1" fontAlgn="base" hangingPunct="1">
              <a:spcBef>
                <a:spcPct val="0"/>
              </a:spcBef>
              <a:spcAft>
                <a:spcPts val="853"/>
              </a:spcAft>
              <a:buFont typeface="Arial" panose="020B0604020202020204" pitchFamily="34" charset="0"/>
              <a:buChar char="•"/>
              <a:defRPr sz="2844" kern="1200">
                <a:solidFill>
                  <a:srgbClr val="1D5A60"/>
                </a:solidFill>
                <a:latin typeface="Arial"/>
                <a:ea typeface="+mn-ea"/>
                <a:cs typeface="Arial"/>
              </a:defRPr>
            </a:lvl2pPr>
            <a:lvl3pPr marL="1510430" indent="-487672" algn="l" defTabSz="650230" rtl="0" eaLnBrk="1" fontAlgn="base" hangingPunct="1">
              <a:spcBef>
                <a:spcPct val="0"/>
              </a:spcBef>
              <a:spcAft>
                <a:spcPts val="853"/>
              </a:spcAft>
              <a:buFont typeface="Arial" panose="020B0604020202020204" pitchFamily="34" charset="0"/>
              <a:buChar char="•"/>
              <a:defRPr sz="2844" kern="1200">
                <a:solidFill>
                  <a:srgbClr val="1D5A60"/>
                </a:solidFill>
                <a:latin typeface="Arial"/>
                <a:ea typeface="+mn-ea"/>
                <a:cs typeface="Arial"/>
              </a:defRPr>
            </a:lvl3pPr>
            <a:lvl4pPr marL="510250" algn="l" defTabSz="650230" rtl="0" eaLnBrk="1" fontAlgn="base" hangingPunct="1">
              <a:spcBef>
                <a:spcPct val="0"/>
              </a:spcBef>
              <a:spcAft>
                <a:spcPts val="853"/>
              </a:spcAft>
              <a:buFont typeface="Arial" panose="020B0604020202020204" pitchFamily="34" charset="0"/>
              <a:defRPr sz="2844" kern="1200">
                <a:solidFill>
                  <a:srgbClr val="1D5A60"/>
                </a:solidFill>
                <a:latin typeface="Arial"/>
                <a:ea typeface="+mn-ea"/>
                <a:cs typeface="Arial"/>
              </a:defRPr>
            </a:lvl4pPr>
            <a:lvl5pPr algn="l" defTabSz="650230" rtl="0" eaLnBrk="1" fontAlgn="base" hangingPunct="1">
              <a:spcBef>
                <a:spcPct val="20000"/>
              </a:spcBef>
              <a:spcAft>
                <a:spcPct val="0"/>
              </a:spcAft>
              <a:buFont typeface="Arial" panose="020B0604020202020204" pitchFamily="34" charset="0"/>
              <a:defRPr sz="2844" kern="1200">
                <a:solidFill>
                  <a:srgbClr val="1D5A60"/>
                </a:solidFill>
                <a:latin typeface="Arial"/>
                <a:ea typeface="+mn-ea"/>
                <a:cs typeface="Arial"/>
              </a:defRPr>
            </a:lvl5pPr>
            <a:lvl6pPr marL="3576264" indent="-325115" algn="l" defTabSz="650230" rtl="0" eaLnBrk="1" latinLnBrk="0" hangingPunct="1">
              <a:spcBef>
                <a:spcPct val="20000"/>
              </a:spcBef>
              <a:buFont typeface="Arial"/>
              <a:buChar char="•"/>
              <a:defRPr sz="256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56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56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560" kern="1200">
                <a:solidFill>
                  <a:schemeClr val="tx1"/>
                </a:solidFill>
                <a:latin typeface="+mn-lt"/>
                <a:ea typeface="+mn-ea"/>
                <a:cs typeface="+mn-cs"/>
              </a:defRPr>
            </a:lvl9pPr>
          </a:lstStyle>
          <a:p>
            <a:pPr marL="0" indent="0" algn="ctr">
              <a:buNone/>
            </a:pPr>
            <a:r>
              <a:rPr lang="en-GB" sz="2109" b="1" dirty="0">
                <a:solidFill>
                  <a:schemeClr val="accent4"/>
                </a:solidFill>
              </a:rPr>
              <a:t>Issues</a:t>
            </a:r>
            <a:endParaRPr lang="en-GB" sz="1500" b="1" dirty="0">
              <a:solidFill>
                <a:schemeClr val="accent4"/>
              </a:solidFill>
            </a:endParaRPr>
          </a:p>
        </p:txBody>
      </p:sp>
      <p:sp>
        <p:nvSpPr>
          <p:cNvPr id="3" name="Content Placeholder 2">
            <a:extLst>
              <a:ext uri="{FF2B5EF4-FFF2-40B4-BE49-F238E27FC236}">
                <a16:creationId xmlns:a16="http://schemas.microsoft.com/office/drawing/2014/main" id="{7E9A67FB-80E1-4558-BD8F-E6E9A3862203}"/>
              </a:ext>
            </a:extLst>
          </p:cNvPr>
          <p:cNvSpPr>
            <a:spLocks noGrp="1"/>
          </p:cNvSpPr>
          <p:nvPr>
            <p:ph sz="half" idx="2"/>
          </p:nvPr>
        </p:nvSpPr>
        <p:spPr>
          <a:xfrm>
            <a:off x="4883192" y="2014156"/>
            <a:ext cx="3720981" cy="2695997"/>
          </a:xfrm>
        </p:spPr>
        <p:txBody>
          <a:bodyPr>
            <a:normAutofit/>
          </a:bodyPr>
          <a:lstStyle/>
          <a:p>
            <a:r>
              <a:rPr lang="en-GB" sz="1600" dirty="0"/>
              <a:t>Do not cover all requirements</a:t>
            </a:r>
          </a:p>
          <a:p>
            <a:r>
              <a:rPr lang="en-GB" sz="1600" dirty="0"/>
              <a:t>Less accurate results than full audit</a:t>
            </a:r>
          </a:p>
          <a:p>
            <a:r>
              <a:rPr lang="en-GB" sz="1600" dirty="0"/>
              <a:t>Not sufficient to determine full compliance with the Web Content Accessibility Guidelines</a:t>
            </a:r>
          </a:p>
        </p:txBody>
      </p:sp>
    </p:spTree>
    <p:extLst>
      <p:ext uri="{BB962C8B-B14F-4D97-AF65-F5344CB8AC3E}">
        <p14:creationId xmlns:p14="http://schemas.microsoft.com/office/powerpoint/2010/main" val="337546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D102-E4DC-0AA1-B086-18C9A6E83708}"/>
              </a:ext>
            </a:extLst>
          </p:cNvPr>
          <p:cNvSpPr>
            <a:spLocks noGrp="1"/>
          </p:cNvSpPr>
          <p:nvPr>
            <p:ph type="title"/>
          </p:nvPr>
        </p:nvSpPr>
        <p:spPr/>
        <p:txBody>
          <a:bodyPr/>
          <a:lstStyle/>
          <a:p>
            <a:pPr algn="ctr"/>
            <a:r>
              <a:rPr lang="en-IE" dirty="0"/>
              <a:t>How to Begin Your Own Accessibility Testing</a:t>
            </a:r>
          </a:p>
        </p:txBody>
      </p:sp>
      <p:sp>
        <p:nvSpPr>
          <p:cNvPr id="4" name="Content Placeholder 3">
            <a:extLst>
              <a:ext uri="{FF2B5EF4-FFF2-40B4-BE49-F238E27FC236}">
                <a16:creationId xmlns:a16="http://schemas.microsoft.com/office/drawing/2014/main" id="{94E9C12B-79E0-A2A5-9DD1-483BEB6225E9}"/>
              </a:ext>
            </a:extLst>
          </p:cNvPr>
          <p:cNvSpPr>
            <a:spLocks noGrp="1"/>
          </p:cNvSpPr>
          <p:nvPr>
            <p:ph idx="1"/>
          </p:nvPr>
        </p:nvSpPr>
        <p:spPr/>
        <p:txBody>
          <a:bodyPr>
            <a:normAutofit/>
          </a:bodyPr>
          <a:lstStyle/>
          <a:p>
            <a:r>
              <a:rPr lang="en-IE" dirty="0"/>
              <a:t>National Disability Authority – </a:t>
            </a:r>
          </a:p>
          <a:p>
            <a:pPr lvl="1"/>
            <a:r>
              <a:rPr lang="en-IE" dirty="0"/>
              <a:t>National Monitoring Body S.I. 358/2020 EU Web Accessibility Directive</a:t>
            </a:r>
          </a:p>
          <a:p>
            <a:pPr lvl="1"/>
            <a:r>
              <a:rPr lang="en-IE" dirty="0"/>
              <a:t>Simplified (automated) In-depth (manual + auto)</a:t>
            </a:r>
          </a:p>
          <a:p>
            <a:r>
              <a:rPr lang="en-IE" dirty="0"/>
              <a:t>Why:</a:t>
            </a:r>
          </a:p>
          <a:p>
            <a:pPr lvl="1"/>
            <a:r>
              <a:rPr lang="en-IE" dirty="0"/>
              <a:t>Understand issue and fixes</a:t>
            </a:r>
          </a:p>
          <a:p>
            <a:pPr lvl="1"/>
            <a:r>
              <a:rPr lang="en-IE" dirty="0"/>
              <a:t>Check progress</a:t>
            </a:r>
          </a:p>
          <a:p>
            <a:pPr lvl="1"/>
            <a:r>
              <a:rPr lang="en-IE" dirty="0"/>
              <a:t>Confirm results</a:t>
            </a:r>
          </a:p>
          <a:p>
            <a:endParaRPr lang="en-IE" dirty="0"/>
          </a:p>
          <a:p>
            <a:endParaRPr lang="en-IE" dirty="0"/>
          </a:p>
        </p:txBody>
      </p:sp>
      <p:pic>
        <p:nvPicPr>
          <p:cNvPr id="10" name="Picture 9" descr="ICS Logo&#10;">
            <a:extLst>
              <a:ext uri="{FF2B5EF4-FFF2-40B4-BE49-F238E27FC236}">
                <a16:creationId xmlns:a16="http://schemas.microsoft.com/office/drawing/2014/main" id="{35B6B4B5-F3F8-1D1F-A1FC-93501BD1982D}"/>
              </a:ext>
            </a:extLst>
          </p:cNvPr>
          <p:cNvPicPr>
            <a:picLocks noChangeAspect="1"/>
          </p:cNvPicPr>
          <p:nvPr/>
        </p:nvPicPr>
        <p:blipFill rotWithShape="1">
          <a:blip r:embed="rId3"/>
          <a:srcRect l="22529" t="35766" r="22067" b="34611"/>
          <a:stretch/>
        </p:blipFill>
        <p:spPr>
          <a:xfrm>
            <a:off x="2413984" y="4493516"/>
            <a:ext cx="1911366" cy="575375"/>
          </a:xfrm>
          <a:prstGeom prst="rect">
            <a:avLst/>
          </a:prstGeom>
        </p:spPr>
      </p:pic>
      <p:pic>
        <p:nvPicPr>
          <p:cNvPr id="11" name="Picture 10" descr="Title: Accessible EU Logo">
            <a:extLst>
              <a:ext uri="{FF2B5EF4-FFF2-40B4-BE49-F238E27FC236}">
                <a16:creationId xmlns:a16="http://schemas.microsoft.com/office/drawing/2014/main" id="{49108AFD-CBA1-05E8-B015-0D64B96F22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1667" y="4569317"/>
            <a:ext cx="2376219" cy="575374"/>
          </a:xfrm>
          <a:prstGeom prst="rect">
            <a:avLst/>
          </a:prstGeom>
          <a:noFill/>
          <a:ln>
            <a:noFill/>
          </a:ln>
        </p:spPr>
      </p:pic>
      <p:pic>
        <p:nvPicPr>
          <p:cNvPr id="5" name="Picture 4">
            <a:extLst>
              <a:ext uri="{FF2B5EF4-FFF2-40B4-BE49-F238E27FC236}">
                <a16:creationId xmlns:a16="http://schemas.microsoft.com/office/drawing/2014/main" id="{90D99C4C-8A54-64E2-F0C0-15F83DA58D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79741" y="2913604"/>
            <a:ext cx="3964258" cy="2229895"/>
          </a:xfrm>
          <a:prstGeom prst="rect">
            <a:avLst/>
          </a:prstGeom>
        </p:spPr>
      </p:pic>
    </p:spTree>
    <p:extLst>
      <p:ext uri="{BB962C8B-B14F-4D97-AF65-F5344CB8AC3E}">
        <p14:creationId xmlns:p14="http://schemas.microsoft.com/office/powerpoint/2010/main" val="279306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C8CBA8-B6E4-4277-B9EF-8183F5D602E8}"/>
              </a:ext>
            </a:extLst>
          </p:cNvPr>
          <p:cNvSpPr>
            <a:spLocks noGrp="1"/>
          </p:cNvSpPr>
          <p:nvPr>
            <p:ph type="title"/>
          </p:nvPr>
        </p:nvSpPr>
        <p:spPr>
          <a:xfrm>
            <a:off x="457200" y="703214"/>
            <a:ext cx="7570235" cy="672277"/>
          </a:xfrm>
        </p:spPr>
        <p:txBody>
          <a:bodyPr/>
          <a:lstStyle/>
          <a:p>
            <a:r>
              <a:rPr lang="en-GB" sz="2530" dirty="0"/>
              <a:t>16 checks: 30 success criteria</a:t>
            </a:r>
          </a:p>
        </p:txBody>
      </p:sp>
      <p:graphicFrame>
        <p:nvGraphicFramePr>
          <p:cNvPr id="9" name="Content Placeholder 8">
            <a:extLst>
              <a:ext uri="{FF2B5EF4-FFF2-40B4-BE49-F238E27FC236}">
                <a16:creationId xmlns:a16="http://schemas.microsoft.com/office/drawing/2014/main" id="{74EB7492-F6D1-4A1A-95BF-B6E82AFB0AA3}"/>
              </a:ext>
            </a:extLst>
          </p:cNvPr>
          <p:cNvGraphicFramePr>
            <a:graphicFrameLocks noGrp="1"/>
          </p:cNvGraphicFramePr>
          <p:nvPr>
            <p:ph idx="1"/>
            <p:extLst>
              <p:ext uri="{D42A27DB-BD31-4B8C-83A1-F6EECF244321}">
                <p14:modId xmlns:p14="http://schemas.microsoft.com/office/powerpoint/2010/main" val="3280594691"/>
              </p:ext>
            </p:extLst>
          </p:nvPr>
        </p:nvGraphicFramePr>
        <p:xfrm>
          <a:off x="622932" y="1805637"/>
          <a:ext cx="8028088" cy="1828800"/>
        </p:xfrm>
        <a:graphic>
          <a:graphicData uri="http://schemas.openxmlformats.org/drawingml/2006/table">
            <a:tbl>
              <a:tblPr firstRow="1" firstCol="1" bandRow="1">
                <a:tableStyleId>{5940675A-B579-460E-94D1-54222C63F5DA}</a:tableStyleId>
              </a:tblPr>
              <a:tblGrid>
                <a:gridCol w="4014044">
                  <a:extLst>
                    <a:ext uri="{9D8B030D-6E8A-4147-A177-3AD203B41FA5}">
                      <a16:colId xmlns:a16="http://schemas.microsoft.com/office/drawing/2014/main" val="1602345108"/>
                    </a:ext>
                  </a:extLst>
                </a:gridCol>
                <a:gridCol w="4014044">
                  <a:extLst>
                    <a:ext uri="{9D8B030D-6E8A-4147-A177-3AD203B41FA5}">
                      <a16:colId xmlns:a16="http://schemas.microsoft.com/office/drawing/2014/main" val="3625379956"/>
                    </a:ext>
                  </a:extLst>
                </a:gridCol>
              </a:tblGrid>
              <a:tr h="225021">
                <a:tc>
                  <a:txBody>
                    <a:bodyPr/>
                    <a:lstStyle/>
                    <a:p>
                      <a:pPr>
                        <a:lnSpc>
                          <a:spcPct val="100000"/>
                        </a:lnSpc>
                        <a:spcBef>
                          <a:spcPts val="0"/>
                        </a:spcBef>
                        <a:spcAft>
                          <a:spcPts val="0"/>
                        </a:spcAft>
                      </a:pPr>
                      <a:r>
                        <a:rPr lang="en-GB" sz="1500" dirty="0">
                          <a:solidFill>
                            <a:srgbClr val="005C6E"/>
                          </a:solidFill>
                          <a:effectLst/>
                        </a:rPr>
                        <a:t>Skip links</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2.4.1</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2855152674"/>
                  </a:ext>
                </a:extLst>
              </a:tr>
              <a:tr h="225021">
                <a:tc>
                  <a:txBody>
                    <a:bodyPr/>
                    <a:lstStyle/>
                    <a:p>
                      <a:pPr>
                        <a:lnSpc>
                          <a:spcPct val="100000"/>
                        </a:lnSpc>
                        <a:spcBef>
                          <a:spcPts val="0"/>
                        </a:spcBef>
                        <a:spcAft>
                          <a:spcPts val="0"/>
                        </a:spcAft>
                      </a:pPr>
                      <a:r>
                        <a:rPr lang="en-GB" sz="1500">
                          <a:solidFill>
                            <a:srgbClr val="005C6E"/>
                          </a:solidFill>
                          <a:effectLst/>
                        </a:rPr>
                        <a:t>Alternative navigation</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2.4.5</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4158157098"/>
                  </a:ext>
                </a:extLst>
              </a:tr>
              <a:tr h="225021">
                <a:tc>
                  <a:txBody>
                    <a:bodyPr/>
                    <a:lstStyle/>
                    <a:p>
                      <a:pPr>
                        <a:lnSpc>
                          <a:spcPct val="100000"/>
                        </a:lnSpc>
                        <a:spcBef>
                          <a:spcPts val="0"/>
                        </a:spcBef>
                        <a:spcAft>
                          <a:spcPts val="0"/>
                        </a:spcAft>
                      </a:pPr>
                      <a:r>
                        <a:rPr lang="en-GB" sz="1500" dirty="0">
                          <a:solidFill>
                            <a:srgbClr val="005C6E"/>
                          </a:solidFill>
                          <a:effectLst/>
                        </a:rPr>
                        <a:t>Focus visible</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2.4.7</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1046863425"/>
                  </a:ext>
                </a:extLst>
              </a:tr>
              <a:tr h="225021">
                <a:tc>
                  <a:txBody>
                    <a:bodyPr/>
                    <a:lstStyle/>
                    <a:p>
                      <a:pPr>
                        <a:lnSpc>
                          <a:spcPct val="100000"/>
                        </a:lnSpc>
                        <a:spcBef>
                          <a:spcPts val="0"/>
                        </a:spcBef>
                        <a:spcAft>
                          <a:spcPts val="0"/>
                        </a:spcAft>
                      </a:pPr>
                      <a:r>
                        <a:rPr lang="en-GB" sz="1500">
                          <a:solidFill>
                            <a:srgbClr val="005C6E"/>
                          </a:solidFill>
                          <a:effectLst/>
                        </a:rPr>
                        <a:t>Keyboard operable</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2.1.1, 2.1.2, 2.4.3</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3487644580"/>
                  </a:ext>
                </a:extLst>
              </a:tr>
              <a:tr h="225021">
                <a:tc>
                  <a:txBody>
                    <a:bodyPr/>
                    <a:lstStyle/>
                    <a:p>
                      <a:pPr>
                        <a:lnSpc>
                          <a:spcPct val="100000"/>
                        </a:lnSpc>
                        <a:spcBef>
                          <a:spcPts val="0"/>
                        </a:spcBef>
                        <a:spcAft>
                          <a:spcPts val="0"/>
                        </a:spcAft>
                      </a:pPr>
                      <a:r>
                        <a:rPr lang="en-GB" sz="1500">
                          <a:solidFill>
                            <a:srgbClr val="005C6E"/>
                          </a:solidFill>
                          <a:effectLst/>
                        </a:rPr>
                        <a:t>Page structure</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1.3.1, 1.3.2, 2.4.6 </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479156810"/>
                  </a:ext>
                </a:extLst>
              </a:tr>
              <a:tr h="225021">
                <a:tc>
                  <a:txBody>
                    <a:bodyPr/>
                    <a:lstStyle/>
                    <a:p>
                      <a:pPr>
                        <a:lnSpc>
                          <a:spcPct val="100000"/>
                        </a:lnSpc>
                        <a:spcBef>
                          <a:spcPts val="0"/>
                        </a:spcBef>
                        <a:spcAft>
                          <a:spcPts val="0"/>
                        </a:spcAft>
                      </a:pPr>
                      <a:r>
                        <a:rPr lang="en-GB" sz="1500">
                          <a:solidFill>
                            <a:srgbClr val="005C6E"/>
                          </a:solidFill>
                          <a:effectLst/>
                        </a:rPr>
                        <a:t>Reflow and magnification</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1.3.2, 1.4.4, 1.4.5, 1.4.10</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1521189779"/>
                  </a:ext>
                </a:extLst>
              </a:tr>
              <a:tr h="225021">
                <a:tc>
                  <a:txBody>
                    <a:bodyPr/>
                    <a:lstStyle/>
                    <a:p>
                      <a:pPr>
                        <a:lnSpc>
                          <a:spcPct val="100000"/>
                        </a:lnSpc>
                        <a:spcBef>
                          <a:spcPts val="0"/>
                        </a:spcBef>
                        <a:spcAft>
                          <a:spcPts val="0"/>
                        </a:spcAft>
                      </a:pPr>
                      <a:r>
                        <a:rPr lang="en-GB" sz="1500">
                          <a:solidFill>
                            <a:srgbClr val="005C6E"/>
                          </a:solidFill>
                          <a:effectLst/>
                        </a:rPr>
                        <a:t>Page titles</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2.4.2</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4133118715"/>
                  </a:ext>
                </a:extLst>
              </a:tr>
              <a:tr h="225021">
                <a:tc>
                  <a:txBody>
                    <a:bodyPr/>
                    <a:lstStyle/>
                    <a:p>
                      <a:pPr>
                        <a:lnSpc>
                          <a:spcPct val="100000"/>
                        </a:lnSpc>
                        <a:spcBef>
                          <a:spcPts val="0"/>
                        </a:spcBef>
                        <a:spcAft>
                          <a:spcPts val="0"/>
                        </a:spcAft>
                      </a:pPr>
                      <a:r>
                        <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rPr>
                        <a:t>Consistent navigation</a:t>
                      </a:r>
                    </a:p>
                  </a:txBody>
                  <a:tcPr marL="36293" marR="36293" marT="0" marB="0"/>
                </a:tc>
                <a:tc>
                  <a:txBody>
                    <a:bodyPr/>
                    <a:lstStyle/>
                    <a:p>
                      <a:pPr>
                        <a:lnSpc>
                          <a:spcPct val="100000"/>
                        </a:lnSpc>
                        <a:spcBef>
                          <a:spcPts val="0"/>
                        </a:spcBef>
                        <a:spcAft>
                          <a:spcPts val="0"/>
                        </a:spcAft>
                      </a:pPr>
                      <a:r>
                        <a:rPr lang="en-GB" sz="1500" dirty="0">
                          <a:solidFill>
                            <a:srgbClr val="005C6E"/>
                          </a:solidFill>
                          <a:effectLst/>
                        </a:rPr>
                        <a:t>WCAG2.1 – 3.2.3</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1828313000"/>
                  </a:ext>
                </a:extLst>
              </a:tr>
            </a:tbl>
          </a:graphicData>
        </a:graphic>
      </p:graphicFrame>
    </p:spTree>
    <p:extLst>
      <p:ext uri="{BB962C8B-B14F-4D97-AF65-F5344CB8AC3E}">
        <p14:creationId xmlns:p14="http://schemas.microsoft.com/office/powerpoint/2010/main" val="182782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C8CBA8-B6E4-4277-B9EF-8183F5D602E8}"/>
              </a:ext>
            </a:extLst>
          </p:cNvPr>
          <p:cNvSpPr>
            <a:spLocks noGrp="1"/>
          </p:cNvSpPr>
          <p:nvPr>
            <p:ph type="title"/>
          </p:nvPr>
        </p:nvSpPr>
        <p:spPr>
          <a:xfrm>
            <a:off x="457200" y="703213"/>
            <a:ext cx="7570235" cy="672277"/>
          </a:xfrm>
        </p:spPr>
        <p:txBody>
          <a:bodyPr/>
          <a:lstStyle/>
          <a:p>
            <a:r>
              <a:rPr lang="en-GB" sz="2530" dirty="0"/>
              <a:t>16 checks: 30 success criteria (2)</a:t>
            </a:r>
          </a:p>
        </p:txBody>
      </p:sp>
      <p:graphicFrame>
        <p:nvGraphicFramePr>
          <p:cNvPr id="9" name="Content Placeholder 8">
            <a:extLst>
              <a:ext uri="{FF2B5EF4-FFF2-40B4-BE49-F238E27FC236}">
                <a16:creationId xmlns:a16="http://schemas.microsoft.com/office/drawing/2014/main" id="{74EB7492-F6D1-4A1A-95BF-B6E82AFB0AA3}"/>
              </a:ext>
            </a:extLst>
          </p:cNvPr>
          <p:cNvGraphicFramePr>
            <a:graphicFrameLocks noGrp="1"/>
          </p:cNvGraphicFramePr>
          <p:nvPr>
            <p:ph idx="1"/>
            <p:extLst>
              <p:ext uri="{D42A27DB-BD31-4B8C-83A1-F6EECF244321}">
                <p14:modId xmlns:p14="http://schemas.microsoft.com/office/powerpoint/2010/main" val="4040597617"/>
              </p:ext>
            </p:extLst>
          </p:nvPr>
        </p:nvGraphicFramePr>
        <p:xfrm>
          <a:off x="622930" y="1789732"/>
          <a:ext cx="8036040" cy="1828800"/>
        </p:xfrm>
        <a:graphic>
          <a:graphicData uri="http://schemas.openxmlformats.org/drawingml/2006/table">
            <a:tbl>
              <a:tblPr firstRow="1" firstCol="1" bandRow="1">
                <a:tableStyleId>{5940675A-B579-460E-94D1-54222C63F5DA}</a:tableStyleId>
              </a:tblPr>
              <a:tblGrid>
                <a:gridCol w="4018020">
                  <a:extLst>
                    <a:ext uri="{9D8B030D-6E8A-4147-A177-3AD203B41FA5}">
                      <a16:colId xmlns:a16="http://schemas.microsoft.com/office/drawing/2014/main" val="1602345108"/>
                    </a:ext>
                  </a:extLst>
                </a:gridCol>
                <a:gridCol w="4018020">
                  <a:extLst>
                    <a:ext uri="{9D8B030D-6E8A-4147-A177-3AD203B41FA5}">
                      <a16:colId xmlns:a16="http://schemas.microsoft.com/office/drawing/2014/main" val="3625379956"/>
                    </a:ext>
                  </a:extLst>
                </a:gridCol>
              </a:tblGrid>
              <a:tr h="225021">
                <a:tc>
                  <a:txBody>
                    <a:bodyPr/>
                    <a:lstStyle/>
                    <a:p>
                      <a:pPr>
                        <a:lnSpc>
                          <a:spcPct val="100000"/>
                        </a:lnSpc>
                        <a:spcBef>
                          <a:spcPts val="0"/>
                        </a:spcBef>
                        <a:spcAft>
                          <a:spcPts val="0"/>
                        </a:spcAft>
                      </a:pPr>
                      <a:r>
                        <a:rPr lang="en-GB" sz="1500" dirty="0">
                          <a:solidFill>
                            <a:srgbClr val="005C6E"/>
                          </a:solidFill>
                          <a:effectLst/>
                        </a:rPr>
                        <a:t>Consistent icons and labelling</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dirty="0">
                          <a:solidFill>
                            <a:srgbClr val="005C6E"/>
                          </a:solidFill>
                          <a:effectLst/>
                        </a:rPr>
                        <a:t>WCAG2.1 – 1.3.1, 3.2.4, 4.1.2</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692848857"/>
                  </a:ext>
                </a:extLst>
              </a:tr>
              <a:tr h="225021">
                <a:tc>
                  <a:txBody>
                    <a:bodyPr/>
                    <a:lstStyle/>
                    <a:p>
                      <a:pPr>
                        <a:lnSpc>
                          <a:spcPct val="100000"/>
                        </a:lnSpc>
                        <a:spcBef>
                          <a:spcPts val="0"/>
                        </a:spcBef>
                        <a:spcAft>
                          <a:spcPts val="0"/>
                        </a:spcAft>
                      </a:pPr>
                      <a:r>
                        <a:rPr lang="en-GB" sz="1500" dirty="0">
                          <a:solidFill>
                            <a:srgbClr val="005C6E"/>
                          </a:solidFill>
                          <a:effectLst/>
                        </a:rPr>
                        <a:t>Image alternatives</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dirty="0">
                          <a:solidFill>
                            <a:srgbClr val="005C6E"/>
                          </a:solidFill>
                          <a:effectLst/>
                        </a:rPr>
                        <a:t>WCAG2.1 – 1.1.1</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256080003"/>
                  </a:ext>
                </a:extLst>
              </a:tr>
              <a:tr h="225021">
                <a:tc>
                  <a:txBody>
                    <a:bodyPr/>
                    <a:lstStyle/>
                    <a:p>
                      <a:pPr>
                        <a:lnSpc>
                          <a:spcPct val="100000"/>
                        </a:lnSpc>
                        <a:spcBef>
                          <a:spcPts val="0"/>
                        </a:spcBef>
                        <a:spcAft>
                          <a:spcPts val="0"/>
                        </a:spcAft>
                      </a:pPr>
                      <a:r>
                        <a:rPr lang="en-GB" sz="1500">
                          <a:solidFill>
                            <a:srgbClr val="005C6E"/>
                          </a:solidFill>
                          <a:effectLst/>
                        </a:rPr>
                        <a:t>Link text</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dirty="0">
                          <a:solidFill>
                            <a:srgbClr val="005C6E"/>
                          </a:solidFill>
                          <a:effectLst/>
                        </a:rPr>
                        <a:t>WCAG2.1 – 2.4.4</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1405743009"/>
                  </a:ext>
                </a:extLst>
              </a:tr>
              <a:tr h="225021">
                <a:tc>
                  <a:txBody>
                    <a:bodyPr/>
                    <a:lstStyle/>
                    <a:p>
                      <a:pPr>
                        <a:lnSpc>
                          <a:spcPct val="100000"/>
                        </a:lnSpc>
                        <a:spcBef>
                          <a:spcPts val="0"/>
                        </a:spcBef>
                        <a:spcAft>
                          <a:spcPts val="0"/>
                        </a:spcAft>
                      </a:pPr>
                      <a:r>
                        <a:rPr lang="en-GB" sz="1500">
                          <a:solidFill>
                            <a:srgbClr val="005C6E"/>
                          </a:solidFill>
                          <a:effectLst/>
                        </a:rPr>
                        <a:t>Colour contrast and meaning</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1.4.1, 1.4.3, 1.4.11</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1611273897"/>
                  </a:ext>
                </a:extLst>
              </a:tr>
              <a:tr h="225021">
                <a:tc>
                  <a:txBody>
                    <a:bodyPr/>
                    <a:lstStyle/>
                    <a:p>
                      <a:pPr>
                        <a:lnSpc>
                          <a:spcPct val="100000"/>
                        </a:lnSpc>
                        <a:spcBef>
                          <a:spcPts val="0"/>
                        </a:spcBef>
                        <a:spcAft>
                          <a:spcPts val="0"/>
                        </a:spcAft>
                      </a:pPr>
                      <a:r>
                        <a:rPr lang="en-GB" sz="1500">
                          <a:solidFill>
                            <a:srgbClr val="005C6E"/>
                          </a:solidFill>
                          <a:effectLst/>
                        </a:rPr>
                        <a:t>Form field labels</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1.3.1, 3.3.2</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3171531142"/>
                  </a:ext>
                </a:extLst>
              </a:tr>
              <a:tr h="225021">
                <a:tc>
                  <a:txBody>
                    <a:bodyPr/>
                    <a:lstStyle/>
                    <a:p>
                      <a:pPr>
                        <a:lnSpc>
                          <a:spcPct val="100000"/>
                        </a:lnSpc>
                        <a:spcBef>
                          <a:spcPts val="0"/>
                        </a:spcBef>
                        <a:spcAft>
                          <a:spcPts val="0"/>
                        </a:spcAft>
                      </a:pPr>
                      <a:r>
                        <a:rPr lang="en-GB" sz="1500">
                          <a:solidFill>
                            <a:srgbClr val="005C6E"/>
                          </a:solidFill>
                          <a:effectLst/>
                        </a:rPr>
                        <a:t>Error messages</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3.3.1, 3.3.2</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3673859844"/>
                  </a:ext>
                </a:extLst>
              </a:tr>
              <a:tr h="225021">
                <a:tc>
                  <a:txBody>
                    <a:bodyPr/>
                    <a:lstStyle/>
                    <a:p>
                      <a:pPr>
                        <a:lnSpc>
                          <a:spcPct val="100000"/>
                        </a:lnSpc>
                        <a:spcBef>
                          <a:spcPts val="0"/>
                        </a:spcBef>
                        <a:spcAft>
                          <a:spcPts val="0"/>
                        </a:spcAft>
                      </a:pPr>
                      <a:r>
                        <a:rPr lang="en-GB" sz="1500">
                          <a:solidFill>
                            <a:srgbClr val="005C6E"/>
                          </a:solidFill>
                          <a:effectLst/>
                        </a:rPr>
                        <a:t>Alternative media</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a:solidFill>
                            <a:srgbClr val="005C6E"/>
                          </a:solidFill>
                          <a:effectLst/>
                        </a:rPr>
                        <a:t>WCAG2.1 – 1.2.2, 1.2.3, 1.2.5</a:t>
                      </a:r>
                      <a:endParaRPr lang="en-GB" sz="1500" b="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3747713997"/>
                  </a:ext>
                </a:extLst>
              </a:tr>
              <a:tr h="225021">
                <a:tc>
                  <a:txBody>
                    <a:bodyPr/>
                    <a:lstStyle/>
                    <a:p>
                      <a:pPr>
                        <a:lnSpc>
                          <a:spcPct val="100000"/>
                        </a:lnSpc>
                        <a:spcBef>
                          <a:spcPts val="0"/>
                        </a:spcBef>
                        <a:spcAft>
                          <a:spcPts val="0"/>
                        </a:spcAft>
                      </a:pPr>
                      <a:r>
                        <a:rPr lang="en-GB" sz="1500" dirty="0">
                          <a:solidFill>
                            <a:srgbClr val="005C6E"/>
                          </a:solidFill>
                          <a:effectLst/>
                        </a:rPr>
                        <a:t>Pause or stop motion</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tc>
                  <a:txBody>
                    <a:bodyPr/>
                    <a:lstStyle/>
                    <a:p>
                      <a:pPr>
                        <a:lnSpc>
                          <a:spcPct val="100000"/>
                        </a:lnSpc>
                        <a:spcBef>
                          <a:spcPts val="0"/>
                        </a:spcBef>
                        <a:spcAft>
                          <a:spcPts val="0"/>
                        </a:spcAft>
                      </a:pPr>
                      <a:r>
                        <a:rPr lang="en-GB" sz="1500" dirty="0">
                          <a:solidFill>
                            <a:srgbClr val="005C6E"/>
                          </a:solidFill>
                          <a:effectLst/>
                        </a:rPr>
                        <a:t>WCAG2.1 – 2.2.2</a:t>
                      </a:r>
                      <a:endParaRPr lang="en-GB" sz="1500" b="0" dirty="0">
                        <a:solidFill>
                          <a:srgbClr val="005C6E"/>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93" marR="36293" marT="0" marB="0"/>
                </a:tc>
                <a:extLst>
                  <a:ext uri="{0D108BD9-81ED-4DB2-BD59-A6C34878D82A}">
                    <a16:rowId xmlns:a16="http://schemas.microsoft.com/office/drawing/2014/main" val="81975555"/>
                  </a:ext>
                </a:extLst>
              </a:tr>
            </a:tbl>
          </a:graphicData>
        </a:graphic>
      </p:graphicFrame>
    </p:spTree>
    <p:extLst>
      <p:ext uri="{BB962C8B-B14F-4D97-AF65-F5344CB8AC3E}">
        <p14:creationId xmlns:p14="http://schemas.microsoft.com/office/powerpoint/2010/main" val="328638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461A-0A75-4E9F-8B08-3111B4AB6173}"/>
              </a:ext>
            </a:extLst>
          </p:cNvPr>
          <p:cNvSpPr>
            <a:spLocks noGrp="1"/>
          </p:cNvSpPr>
          <p:nvPr>
            <p:ph type="title"/>
          </p:nvPr>
        </p:nvSpPr>
        <p:spPr/>
        <p:txBody>
          <a:bodyPr/>
          <a:lstStyle/>
          <a:p>
            <a:r>
              <a:rPr lang="en-GB" sz="2530" dirty="0"/>
              <a:t>Which pages to test?</a:t>
            </a:r>
          </a:p>
        </p:txBody>
      </p:sp>
      <p:sp>
        <p:nvSpPr>
          <p:cNvPr id="3" name="Content Placeholder 2">
            <a:extLst>
              <a:ext uri="{FF2B5EF4-FFF2-40B4-BE49-F238E27FC236}">
                <a16:creationId xmlns:a16="http://schemas.microsoft.com/office/drawing/2014/main" id="{390EC0E8-71D8-44EE-9D0F-92E0B4567E06}"/>
              </a:ext>
            </a:extLst>
          </p:cNvPr>
          <p:cNvSpPr>
            <a:spLocks noGrp="1"/>
          </p:cNvSpPr>
          <p:nvPr>
            <p:ph idx="1"/>
          </p:nvPr>
        </p:nvSpPr>
        <p:spPr>
          <a:xfrm>
            <a:off x="434983" y="1630017"/>
            <a:ext cx="8229600" cy="2719347"/>
          </a:xfrm>
        </p:spPr>
        <p:txBody>
          <a:bodyPr/>
          <a:lstStyle/>
          <a:p>
            <a:pPr marL="0" indent="0">
              <a:spcBef>
                <a:spcPts val="316"/>
              </a:spcBef>
              <a:spcAft>
                <a:spcPts val="633"/>
              </a:spcAft>
              <a:buNone/>
            </a:pPr>
            <a:r>
              <a:rPr lang="en-GB" sz="1600" dirty="0"/>
              <a:t>Minimum required for a templated website:</a:t>
            </a:r>
          </a:p>
          <a:p>
            <a:pPr>
              <a:lnSpc>
                <a:spcPct val="150000"/>
              </a:lnSpc>
            </a:pPr>
            <a:r>
              <a:rPr lang="en-GB" sz="1600" dirty="0"/>
              <a:t>Landing page</a:t>
            </a:r>
          </a:p>
          <a:p>
            <a:pPr>
              <a:lnSpc>
                <a:spcPct val="150000"/>
              </a:lnSpc>
            </a:pPr>
            <a:r>
              <a:rPr lang="en-GB" sz="1600" dirty="0"/>
              <a:t>Content page (2-3 pages)</a:t>
            </a:r>
          </a:p>
          <a:p>
            <a:pPr>
              <a:lnSpc>
                <a:spcPct val="150000"/>
              </a:lnSpc>
            </a:pPr>
            <a:r>
              <a:rPr lang="en-GB" sz="1600" dirty="0"/>
              <a:t>Page containing a form – preferably with different types of fields and validation</a:t>
            </a:r>
          </a:p>
          <a:p>
            <a:pPr>
              <a:lnSpc>
                <a:spcPct val="150000"/>
              </a:lnSpc>
            </a:pPr>
            <a:r>
              <a:rPr lang="en-GB" sz="1600" dirty="0"/>
              <a:t>Multimedia page</a:t>
            </a:r>
          </a:p>
        </p:txBody>
      </p:sp>
    </p:spTree>
    <p:extLst>
      <p:ext uri="{BB962C8B-B14F-4D97-AF65-F5344CB8AC3E}">
        <p14:creationId xmlns:p14="http://schemas.microsoft.com/office/powerpoint/2010/main" val="3299619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AA51-0055-41A2-8BD4-508F5E03499B}"/>
              </a:ext>
            </a:extLst>
          </p:cNvPr>
          <p:cNvSpPr>
            <a:spLocks noGrp="1"/>
          </p:cNvSpPr>
          <p:nvPr>
            <p:ph type="title"/>
          </p:nvPr>
        </p:nvSpPr>
        <p:spPr/>
        <p:txBody>
          <a:bodyPr/>
          <a:lstStyle/>
          <a:p>
            <a:r>
              <a:rPr lang="en-GB" sz="2531" dirty="0"/>
              <a:t>Tools</a:t>
            </a:r>
          </a:p>
        </p:txBody>
      </p:sp>
      <p:sp>
        <p:nvSpPr>
          <p:cNvPr id="3" name="Content Placeholder 2">
            <a:extLst>
              <a:ext uri="{FF2B5EF4-FFF2-40B4-BE49-F238E27FC236}">
                <a16:creationId xmlns:a16="http://schemas.microsoft.com/office/drawing/2014/main" id="{C57CF072-3678-40F6-B595-01CCA8DDFFE8}"/>
              </a:ext>
            </a:extLst>
          </p:cNvPr>
          <p:cNvSpPr>
            <a:spLocks noGrp="1"/>
          </p:cNvSpPr>
          <p:nvPr>
            <p:ph idx="1"/>
          </p:nvPr>
        </p:nvSpPr>
        <p:spPr>
          <a:xfrm>
            <a:off x="457200" y="1646251"/>
            <a:ext cx="8229600" cy="2711063"/>
          </a:xfrm>
        </p:spPr>
        <p:txBody>
          <a:bodyPr/>
          <a:lstStyle/>
          <a:p>
            <a:r>
              <a:rPr lang="en-GB" sz="1600" u="sng">
                <a:hlinkClick r:id="rId3">
                  <a:extLst>
                    <a:ext uri="{A12FA001-AC4F-418D-AE19-62706E023703}">
                      <ahyp:hlinkClr xmlns:ahyp="http://schemas.microsoft.com/office/drawing/2018/hyperlinkcolor" val="tx"/>
                    </a:ext>
                  </a:extLst>
                </a:hlinkClick>
              </a:rPr>
              <a:t>ANDI accessibility bookmarklet</a:t>
            </a:r>
            <a:endParaRPr lang="en-GB" sz="1600" u="sng"/>
          </a:p>
          <a:p>
            <a:r>
              <a:rPr lang="en-GB" sz="1600" u="sng">
                <a:hlinkClick r:id="rId4"/>
              </a:rPr>
              <a:t>axe</a:t>
            </a:r>
            <a:endParaRPr lang="en-GB" sz="1600" u="sng"/>
          </a:p>
          <a:p>
            <a:r>
              <a:rPr lang="en-GB" sz="1600">
                <a:hlinkClick r:id="rId5"/>
              </a:rPr>
              <a:t>WAVE</a:t>
            </a:r>
            <a:endParaRPr lang="en-GB" sz="1600" dirty="0"/>
          </a:p>
          <a:p>
            <a:r>
              <a:rPr lang="en-GB" sz="1600" dirty="0"/>
              <a:t>Headings Map – extension for </a:t>
            </a:r>
            <a:r>
              <a:rPr lang="en-GB" sz="1600" u="sng" dirty="0">
                <a:hlinkClick r:id="rId6">
                  <a:extLst>
                    <a:ext uri="{A12FA001-AC4F-418D-AE19-62706E023703}">
                      <ahyp:hlinkClr xmlns:ahyp="http://schemas.microsoft.com/office/drawing/2018/hyperlinkcolor" val="tx"/>
                    </a:ext>
                  </a:extLst>
                </a:hlinkClick>
              </a:rPr>
              <a:t>Chrome</a:t>
            </a:r>
            <a:r>
              <a:rPr lang="en-GB" sz="1600" dirty="0"/>
              <a:t> or </a:t>
            </a:r>
            <a:r>
              <a:rPr lang="en-GB" sz="1600" u="sng" dirty="0">
                <a:hlinkClick r:id="rId7">
                  <a:extLst>
                    <a:ext uri="{A12FA001-AC4F-418D-AE19-62706E023703}">
                      <ahyp:hlinkClr xmlns:ahyp="http://schemas.microsoft.com/office/drawing/2018/hyperlinkcolor" val="tx"/>
                    </a:ext>
                  </a:extLst>
                </a:hlinkClick>
              </a:rPr>
              <a:t>Firefox</a:t>
            </a:r>
            <a:r>
              <a:rPr lang="en-GB" sz="1600" dirty="0"/>
              <a:t> </a:t>
            </a:r>
          </a:p>
          <a:p>
            <a:r>
              <a:rPr lang="en-GB" sz="1600" u="sng" dirty="0">
                <a:hlinkClick r:id="rId8">
                  <a:extLst>
                    <a:ext uri="{A12FA001-AC4F-418D-AE19-62706E023703}">
                      <ahyp:hlinkClr xmlns:ahyp="http://schemas.microsoft.com/office/drawing/2018/hyperlinkcolor" val="tx"/>
                    </a:ext>
                  </a:extLst>
                </a:hlinkClick>
              </a:rPr>
              <a:t>Accessibility Insights (</a:t>
            </a:r>
            <a:r>
              <a:rPr lang="en-GB" sz="1600" u="sng">
                <a:hlinkClick r:id="rId8">
                  <a:extLst>
                    <a:ext uri="{A12FA001-AC4F-418D-AE19-62706E023703}">
                      <ahyp:hlinkClr xmlns:ahyp="http://schemas.microsoft.com/office/drawing/2018/hyperlinkcolor" val="tx"/>
                    </a:ext>
                  </a:extLst>
                </a:hlinkClick>
              </a:rPr>
              <a:t>includes axe</a:t>
            </a:r>
            <a:r>
              <a:rPr lang="en-GB" sz="1600" u="sng" dirty="0">
                <a:hlinkClick r:id="rId8">
                  <a:extLst>
                    <a:ext uri="{A12FA001-AC4F-418D-AE19-62706E023703}">
                      <ahyp:hlinkClr xmlns:ahyp="http://schemas.microsoft.com/office/drawing/2018/hyperlinkcolor" val="tx"/>
                    </a:ext>
                  </a:extLst>
                </a:hlinkClick>
              </a:rPr>
              <a:t>)</a:t>
            </a:r>
            <a:endParaRPr lang="en-GB" sz="1600" dirty="0"/>
          </a:p>
          <a:p>
            <a:r>
              <a:rPr lang="en-GB" sz="1600" dirty="0"/>
              <a:t>Text </a:t>
            </a:r>
            <a:r>
              <a:rPr lang="en-GB" sz="1600"/>
              <a:t>resize (eg in Chrome/Firefox) </a:t>
            </a:r>
          </a:p>
          <a:p>
            <a:r>
              <a:rPr lang="en-GB" sz="1600" u="sng">
                <a:hlinkClick r:id="rId9">
                  <a:extLst>
                    <a:ext uri="{A12FA001-AC4F-418D-AE19-62706E023703}">
                      <ahyp:hlinkClr xmlns:ahyp="http://schemas.microsoft.com/office/drawing/2018/hyperlinkcolor" val="tx"/>
                    </a:ext>
                  </a:extLst>
                </a:hlinkClick>
              </a:rPr>
              <a:t>Paciello </a:t>
            </a:r>
            <a:r>
              <a:rPr lang="en-GB" sz="1600" u="sng" dirty="0">
                <a:hlinkClick r:id="rId9">
                  <a:extLst>
                    <a:ext uri="{A12FA001-AC4F-418D-AE19-62706E023703}">
                      <ahyp:hlinkClr xmlns:ahyp="http://schemas.microsoft.com/office/drawing/2018/hyperlinkcolor" val="tx"/>
                    </a:ext>
                  </a:extLst>
                </a:hlinkClick>
              </a:rPr>
              <a:t>Group Colour Contrast Analyser</a:t>
            </a:r>
            <a:endParaRPr lang="en-GB" sz="1600" u="sng" dirty="0"/>
          </a:p>
          <a:p>
            <a:pPr lvl="0"/>
            <a:r>
              <a:rPr lang="en-GB" sz="1600" u="sng" dirty="0">
                <a:hlinkClick r:id="rId10">
                  <a:extLst>
                    <a:ext uri="{A12FA001-AC4F-418D-AE19-62706E023703}">
                      <ahyp:hlinkClr xmlns:ahyp="http://schemas.microsoft.com/office/drawing/2018/hyperlinkcolor" val="tx"/>
                    </a:ext>
                  </a:extLst>
                </a:hlinkClick>
              </a:rPr>
              <a:t>Paul J Adam accessibility bookmarklets</a:t>
            </a:r>
            <a:endParaRPr lang="en-GB" sz="1600" u="sng" dirty="0"/>
          </a:p>
          <a:p>
            <a:pPr marL="0" indent="0">
              <a:buNone/>
            </a:pPr>
            <a:endParaRPr lang="en-GB" sz="1476" dirty="0"/>
          </a:p>
          <a:p>
            <a:pPr marL="0" indent="0">
              <a:buNone/>
            </a:pPr>
            <a:endParaRPr lang="en-GB" sz="1476" dirty="0"/>
          </a:p>
        </p:txBody>
      </p:sp>
    </p:spTree>
    <p:extLst>
      <p:ext uri="{BB962C8B-B14F-4D97-AF65-F5344CB8AC3E}">
        <p14:creationId xmlns:p14="http://schemas.microsoft.com/office/powerpoint/2010/main" val="285094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3596-6FF0-407C-9538-5529E20E883B}"/>
              </a:ext>
            </a:extLst>
          </p:cNvPr>
          <p:cNvSpPr>
            <a:spLocks noGrp="1"/>
          </p:cNvSpPr>
          <p:nvPr>
            <p:ph type="title"/>
          </p:nvPr>
        </p:nvSpPr>
        <p:spPr/>
        <p:txBody>
          <a:bodyPr/>
          <a:lstStyle/>
          <a:p>
            <a:r>
              <a:rPr lang="en-GB" sz="2530" dirty="0"/>
              <a:t>Landing </a:t>
            </a:r>
            <a:r>
              <a:rPr lang="en-GB" sz="2530"/>
              <a:t>page checks (1)</a:t>
            </a:r>
            <a:endParaRPr lang="en-GB" sz="2530" dirty="0"/>
          </a:p>
        </p:txBody>
      </p:sp>
      <p:sp>
        <p:nvSpPr>
          <p:cNvPr id="3" name="Content Placeholder 2">
            <a:extLst>
              <a:ext uri="{FF2B5EF4-FFF2-40B4-BE49-F238E27FC236}">
                <a16:creationId xmlns:a16="http://schemas.microsoft.com/office/drawing/2014/main" id="{48F67FE5-F5CC-4A49-92C9-CDFBA651ABAE}"/>
              </a:ext>
            </a:extLst>
          </p:cNvPr>
          <p:cNvSpPr>
            <a:spLocks noGrp="1"/>
          </p:cNvSpPr>
          <p:nvPr>
            <p:ph idx="1"/>
          </p:nvPr>
        </p:nvSpPr>
        <p:spPr>
          <a:xfrm>
            <a:off x="434982" y="1582310"/>
            <a:ext cx="8229600" cy="2759102"/>
          </a:xfrm>
        </p:spPr>
        <p:txBody>
          <a:bodyPr/>
          <a:lstStyle/>
          <a:p>
            <a:pPr>
              <a:spcBef>
                <a:spcPts val="633"/>
              </a:spcBef>
            </a:pPr>
            <a:r>
              <a:rPr lang="en-GB" sz="1500" b="1" dirty="0"/>
              <a:t>Skip links: </a:t>
            </a:r>
            <a:r>
              <a:rPr lang="en-GB" sz="1500" dirty="0"/>
              <a:t>can you use the Tab key to access a link to skip over repeated content </a:t>
            </a:r>
            <a:r>
              <a:rPr lang="en-GB" sz="1500" dirty="0" err="1"/>
              <a:t>eg</a:t>
            </a:r>
            <a:r>
              <a:rPr lang="en-GB" sz="1500" dirty="0"/>
              <a:t> menus? </a:t>
            </a:r>
          </a:p>
          <a:p>
            <a:pPr marL="358775" lvl="1" indent="0">
              <a:spcBef>
                <a:spcPts val="633"/>
              </a:spcBef>
              <a:buNone/>
            </a:pPr>
            <a:r>
              <a:rPr lang="en-GB" sz="1500"/>
              <a:t>Refresh </a:t>
            </a:r>
            <a:r>
              <a:rPr lang="en-GB" sz="1500" dirty="0"/>
              <a:t>the page and start tabbing. Does the </a:t>
            </a:r>
            <a:r>
              <a:rPr lang="en-GB" sz="1500"/>
              <a:t>link appear visually?</a:t>
            </a:r>
            <a:endParaRPr lang="en-GB" sz="1500" dirty="0"/>
          </a:p>
          <a:p>
            <a:pPr marL="358775" lvl="1" indent="0">
              <a:spcBef>
                <a:spcPts val="633"/>
              </a:spcBef>
              <a:buNone/>
            </a:pPr>
            <a:r>
              <a:rPr lang="en-GB" sz="1500"/>
              <a:t>Does </a:t>
            </a:r>
            <a:r>
              <a:rPr lang="en-GB" sz="1500" dirty="0"/>
              <a:t>the link work, </a:t>
            </a:r>
            <a:r>
              <a:rPr lang="en-GB" sz="1500" dirty="0" err="1"/>
              <a:t>ie</a:t>
            </a:r>
            <a:r>
              <a:rPr lang="en-GB" sz="1500" dirty="0"/>
              <a:t> move you to the beginning of the main content on the page?</a:t>
            </a:r>
          </a:p>
          <a:p>
            <a:pPr>
              <a:spcBef>
                <a:spcPts val="633"/>
              </a:spcBef>
            </a:pPr>
            <a:r>
              <a:rPr lang="en-GB" sz="1500" b="1" dirty="0"/>
              <a:t>Alternative navigation:</a:t>
            </a:r>
            <a:endParaRPr lang="en-GB" sz="1500" dirty="0"/>
          </a:p>
          <a:p>
            <a:pPr marL="358775" lvl="1" indent="0">
              <a:spcBef>
                <a:spcPts val="633"/>
              </a:spcBef>
              <a:buNone/>
            </a:pPr>
            <a:r>
              <a:rPr lang="en-GB" sz="1500"/>
              <a:t>There </a:t>
            </a:r>
            <a:r>
              <a:rPr lang="en-GB" sz="1500" dirty="0"/>
              <a:t>is more than one way of getting to any web page. This could be a site map, </a:t>
            </a:r>
            <a:r>
              <a:rPr lang="en-GB" sz="1500"/>
              <a:t>menus, search </a:t>
            </a:r>
            <a:r>
              <a:rPr lang="en-GB" sz="1500" dirty="0"/>
              <a:t>box etc. </a:t>
            </a:r>
          </a:p>
        </p:txBody>
      </p:sp>
    </p:spTree>
    <p:extLst>
      <p:ext uri="{BB962C8B-B14F-4D97-AF65-F5344CB8AC3E}">
        <p14:creationId xmlns:p14="http://schemas.microsoft.com/office/powerpoint/2010/main" val="4322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3596-6FF0-407C-9538-5529E20E883B}"/>
              </a:ext>
            </a:extLst>
          </p:cNvPr>
          <p:cNvSpPr>
            <a:spLocks noGrp="1"/>
          </p:cNvSpPr>
          <p:nvPr>
            <p:ph type="title"/>
          </p:nvPr>
        </p:nvSpPr>
        <p:spPr/>
        <p:txBody>
          <a:bodyPr/>
          <a:lstStyle/>
          <a:p>
            <a:r>
              <a:rPr lang="en-GB" sz="2530" dirty="0"/>
              <a:t>Landing page </a:t>
            </a:r>
            <a:r>
              <a:rPr lang="en-GB" sz="2530"/>
              <a:t>checks (2)</a:t>
            </a:r>
            <a:endParaRPr lang="en-GB" sz="2530" dirty="0"/>
          </a:p>
        </p:txBody>
      </p:sp>
      <p:sp>
        <p:nvSpPr>
          <p:cNvPr id="3" name="Content Placeholder 2">
            <a:extLst>
              <a:ext uri="{FF2B5EF4-FFF2-40B4-BE49-F238E27FC236}">
                <a16:creationId xmlns:a16="http://schemas.microsoft.com/office/drawing/2014/main" id="{48F67FE5-F5CC-4A49-92C9-CDFBA651ABAE}"/>
              </a:ext>
            </a:extLst>
          </p:cNvPr>
          <p:cNvSpPr>
            <a:spLocks noGrp="1"/>
          </p:cNvSpPr>
          <p:nvPr>
            <p:ph idx="1"/>
          </p:nvPr>
        </p:nvSpPr>
        <p:spPr>
          <a:xfrm>
            <a:off x="434982" y="1598211"/>
            <a:ext cx="8229600" cy="2846409"/>
          </a:xfrm>
        </p:spPr>
        <p:txBody>
          <a:bodyPr/>
          <a:lstStyle/>
          <a:p>
            <a:pPr marL="0" indent="0">
              <a:buNone/>
            </a:pPr>
            <a:r>
              <a:rPr lang="en-GB" sz="1500" b="1" dirty="0"/>
              <a:t>Keyboard access</a:t>
            </a:r>
            <a:r>
              <a:rPr lang="en-GB" sz="1500" b="1"/>
              <a:t>: </a:t>
            </a:r>
          </a:p>
          <a:p>
            <a:r>
              <a:rPr lang="en-GB" sz="1500"/>
              <a:t>Can you </a:t>
            </a:r>
            <a:r>
              <a:rPr lang="en-GB" sz="1500" dirty="0"/>
              <a:t>move through and activate all interactive components </a:t>
            </a:r>
            <a:r>
              <a:rPr lang="en-GB" sz="1500" dirty="0" err="1"/>
              <a:t>eg</a:t>
            </a:r>
            <a:r>
              <a:rPr lang="en-GB" sz="1500" dirty="0"/>
              <a:t> menus, buttons, dropdowns without a mouse</a:t>
            </a:r>
            <a:r>
              <a:rPr lang="en-GB" sz="1500"/>
              <a:t>? </a:t>
            </a:r>
          </a:p>
          <a:p>
            <a:r>
              <a:rPr lang="en-GB" sz="1500"/>
              <a:t>Can you reach </a:t>
            </a:r>
            <a:r>
              <a:rPr lang="en-GB" sz="1500" dirty="0"/>
              <a:t>everything (including </a:t>
            </a:r>
            <a:r>
              <a:rPr lang="en-GB" sz="1500"/>
              <a:t>drop-down options </a:t>
            </a:r>
            <a:r>
              <a:rPr lang="en-GB" sz="1500" dirty="0"/>
              <a:t>etc</a:t>
            </a:r>
            <a:r>
              <a:rPr lang="en-GB" sz="1500"/>
              <a:t>) using Tab and </a:t>
            </a:r>
            <a:r>
              <a:rPr lang="en-GB" sz="1500" dirty="0"/>
              <a:t>up/down arrows instead of </a:t>
            </a:r>
            <a:r>
              <a:rPr lang="en-GB" sz="1500"/>
              <a:t>a mouse? Can you activate buttons, links or controls with Space </a:t>
            </a:r>
            <a:r>
              <a:rPr lang="en-GB" sz="1500" dirty="0"/>
              <a:t>and/</a:t>
            </a:r>
            <a:r>
              <a:rPr lang="en-GB" sz="1500"/>
              <a:t>or Enter? </a:t>
            </a:r>
          </a:p>
          <a:p>
            <a:r>
              <a:rPr lang="en-GB" sz="1500"/>
              <a:t>Can you enter </a:t>
            </a:r>
            <a:r>
              <a:rPr lang="en-GB" sz="1500" dirty="0"/>
              <a:t>and exit all components via the keyboard (no keyboard </a:t>
            </a:r>
            <a:r>
              <a:rPr lang="en-GB" sz="1500"/>
              <a:t>trap)?</a:t>
            </a:r>
          </a:p>
          <a:p>
            <a:r>
              <a:rPr lang="en-GB" sz="1500"/>
              <a:t>Is the focus order logical? </a:t>
            </a:r>
          </a:p>
          <a:p>
            <a:r>
              <a:rPr lang="en-GB" sz="1500"/>
              <a:t>Could </a:t>
            </a:r>
            <a:r>
              <a:rPr lang="en-GB" sz="1500" dirty="0"/>
              <a:t>keyboard access be more efficient? Are users forced to tab through components like social media feeds or news feeds?</a:t>
            </a:r>
          </a:p>
          <a:p>
            <a:pPr marL="0" indent="0">
              <a:buNone/>
            </a:pPr>
            <a:endParaRPr lang="en-GB" sz="1898" dirty="0"/>
          </a:p>
          <a:p>
            <a:pPr marL="0" indent="0">
              <a:buNone/>
            </a:pPr>
            <a:br>
              <a:rPr lang="en-GB" sz="1898" dirty="0"/>
            </a:br>
            <a:endParaRPr lang="en-GB" sz="1687" dirty="0"/>
          </a:p>
        </p:txBody>
      </p:sp>
    </p:spTree>
    <p:extLst>
      <p:ext uri="{BB962C8B-B14F-4D97-AF65-F5344CB8AC3E}">
        <p14:creationId xmlns:p14="http://schemas.microsoft.com/office/powerpoint/2010/main" val="270796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3596-6FF0-407C-9538-5529E20E883B}"/>
              </a:ext>
            </a:extLst>
          </p:cNvPr>
          <p:cNvSpPr>
            <a:spLocks noGrp="1"/>
          </p:cNvSpPr>
          <p:nvPr>
            <p:ph type="title"/>
          </p:nvPr>
        </p:nvSpPr>
        <p:spPr/>
        <p:txBody>
          <a:bodyPr/>
          <a:lstStyle/>
          <a:p>
            <a:r>
              <a:rPr lang="en-GB" sz="2530" dirty="0"/>
              <a:t>Landing page </a:t>
            </a:r>
            <a:r>
              <a:rPr lang="en-GB" sz="2530"/>
              <a:t>checks (3)</a:t>
            </a:r>
            <a:endParaRPr lang="en-GB" sz="2530" dirty="0"/>
          </a:p>
        </p:txBody>
      </p:sp>
      <p:sp>
        <p:nvSpPr>
          <p:cNvPr id="3" name="Content Placeholder 2">
            <a:extLst>
              <a:ext uri="{FF2B5EF4-FFF2-40B4-BE49-F238E27FC236}">
                <a16:creationId xmlns:a16="http://schemas.microsoft.com/office/drawing/2014/main" id="{48F67FE5-F5CC-4A49-92C9-CDFBA651ABAE}"/>
              </a:ext>
            </a:extLst>
          </p:cNvPr>
          <p:cNvSpPr>
            <a:spLocks noGrp="1"/>
          </p:cNvSpPr>
          <p:nvPr>
            <p:ph idx="1"/>
          </p:nvPr>
        </p:nvSpPr>
        <p:spPr>
          <a:xfrm>
            <a:off x="434982" y="1606164"/>
            <a:ext cx="8229600" cy="2687541"/>
          </a:xfrm>
        </p:spPr>
        <p:txBody>
          <a:bodyPr/>
          <a:lstStyle/>
          <a:p>
            <a:pPr marL="0" indent="0">
              <a:spcBef>
                <a:spcPts val="633"/>
              </a:spcBef>
              <a:buNone/>
            </a:pPr>
            <a:r>
              <a:rPr lang="en-GB" sz="1500" b="1" dirty="0"/>
              <a:t>Visible focus</a:t>
            </a:r>
            <a:r>
              <a:rPr lang="en-GB" sz="1500" b="1"/>
              <a:t>: </a:t>
            </a:r>
          </a:p>
          <a:p>
            <a:pPr>
              <a:spcBef>
                <a:spcPts val="633"/>
              </a:spcBef>
            </a:pPr>
            <a:r>
              <a:rPr lang="en-GB" sz="1500"/>
              <a:t>When </a:t>
            </a:r>
            <a:r>
              <a:rPr lang="en-GB" sz="1500" dirty="0"/>
              <a:t>using </a:t>
            </a:r>
            <a:r>
              <a:rPr lang="en-GB" sz="1500"/>
              <a:t>Tab to </a:t>
            </a:r>
            <a:r>
              <a:rPr lang="en-GB" sz="1500" dirty="0"/>
              <a:t>move through interactive items, can you always see which item has focus</a:t>
            </a:r>
            <a:r>
              <a:rPr lang="en-GB" sz="1500"/>
              <a:t>? </a:t>
            </a:r>
          </a:p>
          <a:p>
            <a:pPr>
              <a:spcBef>
                <a:spcPts val="633"/>
              </a:spcBef>
            </a:pPr>
            <a:r>
              <a:rPr lang="en-GB" sz="1500"/>
              <a:t>The </a:t>
            </a:r>
            <a:r>
              <a:rPr lang="en-GB" sz="1500" dirty="0"/>
              <a:t>focus indicator should either have sufficient contrast that it is clearly visible or it should be the browser default focus indicator. </a:t>
            </a:r>
          </a:p>
        </p:txBody>
      </p:sp>
    </p:spTree>
    <p:extLst>
      <p:ext uri="{BB962C8B-B14F-4D97-AF65-F5344CB8AC3E}">
        <p14:creationId xmlns:p14="http://schemas.microsoft.com/office/powerpoint/2010/main" val="180716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7F87-4908-4705-A579-5C6B3CDF3924}"/>
              </a:ext>
            </a:extLst>
          </p:cNvPr>
          <p:cNvSpPr>
            <a:spLocks noGrp="1"/>
          </p:cNvSpPr>
          <p:nvPr>
            <p:ph type="title"/>
          </p:nvPr>
        </p:nvSpPr>
        <p:spPr/>
        <p:txBody>
          <a:bodyPr/>
          <a:lstStyle/>
          <a:p>
            <a:r>
              <a:rPr lang="en-GB" sz="2530"/>
              <a:t>Exercise: keyboard testing</a:t>
            </a:r>
            <a:endParaRPr lang="en-GB" sz="2530" dirty="0"/>
          </a:p>
        </p:txBody>
      </p:sp>
      <p:sp>
        <p:nvSpPr>
          <p:cNvPr id="3" name="Content Placeholder 2">
            <a:extLst>
              <a:ext uri="{FF2B5EF4-FFF2-40B4-BE49-F238E27FC236}">
                <a16:creationId xmlns:a16="http://schemas.microsoft.com/office/drawing/2014/main" id="{09847D0B-3324-49FE-88F4-212C8037AE23}"/>
              </a:ext>
            </a:extLst>
          </p:cNvPr>
          <p:cNvSpPr>
            <a:spLocks noGrp="1"/>
          </p:cNvSpPr>
          <p:nvPr>
            <p:ph idx="1"/>
          </p:nvPr>
        </p:nvSpPr>
        <p:spPr>
          <a:xfrm>
            <a:off x="457200" y="1638300"/>
            <a:ext cx="8229600" cy="2742869"/>
          </a:xfrm>
        </p:spPr>
        <p:txBody>
          <a:bodyPr/>
          <a:lstStyle/>
          <a:p>
            <a:pPr>
              <a:spcAft>
                <a:spcPts val="900"/>
              </a:spcAft>
            </a:pPr>
            <a:r>
              <a:rPr lang="en-GB" sz="1600" dirty="0">
                <a:hlinkClick r:id="rId3">
                  <a:extLst>
                    <a:ext uri="{A12FA001-AC4F-418D-AE19-62706E023703}">
                      <ahyp:hlinkClr xmlns:ahyp="http://schemas.microsoft.com/office/drawing/2018/hyperlinkcolor" val="tx"/>
                    </a:ext>
                  </a:extLst>
                </a:hlinkClick>
              </a:rPr>
              <a:t>Keyboard-only </a:t>
            </a:r>
            <a:endParaRPr lang="en-GB" sz="1600" dirty="0"/>
          </a:p>
          <a:p>
            <a:pPr lvl="1">
              <a:spcAft>
                <a:spcPts val="900"/>
              </a:spcAft>
            </a:pPr>
            <a:r>
              <a:rPr lang="en-GB" sz="1600" dirty="0"/>
              <a:t>Move through interactive elements</a:t>
            </a:r>
            <a:r>
              <a:rPr lang="en-GB" sz="1600"/>
              <a:t>: Tab  key </a:t>
            </a:r>
            <a:r>
              <a:rPr lang="en-GB" sz="1600" dirty="0"/>
              <a:t>shift +Tab  to move back</a:t>
            </a:r>
          </a:p>
          <a:p>
            <a:pPr lvl="1">
              <a:spcAft>
                <a:spcPts val="900"/>
              </a:spcAft>
            </a:pPr>
            <a:r>
              <a:rPr lang="en-GB" sz="1600" dirty="0"/>
              <a:t>Activate </a:t>
            </a:r>
            <a:r>
              <a:rPr lang="en-GB" sz="1600" b="1" dirty="0"/>
              <a:t>button</a:t>
            </a:r>
            <a:r>
              <a:rPr lang="en-GB" sz="1600" dirty="0"/>
              <a:t>: Space  OR Enter  key</a:t>
            </a:r>
          </a:p>
          <a:p>
            <a:pPr lvl="1">
              <a:spcAft>
                <a:spcPts val="900"/>
              </a:spcAft>
            </a:pPr>
            <a:r>
              <a:rPr lang="en-GB" sz="1600" dirty="0"/>
              <a:t>Activate </a:t>
            </a:r>
            <a:r>
              <a:rPr lang="en-GB" sz="1600" b="1" dirty="0"/>
              <a:t>link</a:t>
            </a:r>
            <a:r>
              <a:rPr lang="en-GB" sz="1600" dirty="0"/>
              <a:t>: Enter  key</a:t>
            </a:r>
          </a:p>
          <a:p>
            <a:pPr lvl="1">
              <a:spcAft>
                <a:spcPts val="900"/>
              </a:spcAft>
            </a:pPr>
            <a:r>
              <a:rPr lang="en-GB" sz="1600"/>
              <a:t>Move through radio buttons: </a:t>
            </a:r>
            <a:r>
              <a:rPr lang="en-GB" sz="1600" dirty="0"/>
              <a:t>up/down arrows </a:t>
            </a:r>
          </a:p>
          <a:p>
            <a:pPr lvl="1">
              <a:spcAft>
                <a:spcPts val="900"/>
              </a:spcAft>
            </a:pPr>
            <a:r>
              <a:rPr lang="en-GB" sz="1600" dirty="0"/>
              <a:t>Move through selection lists </a:t>
            </a:r>
            <a:r>
              <a:rPr lang="en-GB" sz="1600"/>
              <a:t>and menus: </a:t>
            </a:r>
            <a:r>
              <a:rPr lang="en-GB" sz="1600" dirty="0"/>
              <a:t>up/down arrows </a:t>
            </a:r>
            <a:r>
              <a:rPr lang="en-GB" sz="1600"/>
              <a:t>or Tab</a:t>
            </a:r>
            <a:endParaRPr lang="en-GB" sz="1600" dirty="0"/>
          </a:p>
          <a:p>
            <a:pPr lvl="1">
              <a:spcAft>
                <a:spcPts val="900"/>
              </a:spcAft>
            </a:pPr>
            <a:r>
              <a:rPr lang="en-GB" sz="1600"/>
              <a:t>Zoom  </a:t>
            </a:r>
            <a:r>
              <a:rPr lang="en-GB" sz="1600" dirty="0"/>
              <a:t>Ctrl +		Ctrl -</a:t>
            </a:r>
          </a:p>
        </p:txBody>
      </p:sp>
      <p:pic>
        <p:nvPicPr>
          <p:cNvPr id="1026" name="Picture 2">
            <a:extLst>
              <a:ext uri="{FF2B5EF4-FFF2-40B4-BE49-F238E27FC236}">
                <a16:creationId xmlns:a16="http://schemas.microsoft.com/office/drawing/2014/main" id="{2246B25F-A42F-4B98-8EE5-04B151158091}"/>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859" r="-9587" b="15703"/>
          <a:stretch/>
        </p:blipFill>
        <p:spPr bwMode="auto">
          <a:xfrm>
            <a:off x="7554007" y="2013920"/>
            <a:ext cx="493634" cy="303774"/>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650A77F-222A-4DC2-B4F4-23952DC186BF}"/>
              </a:ext>
              <a:ext uri="{C183D7F6-B498-43B3-948B-1728B52AA6E4}">
                <adec:decorative xmlns:adec="http://schemas.microsoft.com/office/drawing/2017/decorative" val="1"/>
              </a:ext>
            </a:extLst>
          </p:cNvPr>
          <p:cNvSpPr/>
          <p:nvPr/>
        </p:nvSpPr>
        <p:spPr>
          <a:xfrm>
            <a:off x="4433924" y="2015140"/>
            <a:ext cx="419271" cy="30377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91EBFD0C-063B-4B61-8616-4F7AC052652F}"/>
              </a:ext>
              <a:ext uri="{C183D7F6-B498-43B3-948B-1728B52AA6E4}">
                <adec:decorative xmlns:adec="http://schemas.microsoft.com/office/drawing/2017/decorative" val="1"/>
              </a:ext>
            </a:extLst>
          </p:cNvPr>
          <p:cNvSpPr/>
          <p:nvPr/>
        </p:nvSpPr>
        <p:spPr>
          <a:xfrm>
            <a:off x="5253511" y="2013920"/>
            <a:ext cx="948506" cy="30377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221223D2-E334-4E5F-B4B0-34480F89B585}"/>
              </a:ext>
              <a:ext uri="{C183D7F6-B498-43B3-948B-1728B52AA6E4}">
                <adec:decorative xmlns:adec="http://schemas.microsoft.com/office/drawing/2017/decorative" val="1"/>
              </a:ext>
            </a:extLst>
          </p:cNvPr>
          <p:cNvSpPr/>
          <p:nvPr/>
        </p:nvSpPr>
        <p:spPr>
          <a:xfrm>
            <a:off x="2758766" y="2373742"/>
            <a:ext cx="602210" cy="30377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6309B620-4C13-481B-B12F-B046D6718DBE}"/>
              </a:ext>
              <a:ext uri="{C183D7F6-B498-43B3-948B-1728B52AA6E4}">
                <adec:decorative xmlns:adec="http://schemas.microsoft.com/office/drawing/2017/decorative" val="1"/>
              </a:ext>
            </a:extLst>
          </p:cNvPr>
          <p:cNvSpPr/>
          <p:nvPr/>
        </p:nvSpPr>
        <p:spPr>
          <a:xfrm>
            <a:off x="3798111" y="2370449"/>
            <a:ext cx="535349" cy="30377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C8993403-128E-4ED7-8C92-8EEE53E4980F}"/>
              </a:ext>
              <a:ext uri="{C183D7F6-B498-43B3-948B-1728B52AA6E4}">
                <adec:decorative xmlns:adec="http://schemas.microsoft.com/office/drawing/2017/decorative" val="1"/>
              </a:ext>
            </a:extLst>
          </p:cNvPr>
          <p:cNvSpPr/>
          <p:nvPr/>
        </p:nvSpPr>
        <p:spPr>
          <a:xfrm>
            <a:off x="2467419" y="2743890"/>
            <a:ext cx="538174" cy="30377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Arrow: Right 11">
            <a:extLst>
              <a:ext uri="{FF2B5EF4-FFF2-40B4-BE49-F238E27FC236}">
                <a16:creationId xmlns:a16="http://schemas.microsoft.com/office/drawing/2014/main" id="{5B2D3ADE-FE09-4415-AB09-5A11CFCEF338}"/>
              </a:ext>
              <a:ext uri="{C183D7F6-B498-43B3-948B-1728B52AA6E4}">
                <adec:decorative xmlns:adec="http://schemas.microsoft.com/office/drawing/2017/decorative" val="1"/>
              </a:ext>
            </a:extLst>
          </p:cNvPr>
          <p:cNvSpPr/>
          <p:nvPr/>
        </p:nvSpPr>
        <p:spPr>
          <a:xfrm rot="16200000">
            <a:off x="5402517" y="3084192"/>
            <a:ext cx="295604" cy="276150"/>
          </a:xfrm>
          <a:prstGeom prst="rightArrow">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99D6A8B3-2971-45E2-B3AA-436E7624906B}"/>
              </a:ext>
              <a:ext uri="{C183D7F6-B498-43B3-948B-1728B52AA6E4}">
                <adec:decorative xmlns:adec="http://schemas.microsoft.com/office/drawing/2017/decorative" val="1"/>
              </a:ext>
            </a:extLst>
          </p:cNvPr>
          <p:cNvSpPr/>
          <p:nvPr/>
        </p:nvSpPr>
        <p:spPr>
          <a:xfrm rot="5400000">
            <a:off x="5800592" y="3118887"/>
            <a:ext cx="295604" cy="276150"/>
          </a:xfrm>
          <a:prstGeom prst="rightArrow">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4699610-C05B-4969-8AC7-FD56D7BBE86D}"/>
              </a:ext>
              <a:ext uri="{C183D7F6-B498-43B3-948B-1728B52AA6E4}">
                <adec:decorative xmlns:adec="http://schemas.microsoft.com/office/drawing/2017/decorative" val="1"/>
              </a:ext>
            </a:extLst>
          </p:cNvPr>
          <p:cNvSpPr/>
          <p:nvPr/>
        </p:nvSpPr>
        <p:spPr>
          <a:xfrm>
            <a:off x="1857259" y="3807371"/>
            <a:ext cx="544035" cy="30377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34CD6879-526E-C544-9C96-FB6A6512C710}"/>
              </a:ext>
              <a:ext uri="{C183D7F6-B498-43B3-948B-1728B52AA6E4}">
                <adec:decorative xmlns:adec="http://schemas.microsoft.com/office/drawing/2017/decorative" val="1"/>
              </a:ext>
            </a:extLst>
          </p:cNvPr>
          <p:cNvSpPr/>
          <p:nvPr/>
        </p:nvSpPr>
        <p:spPr>
          <a:xfrm>
            <a:off x="2790569" y="3807393"/>
            <a:ext cx="544035" cy="30377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5930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233F-D8EB-4E01-860F-0D1FDE4AA031}"/>
              </a:ext>
            </a:extLst>
          </p:cNvPr>
          <p:cNvSpPr>
            <a:spLocks noGrp="1"/>
          </p:cNvSpPr>
          <p:nvPr>
            <p:ph type="title"/>
          </p:nvPr>
        </p:nvSpPr>
        <p:spPr/>
        <p:txBody>
          <a:bodyPr/>
          <a:lstStyle/>
          <a:p>
            <a:r>
              <a:rPr lang="en-GB" sz="2530" dirty="0"/>
              <a:t>Content </a:t>
            </a:r>
            <a:r>
              <a:rPr lang="en-GB" sz="2530"/>
              <a:t>page checks (1)</a:t>
            </a:r>
            <a:endParaRPr lang="en-GB" sz="2530" dirty="0"/>
          </a:p>
        </p:txBody>
      </p:sp>
      <p:sp>
        <p:nvSpPr>
          <p:cNvPr id="3" name="Content Placeholder 2">
            <a:extLst>
              <a:ext uri="{FF2B5EF4-FFF2-40B4-BE49-F238E27FC236}">
                <a16:creationId xmlns:a16="http://schemas.microsoft.com/office/drawing/2014/main" id="{27FEFB78-9E97-480A-B651-08AD846AAE11}"/>
              </a:ext>
            </a:extLst>
          </p:cNvPr>
          <p:cNvSpPr>
            <a:spLocks noGrp="1"/>
          </p:cNvSpPr>
          <p:nvPr>
            <p:ph idx="1"/>
          </p:nvPr>
        </p:nvSpPr>
        <p:spPr>
          <a:xfrm>
            <a:off x="434983" y="1542554"/>
            <a:ext cx="8229600" cy="2878214"/>
          </a:xfrm>
        </p:spPr>
        <p:txBody>
          <a:bodyPr/>
          <a:lstStyle/>
          <a:p>
            <a:r>
              <a:rPr lang="en-GB" sz="1500" b="1" dirty="0"/>
              <a:t>Heading structure: </a:t>
            </a:r>
            <a:r>
              <a:rPr lang="en-GB" sz="1500" dirty="0"/>
              <a:t>using a tool, is the heading structure logical and effective? </a:t>
            </a:r>
            <a:r>
              <a:rPr lang="en-GB" sz="1500" dirty="0" err="1"/>
              <a:t>eg</a:t>
            </a:r>
            <a:r>
              <a:rPr lang="en-GB" sz="1500" dirty="0"/>
              <a:t> &lt;h1&gt; is present, headings are not used for styling. </a:t>
            </a:r>
          </a:p>
          <a:p>
            <a:pPr marL="358775" lvl="1" indent="0">
              <a:buNone/>
            </a:pPr>
            <a:r>
              <a:rPr lang="en-GB" sz="1500"/>
              <a:t>The </a:t>
            </a:r>
            <a:r>
              <a:rPr lang="en-GB" sz="1500" dirty="0"/>
              <a:t>heading structure creates logical and effective navigation. Some disabled people </a:t>
            </a:r>
            <a:r>
              <a:rPr lang="en-GB" sz="1500"/>
              <a:t>rely on </a:t>
            </a:r>
            <a:r>
              <a:rPr lang="en-GB" sz="1500" dirty="0"/>
              <a:t>heading structure to navigate long pages using assistive technologies.</a:t>
            </a:r>
          </a:p>
          <a:p>
            <a:pPr marL="358775" lvl="1" indent="0">
              <a:buNone/>
            </a:pPr>
            <a:r>
              <a:rPr lang="en-GB" sz="1500" u="sng">
                <a:hlinkClick r:id="rId3">
                  <a:extLst>
                    <a:ext uri="{A12FA001-AC4F-418D-AE19-62706E023703}">
                      <ahyp:hlinkClr xmlns:ahyp="http://schemas.microsoft.com/office/drawing/2018/hyperlinkcolor" val="tx"/>
                    </a:ext>
                  </a:extLst>
                </a:hlinkClick>
              </a:rPr>
              <a:t>Headings </a:t>
            </a:r>
            <a:r>
              <a:rPr lang="en-GB" sz="1500" u="sng" dirty="0">
                <a:hlinkClick r:id="rId3">
                  <a:extLst>
                    <a:ext uri="{A12FA001-AC4F-418D-AE19-62706E023703}">
                      <ahyp:hlinkClr xmlns:ahyp="http://schemas.microsoft.com/office/drawing/2018/hyperlinkcolor" val="tx"/>
                    </a:ext>
                  </a:extLst>
                </a:hlinkClick>
              </a:rPr>
              <a:t>Map </a:t>
            </a:r>
            <a:r>
              <a:rPr lang="en-GB" sz="1500" u="sng">
                <a:hlinkClick r:id="rId3">
                  <a:extLst>
                    <a:ext uri="{A12FA001-AC4F-418D-AE19-62706E023703}">
                      <ahyp:hlinkClr xmlns:ahyp="http://schemas.microsoft.com/office/drawing/2018/hyperlinkcolor" val="tx"/>
                    </a:ext>
                  </a:extLst>
                </a:hlinkClick>
              </a:rPr>
              <a:t>for Chrome</a:t>
            </a:r>
            <a:r>
              <a:rPr lang="en-GB" sz="1500" u="sng"/>
              <a:t>,</a:t>
            </a:r>
            <a:r>
              <a:rPr lang="en-GB" sz="1500"/>
              <a:t> </a:t>
            </a:r>
            <a:r>
              <a:rPr lang="en-GB" sz="1500" u="sng">
                <a:hlinkClick r:id="rId4">
                  <a:extLst>
                    <a:ext uri="{A12FA001-AC4F-418D-AE19-62706E023703}">
                      <ahyp:hlinkClr xmlns:ahyp="http://schemas.microsoft.com/office/drawing/2018/hyperlinkcolor" val="tx"/>
                    </a:ext>
                  </a:extLst>
                </a:hlinkClick>
              </a:rPr>
              <a:t>Headings </a:t>
            </a:r>
            <a:r>
              <a:rPr lang="en-GB" sz="1500" u="sng" dirty="0">
                <a:hlinkClick r:id="rId4">
                  <a:extLst>
                    <a:ext uri="{A12FA001-AC4F-418D-AE19-62706E023703}">
                      <ahyp:hlinkClr xmlns:ahyp="http://schemas.microsoft.com/office/drawing/2018/hyperlinkcolor" val="tx"/>
                    </a:ext>
                  </a:extLst>
                </a:hlinkClick>
              </a:rPr>
              <a:t>Map </a:t>
            </a:r>
            <a:r>
              <a:rPr lang="en-GB" sz="1500" u="sng">
                <a:hlinkClick r:id="rId4">
                  <a:extLst>
                    <a:ext uri="{A12FA001-AC4F-418D-AE19-62706E023703}">
                      <ahyp:hlinkClr xmlns:ahyp="http://schemas.microsoft.com/office/drawing/2018/hyperlinkcolor" val="tx"/>
                    </a:ext>
                  </a:extLst>
                </a:hlinkClick>
              </a:rPr>
              <a:t>for Firefox</a:t>
            </a:r>
            <a:r>
              <a:rPr lang="en-GB" sz="1500" u="sng"/>
              <a:t>,</a:t>
            </a:r>
            <a:r>
              <a:rPr lang="en-GB" sz="1500"/>
              <a:t> </a:t>
            </a:r>
            <a:r>
              <a:rPr lang="en-GB" sz="1500">
                <a:hlinkClick r:id="rId5"/>
              </a:rPr>
              <a:t>Paul </a:t>
            </a:r>
            <a:r>
              <a:rPr lang="en-GB" sz="1500" dirty="0">
                <a:hlinkClick r:id="rId5"/>
              </a:rPr>
              <a:t>J </a:t>
            </a:r>
            <a:r>
              <a:rPr lang="en-GB" sz="1500">
                <a:hlinkClick r:id="rId5"/>
              </a:rPr>
              <a:t>Adams bookmarklet, </a:t>
            </a:r>
            <a:r>
              <a:rPr lang="en-GB" sz="1500">
                <a:hlinkClick r:id="rId6"/>
              </a:rPr>
              <a:t>ANDI</a:t>
            </a:r>
            <a:endParaRPr lang="en-GB" sz="1500"/>
          </a:p>
          <a:p>
            <a:pPr marL="358775" lvl="1" indent="0">
              <a:buNone/>
            </a:pPr>
            <a:r>
              <a:rPr lang="en-GB" sz="1500"/>
              <a:t>Do headings describe the content they head?</a:t>
            </a:r>
            <a:endParaRPr lang="en-GB" sz="1500" dirty="0"/>
          </a:p>
          <a:p>
            <a:pPr marL="0" indent="0">
              <a:buNone/>
            </a:pPr>
            <a:endParaRPr lang="en-GB" sz="100" dirty="0"/>
          </a:p>
          <a:p>
            <a:r>
              <a:rPr lang="en-GB" sz="1500" b="1" dirty="0"/>
              <a:t>Reflow &amp; magnification: </a:t>
            </a:r>
            <a:r>
              <a:rPr lang="en-GB" sz="1500" dirty="0"/>
              <a:t>using browser zoom, does the page work </a:t>
            </a:r>
            <a:r>
              <a:rPr lang="en-GB" sz="1500"/>
              <a:t>at 200% and 400%, </a:t>
            </a:r>
            <a:r>
              <a:rPr lang="en-GB" sz="1500" dirty="0"/>
              <a:t>retaining all content and functionality, and reflow up to 400% (no horizontal scrolling)? Can text be resized to 200%?</a:t>
            </a:r>
          </a:p>
        </p:txBody>
      </p:sp>
    </p:spTree>
    <p:extLst>
      <p:ext uri="{BB962C8B-B14F-4D97-AF65-F5344CB8AC3E}">
        <p14:creationId xmlns:p14="http://schemas.microsoft.com/office/powerpoint/2010/main" val="41612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233F-D8EB-4E01-860F-0D1FDE4AA031}"/>
              </a:ext>
            </a:extLst>
          </p:cNvPr>
          <p:cNvSpPr>
            <a:spLocks noGrp="1"/>
          </p:cNvSpPr>
          <p:nvPr>
            <p:ph type="title"/>
          </p:nvPr>
        </p:nvSpPr>
        <p:spPr/>
        <p:txBody>
          <a:bodyPr/>
          <a:lstStyle/>
          <a:p>
            <a:r>
              <a:rPr lang="en-GB" sz="2530" dirty="0"/>
              <a:t>Content page checks (2)</a:t>
            </a:r>
          </a:p>
        </p:txBody>
      </p:sp>
      <p:sp>
        <p:nvSpPr>
          <p:cNvPr id="3" name="Content Placeholder 2">
            <a:extLst>
              <a:ext uri="{FF2B5EF4-FFF2-40B4-BE49-F238E27FC236}">
                <a16:creationId xmlns:a16="http://schemas.microsoft.com/office/drawing/2014/main" id="{27FEFB78-9E97-480A-B651-08AD846AAE11}"/>
              </a:ext>
            </a:extLst>
          </p:cNvPr>
          <p:cNvSpPr>
            <a:spLocks noGrp="1"/>
          </p:cNvSpPr>
          <p:nvPr>
            <p:ph idx="1"/>
          </p:nvPr>
        </p:nvSpPr>
        <p:spPr>
          <a:xfrm>
            <a:off x="434983" y="1534601"/>
            <a:ext cx="8229600" cy="2902067"/>
          </a:xfrm>
        </p:spPr>
        <p:txBody>
          <a:bodyPr/>
          <a:lstStyle/>
          <a:p>
            <a:pPr>
              <a:spcBef>
                <a:spcPts val="633"/>
              </a:spcBef>
            </a:pPr>
            <a:r>
              <a:rPr lang="en-GB" sz="1500" b="1" dirty="0"/>
              <a:t>Page titles</a:t>
            </a:r>
            <a:r>
              <a:rPr lang="en-GB" sz="1500" dirty="0"/>
              <a:t>: is the title in the browser </a:t>
            </a:r>
            <a:r>
              <a:rPr lang="en-GB" sz="1500"/>
              <a:t>tab clear</a:t>
            </a:r>
            <a:r>
              <a:rPr lang="en-GB" sz="1500" dirty="0"/>
              <a:t>?</a:t>
            </a:r>
          </a:p>
          <a:p>
            <a:pPr marL="358775" lvl="1" indent="0">
              <a:spcBef>
                <a:spcPts val="633"/>
              </a:spcBef>
              <a:buNone/>
            </a:pPr>
            <a:r>
              <a:rPr lang="en-GB" sz="1500"/>
              <a:t>Pages </a:t>
            </a:r>
            <a:r>
              <a:rPr lang="en-GB" sz="1500" dirty="0"/>
              <a:t>have titles that describe their purpose </a:t>
            </a:r>
            <a:r>
              <a:rPr lang="en-GB" sz="1500"/>
              <a:t>and ideally are </a:t>
            </a:r>
            <a:r>
              <a:rPr lang="en-GB" sz="1500" dirty="0"/>
              <a:t>unique. Titles are </a:t>
            </a:r>
            <a:r>
              <a:rPr lang="en-GB" sz="1500"/>
              <a:t>usually displayed in </a:t>
            </a:r>
            <a:r>
              <a:rPr lang="en-GB" sz="1500" dirty="0"/>
              <a:t>the browser tab. Check there is a title that adequately and briefly describes </a:t>
            </a:r>
            <a:r>
              <a:rPr lang="en-GB" sz="1500"/>
              <a:t>the content of </a:t>
            </a:r>
            <a:r>
              <a:rPr lang="en-GB" sz="1500" dirty="0"/>
              <a:t>the page. Check the title is different from other pages on the website, </a:t>
            </a:r>
            <a:r>
              <a:rPr lang="en-GB" sz="1500"/>
              <a:t>and adequately distinguishes </a:t>
            </a:r>
            <a:r>
              <a:rPr lang="en-GB" sz="1500" dirty="0"/>
              <a:t>the page from other web pages.</a:t>
            </a:r>
          </a:p>
          <a:p>
            <a:pPr marL="0" indent="0">
              <a:spcBef>
                <a:spcPts val="633"/>
              </a:spcBef>
              <a:buNone/>
            </a:pPr>
            <a:endParaRPr lang="en-GB" sz="100" dirty="0"/>
          </a:p>
          <a:p>
            <a:r>
              <a:rPr lang="en-GB" sz="1500" b="1" dirty="0"/>
              <a:t>Consistent navigation: </a:t>
            </a:r>
            <a:r>
              <a:rPr lang="en-GB" sz="1500" dirty="0"/>
              <a:t>is the navigation consistent across pages </a:t>
            </a:r>
            <a:r>
              <a:rPr lang="en-GB" sz="1500" dirty="0" err="1"/>
              <a:t>eg</a:t>
            </a:r>
            <a:r>
              <a:rPr lang="en-GB" sz="1500" dirty="0"/>
              <a:t> menus stay in the same order?</a:t>
            </a:r>
          </a:p>
          <a:p>
            <a:pPr marL="358775" lvl="1" indent="0">
              <a:buNone/>
            </a:pPr>
            <a:r>
              <a:rPr lang="en-GB" sz="1500"/>
              <a:t>Does </a:t>
            </a:r>
            <a:r>
              <a:rPr lang="en-GB" sz="1500" dirty="0"/>
              <a:t>each part of your site have the same kind of menu structure or does </a:t>
            </a:r>
            <a:r>
              <a:rPr lang="en-GB" sz="1500"/>
              <a:t>the user experience </a:t>
            </a:r>
            <a:r>
              <a:rPr lang="en-GB" sz="1500" dirty="0"/>
              <a:t>different navigation conventions on different parts of the website? </a:t>
            </a:r>
          </a:p>
        </p:txBody>
      </p:sp>
    </p:spTree>
    <p:extLst>
      <p:ext uri="{BB962C8B-B14F-4D97-AF65-F5344CB8AC3E}">
        <p14:creationId xmlns:p14="http://schemas.microsoft.com/office/powerpoint/2010/main" val="41647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639C-06AE-44CB-8BC2-FD90EBDE6E88}"/>
              </a:ext>
            </a:extLst>
          </p:cNvPr>
          <p:cNvSpPr>
            <a:spLocks noGrp="1"/>
          </p:cNvSpPr>
          <p:nvPr>
            <p:ph type="title"/>
          </p:nvPr>
        </p:nvSpPr>
        <p:spPr/>
        <p:txBody>
          <a:bodyPr/>
          <a:lstStyle/>
          <a:p>
            <a:r>
              <a:rPr lang="en-GB" sz="2531" dirty="0"/>
              <a:t>Welcome!</a:t>
            </a:r>
          </a:p>
        </p:txBody>
      </p:sp>
      <p:sp>
        <p:nvSpPr>
          <p:cNvPr id="3" name="Content Placeholder 2">
            <a:extLst>
              <a:ext uri="{FF2B5EF4-FFF2-40B4-BE49-F238E27FC236}">
                <a16:creationId xmlns:a16="http://schemas.microsoft.com/office/drawing/2014/main" id="{03CE8BCD-A731-4279-A194-C3ECBDB81512}"/>
              </a:ext>
            </a:extLst>
          </p:cNvPr>
          <p:cNvSpPr>
            <a:spLocks noGrp="1"/>
          </p:cNvSpPr>
          <p:nvPr>
            <p:ph idx="1"/>
          </p:nvPr>
        </p:nvSpPr>
        <p:spPr/>
        <p:txBody>
          <a:bodyPr/>
          <a:lstStyle/>
          <a:p>
            <a:r>
              <a:rPr lang="en-US" altLang="en-US" sz="1600" dirty="0">
                <a:latin typeface="Arial" panose="020B0604020202020204" pitchFamily="34" charset="0"/>
                <a:cs typeface="Arial" panose="020B0604020202020204" pitchFamily="34" charset="0"/>
              </a:rPr>
              <a:t>The session is being recorded.</a:t>
            </a:r>
          </a:p>
          <a:p>
            <a:r>
              <a:rPr lang="en-US" altLang="en-US" sz="1600" dirty="0">
                <a:latin typeface="Arial" panose="020B0604020202020204" pitchFamily="34" charset="0"/>
                <a:cs typeface="Arial" panose="020B0604020202020204" pitchFamily="34" charset="0"/>
              </a:rPr>
              <a:t>Live captions during the training</a:t>
            </a:r>
            <a:endParaRPr lang="en-US" altLang="en-US" sz="1600" b="1"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Please use the Q&amp;A window to ask questions</a:t>
            </a:r>
          </a:p>
          <a:p>
            <a:pPr eaLnBrk="1" hangingPunct="1"/>
            <a:r>
              <a:rPr lang="en-US" altLang="en-US" sz="1600" dirty="0">
                <a:latin typeface="Arial" panose="020B0604020202020204" pitchFamily="34" charset="0"/>
                <a:cs typeface="Arial" panose="020B0604020202020204" pitchFamily="34" charset="0"/>
              </a:rPr>
              <a:t>Please use the chat window for general conversation</a:t>
            </a:r>
          </a:p>
          <a:p>
            <a:pPr eaLnBrk="1" hangingPunct="1"/>
            <a:r>
              <a:rPr lang="en-US" altLang="en-US" sz="1600" dirty="0">
                <a:latin typeface="Arial" panose="020B0604020202020204" pitchFamily="34" charset="0"/>
                <a:cs typeface="Arial" panose="020B0604020202020204" pitchFamily="34" charset="0"/>
              </a:rPr>
              <a:t>Slides, a transcript and recording will be made available via email in the coming days</a:t>
            </a:r>
          </a:p>
          <a:p>
            <a:pPr eaLnBrk="1" hangingPunct="1"/>
            <a:r>
              <a:rPr lang="en-US" altLang="en-US" sz="1600" dirty="0">
                <a:latin typeface="Arial" panose="020B0604020202020204" pitchFamily="34" charset="0"/>
                <a:cs typeface="Arial" panose="020B0604020202020204" pitchFamily="34" charset="0"/>
              </a:rPr>
              <a:t>You will see a feedback form on leaving which includes the option to ask follow up questions or suggest future training topics</a:t>
            </a:r>
          </a:p>
          <a:p>
            <a:endParaRPr lang="en-GB" dirty="0"/>
          </a:p>
        </p:txBody>
      </p:sp>
    </p:spTree>
    <p:extLst>
      <p:ext uri="{BB962C8B-B14F-4D97-AF65-F5344CB8AC3E}">
        <p14:creationId xmlns:p14="http://schemas.microsoft.com/office/powerpoint/2010/main" val="3425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233F-D8EB-4E01-860F-0D1FDE4AA031}"/>
              </a:ext>
            </a:extLst>
          </p:cNvPr>
          <p:cNvSpPr>
            <a:spLocks noGrp="1"/>
          </p:cNvSpPr>
          <p:nvPr>
            <p:ph type="title"/>
          </p:nvPr>
        </p:nvSpPr>
        <p:spPr/>
        <p:txBody>
          <a:bodyPr/>
          <a:lstStyle/>
          <a:p>
            <a:r>
              <a:rPr lang="en-GB" sz="2530" dirty="0"/>
              <a:t>Content page checks (3)</a:t>
            </a:r>
          </a:p>
        </p:txBody>
      </p:sp>
      <p:sp>
        <p:nvSpPr>
          <p:cNvPr id="3" name="Content Placeholder 2">
            <a:extLst>
              <a:ext uri="{FF2B5EF4-FFF2-40B4-BE49-F238E27FC236}">
                <a16:creationId xmlns:a16="http://schemas.microsoft.com/office/drawing/2014/main" id="{27FEFB78-9E97-480A-B651-08AD846AAE11}"/>
              </a:ext>
            </a:extLst>
          </p:cNvPr>
          <p:cNvSpPr>
            <a:spLocks noGrp="1"/>
          </p:cNvSpPr>
          <p:nvPr>
            <p:ph idx="1"/>
          </p:nvPr>
        </p:nvSpPr>
        <p:spPr>
          <a:xfrm>
            <a:off x="434983" y="1534604"/>
            <a:ext cx="8229600" cy="2790908"/>
          </a:xfrm>
        </p:spPr>
        <p:txBody>
          <a:bodyPr/>
          <a:lstStyle/>
          <a:p>
            <a:pPr>
              <a:spcBef>
                <a:spcPts val="633"/>
              </a:spcBef>
            </a:pPr>
            <a:r>
              <a:rPr lang="en-GB" sz="1500" b="1" dirty="0"/>
              <a:t>Consistent icons and labelling: </a:t>
            </a:r>
            <a:r>
              <a:rPr lang="en-GB" sz="1500" dirty="0"/>
              <a:t>are icons and labels consistent across pages </a:t>
            </a:r>
            <a:r>
              <a:rPr lang="en-GB" sz="1500" dirty="0" err="1"/>
              <a:t>eg</a:t>
            </a:r>
            <a:r>
              <a:rPr lang="en-GB" sz="1500" dirty="0"/>
              <a:t> icons represent the same function on and across pages?</a:t>
            </a:r>
          </a:p>
          <a:p>
            <a:pPr marL="358775" lvl="1" indent="0">
              <a:spcBef>
                <a:spcPts val="633"/>
              </a:spcBef>
              <a:buNone/>
            </a:pPr>
            <a:r>
              <a:rPr lang="en-GB" sz="1500"/>
              <a:t>Ideally </a:t>
            </a:r>
            <a:r>
              <a:rPr lang="en-GB" sz="1500" dirty="0"/>
              <a:t>icons should have text labels displayed on screen. Any icons without text </a:t>
            </a:r>
            <a:r>
              <a:rPr lang="en-GB" sz="1500"/>
              <a:t>labels need </a:t>
            </a:r>
            <a:r>
              <a:rPr lang="en-GB" sz="1500" dirty="0"/>
              <a:t>a programmatic label readable by screen readers. This may be shown </a:t>
            </a:r>
            <a:r>
              <a:rPr lang="en-GB" sz="1500"/>
              <a:t>in ANDI.</a:t>
            </a:r>
            <a:endParaRPr lang="en-GB" sz="1500" dirty="0"/>
          </a:p>
          <a:p>
            <a:r>
              <a:rPr lang="en-GB" sz="1500" b="1" dirty="0"/>
              <a:t>Image alternatives: </a:t>
            </a:r>
            <a:r>
              <a:rPr lang="en-GB" sz="1500" dirty="0"/>
              <a:t>do all informative images have text alternatives? Are decorative images marked appropriately?</a:t>
            </a:r>
          </a:p>
          <a:p>
            <a:pPr marL="358775" lvl="1" indent="0">
              <a:buNone/>
            </a:pPr>
            <a:r>
              <a:rPr lang="en-GB" sz="1500"/>
              <a:t>Does </a:t>
            </a:r>
            <a:r>
              <a:rPr lang="en-GB" sz="1500" dirty="0"/>
              <a:t>each decorative image have null alt text (or aria-hidden attribute)?</a:t>
            </a:r>
          </a:p>
          <a:p>
            <a:pPr marL="358775" lvl="1" indent="0">
              <a:buNone/>
            </a:pPr>
            <a:r>
              <a:rPr lang="en-GB" sz="1500"/>
              <a:t>Is </a:t>
            </a:r>
            <a:r>
              <a:rPr lang="en-GB" sz="1500" dirty="0"/>
              <a:t>the alt text on other images meaningful?</a:t>
            </a:r>
          </a:p>
          <a:p>
            <a:endParaRPr lang="en-GB" dirty="0"/>
          </a:p>
        </p:txBody>
      </p:sp>
    </p:spTree>
    <p:extLst>
      <p:ext uri="{BB962C8B-B14F-4D97-AF65-F5344CB8AC3E}">
        <p14:creationId xmlns:p14="http://schemas.microsoft.com/office/powerpoint/2010/main" val="337899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1A07-3832-40EA-9013-23E27C9472FE}"/>
              </a:ext>
            </a:extLst>
          </p:cNvPr>
          <p:cNvSpPr>
            <a:spLocks noGrp="1"/>
          </p:cNvSpPr>
          <p:nvPr>
            <p:ph type="title"/>
          </p:nvPr>
        </p:nvSpPr>
        <p:spPr/>
        <p:txBody>
          <a:bodyPr/>
          <a:lstStyle/>
          <a:p>
            <a:r>
              <a:rPr lang="en-GB" sz="2530" dirty="0"/>
              <a:t>Content page checks (4)</a:t>
            </a:r>
          </a:p>
        </p:txBody>
      </p:sp>
      <p:sp>
        <p:nvSpPr>
          <p:cNvPr id="3" name="Content Placeholder 2">
            <a:extLst>
              <a:ext uri="{FF2B5EF4-FFF2-40B4-BE49-F238E27FC236}">
                <a16:creationId xmlns:a16="http://schemas.microsoft.com/office/drawing/2014/main" id="{03DD8BCD-181D-4230-8834-C99CC186030F}"/>
              </a:ext>
            </a:extLst>
          </p:cNvPr>
          <p:cNvSpPr>
            <a:spLocks noGrp="1"/>
          </p:cNvSpPr>
          <p:nvPr>
            <p:ph idx="1"/>
          </p:nvPr>
        </p:nvSpPr>
        <p:spPr>
          <a:xfrm>
            <a:off x="410465" y="1550503"/>
            <a:ext cx="8350654" cy="2894117"/>
          </a:xfrm>
        </p:spPr>
        <p:txBody>
          <a:bodyPr/>
          <a:lstStyle/>
          <a:p>
            <a:pPr>
              <a:spcBef>
                <a:spcPts val="633"/>
              </a:spcBef>
            </a:pPr>
            <a:r>
              <a:rPr lang="en-GB" sz="1500" b="1" dirty="0"/>
              <a:t>Link text:</a:t>
            </a:r>
            <a:r>
              <a:rPr lang="en-GB" sz="1500" dirty="0"/>
              <a:t> does link text make sense in context? Is every link text on a page unique?</a:t>
            </a:r>
          </a:p>
          <a:p>
            <a:pPr marL="358775" lvl="1" indent="0">
              <a:spcBef>
                <a:spcPts val="633"/>
              </a:spcBef>
              <a:buNone/>
            </a:pPr>
            <a:r>
              <a:rPr lang="en-GB" sz="1500"/>
              <a:t>Link </a:t>
            </a:r>
            <a:r>
              <a:rPr lang="en-GB" sz="1500" dirty="0"/>
              <a:t>text should be meaningful. Look for hyperlinks on a page. Are they unique </a:t>
            </a:r>
            <a:r>
              <a:rPr lang="en-GB" sz="1500"/>
              <a:t>and meaningful </a:t>
            </a:r>
            <a:r>
              <a:rPr lang="en-GB" sz="1500" dirty="0"/>
              <a:t>within content (</a:t>
            </a:r>
            <a:r>
              <a:rPr lang="en-GB" sz="1500" dirty="0" err="1"/>
              <a:t>eg</a:t>
            </a:r>
            <a:r>
              <a:rPr lang="en-GB" sz="1500" dirty="0"/>
              <a:t> </a:t>
            </a:r>
            <a:r>
              <a:rPr lang="en-GB" sz="1500" i="1" dirty="0"/>
              <a:t>contact us</a:t>
            </a:r>
            <a:r>
              <a:rPr lang="en-GB" sz="1500" dirty="0"/>
              <a:t>) or repetitive/unenlightening (</a:t>
            </a:r>
            <a:r>
              <a:rPr lang="en-GB" sz="1500" dirty="0" err="1"/>
              <a:t>eg</a:t>
            </a:r>
            <a:r>
              <a:rPr lang="en-GB" sz="1500" dirty="0"/>
              <a:t> </a:t>
            </a:r>
            <a:r>
              <a:rPr lang="en-GB" sz="1500" i="1" dirty="0"/>
              <a:t>Click here</a:t>
            </a:r>
            <a:r>
              <a:rPr lang="en-GB" sz="1500" dirty="0"/>
              <a:t>)? </a:t>
            </a:r>
            <a:endParaRPr lang="en-GB" sz="1500" b="1" dirty="0"/>
          </a:p>
          <a:p>
            <a:r>
              <a:rPr lang="en-GB" sz="1500" b="1" dirty="0"/>
              <a:t>Colour contrast and meaning: </a:t>
            </a:r>
            <a:r>
              <a:rPr lang="en-GB" sz="1500" dirty="0"/>
              <a:t>Is there sufficient colour contrast between text and or meaningful graphics (</a:t>
            </a:r>
            <a:r>
              <a:rPr lang="en-GB" sz="1500" dirty="0" err="1"/>
              <a:t>eg</a:t>
            </a:r>
            <a:r>
              <a:rPr lang="en-GB" sz="1500" dirty="0"/>
              <a:t> icons) and background colours</a:t>
            </a:r>
            <a:r>
              <a:rPr lang="en-GB" sz="1500"/>
              <a:t>? </a:t>
            </a:r>
            <a:endParaRPr lang="en-GB" sz="1500" dirty="0"/>
          </a:p>
          <a:p>
            <a:pPr marL="358775" lvl="1" indent="0">
              <a:buNone/>
            </a:pPr>
            <a:r>
              <a:rPr lang="en-GB" sz="1500"/>
              <a:t>A contrast </a:t>
            </a:r>
            <a:r>
              <a:rPr lang="en-GB" sz="1500" dirty="0"/>
              <a:t>ratio of 4.5:1 is required for text content, 3:1 for large text or </a:t>
            </a:r>
            <a:r>
              <a:rPr lang="en-GB" sz="1500"/>
              <a:t>non-text graphical controls. Check with code inspector, WAVE, ANDI or </a:t>
            </a:r>
            <a:r>
              <a:rPr lang="en-GB" sz="1500">
                <a:hlinkClick r:id="rId3"/>
              </a:rPr>
              <a:t>CCA</a:t>
            </a:r>
            <a:r>
              <a:rPr lang="en-GB" sz="1500"/>
              <a:t>. </a:t>
            </a:r>
          </a:p>
          <a:p>
            <a:pPr marL="358775" lvl="1" indent="0">
              <a:buNone/>
            </a:pPr>
            <a:r>
              <a:rPr lang="en-GB" sz="1500"/>
              <a:t>Is colour never the only means of conveying meaning?</a:t>
            </a:r>
            <a:endParaRPr lang="en-GB" sz="1500" dirty="0"/>
          </a:p>
        </p:txBody>
      </p:sp>
    </p:spTree>
    <p:extLst>
      <p:ext uri="{BB962C8B-B14F-4D97-AF65-F5344CB8AC3E}">
        <p14:creationId xmlns:p14="http://schemas.microsoft.com/office/powerpoint/2010/main" val="387049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12B0-7B9E-4A11-A983-8DF4312C9A40}"/>
              </a:ext>
            </a:extLst>
          </p:cNvPr>
          <p:cNvSpPr>
            <a:spLocks noGrp="1"/>
          </p:cNvSpPr>
          <p:nvPr>
            <p:ph type="title"/>
          </p:nvPr>
        </p:nvSpPr>
        <p:spPr/>
        <p:txBody>
          <a:bodyPr/>
          <a:lstStyle/>
          <a:p>
            <a:r>
              <a:rPr lang="en-GB" sz="2530" dirty="0"/>
              <a:t>Form </a:t>
            </a:r>
            <a:r>
              <a:rPr lang="en-GB" sz="2530"/>
              <a:t>page checks (1)</a:t>
            </a:r>
            <a:endParaRPr lang="en-GB" sz="2530" dirty="0"/>
          </a:p>
        </p:txBody>
      </p:sp>
      <p:sp>
        <p:nvSpPr>
          <p:cNvPr id="3" name="Content Placeholder 2">
            <a:extLst>
              <a:ext uri="{FF2B5EF4-FFF2-40B4-BE49-F238E27FC236}">
                <a16:creationId xmlns:a16="http://schemas.microsoft.com/office/drawing/2014/main" id="{633CFC46-94E7-40A7-9F49-45190F12703E}"/>
              </a:ext>
            </a:extLst>
          </p:cNvPr>
          <p:cNvSpPr>
            <a:spLocks noGrp="1"/>
          </p:cNvSpPr>
          <p:nvPr>
            <p:ph idx="1"/>
          </p:nvPr>
        </p:nvSpPr>
        <p:spPr>
          <a:xfrm>
            <a:off x="427039" y="1582307"/>
            <a:ext cx="8229600" cy="2870422"/>
          </a:xfrm>
        </p:spPr>
        <p:txBody>
          <a:bodyPr/>
          <a:lstStyle/>
          <a:p>
            <a:pPr>
              <a:spcBef>
                <a:spcPts val="633"/>
              </a:spcBef>
            </a:pPr>
            <a:r>
              <a:rPr lang="en-GB" sz="1500" b="1" dirty="0"/>
              <a:t>Form field labels: </a:t>
            </a:r>
            <a:r>
              <a:rPr lang="en-GB" sz="1500" dirty="0"/>
              <a:t>are form field labels associated with input fields?</a:t>
            </a:r>
          </a:p>
          <a:p>
            <a:pPr marL="0" indent="0">
              <a:spcBef>
                <a:spcPts val="633"/>
              </a:spcBef>
              <a:buNone/>
            </a:pPr>
            <a:br>
              <a:rPr lang="en-GB" sz="500" dirty="0"/>
            </a:br>
            <a:r>
              <a:rPr lang="en-GB" sz="1500" dirty="0"/>
              <a:t>	Form fields should be associated with their labels. A quick check on simple form fields is 	to click on a form field name in a desktop </a:t>
            </a:r>
            <a:r>
              <a:rPr lang="en-GB" sz="1500"/>
              <a:t>browser. Or check with ANDI / WAVE.</a:t>
            </a:r>
            <a:endParaRPr lang="en-GB" sz="1500" dirty="0"/>
          </a:p>
          <a:p>
            <a:pPr>
              <a:spcBef>
                <a:spcPts val="633"/>
              </a:spcBef>
            </a:pPr>
            <a:r>
              <a:rPr lang="en-GB" sz="1500" b="1"/>
              <a:t>Are required fields identified? </a:t>
            </a:r>
          </a:p>
          <a:p>
            <a:pPr>
              <a:spcBef>
                <a:spcPts val="633"/>
              </a:spcBef>
            </a:pPr>
            <a:r>
              <a:rPr lang="en-GB" sz="1500" b="1"/>
              <a:t>Are forms keyboard accessible? </a:t>
            </a:r>
            <a:r>
              <a:rPr lang="en-GB" sz="1500"/>
              <a:t>Can you tab through and complete the whole form without touching the mouse? Including text fields, checkboxes &amp; radio buttons (Space) and drop downs (Arrow keys).</a:t>
            </a:r>
            <a:endParaRPr lang="en-GB" sz="1500" b="1"/>
          </a:p>
          <a:p>
            <a:pPr marL="0" indent="0">
              <a:spcBef>
                <a:spcPts val="633"/>
              </a:spcBef>
              <a:buNone/>
            </a:pPr>
            <a:r>
              <a:rPr lang="en-GB" sz="1500" b="1"/>
              <a:t>	</a:t>
            </a:r>
            <a:endParaRPr lang="en-GB" sz="1500" b="1" dirty="0"/>
          </a:p>
        </p:txBody>
      </p:sp>
    </p:spTree>
    <p:extLst>
      <p:ext uri="{BB962C8B-B14F-4D97-AF65-F5344CB8AC3E}">
        <p14:creationId xmlns:p14="http://schemas.microsoft.com/office/powerpoint/2010/main" val="965566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12B0-7B9E-4A11-A983-8DF4312C9A40}"/>
              </a:ext>
            </a:extLst>
          </p:cNvPr>
          <p:cNvSpPr>
            <a:spLocks noGrp="1"/>
          </p:cNvSpPr>
          <p:nvPr>
            <p:ph type="title"/>
          </p:nvPr>
        </p:nvSpPr>
        <p:spPr/>
        <p:txBody>
          <a:bodyPr/>
          <a:lstStyle/>
          <a:p>
            <a:r>
              <a:rPr lang="en-GB" sz="2530" dirty="0"/>
              <a:t>Form page checks (2)</a:t>
            </a:r>
          </a:p>
        </p:txBody>
      </p:sp>
      <p:sp>
        <p:nvSpPr>
          <p:cNvPr id="3" name="Content Placeholder 2">
            <a:extLst>
              <a:ext uri="{FF2B5EF4-FFF2-40B4-BE49-F238E27FC236}">
                <a16:creationId xmlns:a16="http://schemas.microsoft.com/office/drawing/2014/main" id="{633CFC46-94E7-40A7-9F49-45190F12703E}"/>
              </a:ext>
            </a:extLst>
          </p:cNvPr>
          <p:cNvSpPr>
            <a:spLocks noGrp="1"/>
          </p:cNvSpPr>
          <p:nvPr>
            <p:ph idx="1"/>
          </p:nvPr>
        </p:nvSpPr>
        <p:spPr>
          <a:xfrm>
            <a:off x="427039" y="1590258"/>
            <a:ext cx="8229600" cy="2870422"/>
          </a:xfrm>
        </p:spPr>
        <p:txBody>
          <a:bodyPr/>
          <a:lstStyle/>
          <a:p>
            <a:pPr>
              <a:spcBef>
                <a:spcPts val="633"/>
              </a:spcBef>
            </a:pPr>
            <a:r>
              <a:rPr lang="en-GB" sz="1500" b="1" dirty="0"/>
              <a:t>Error messages: </a:t>
            </a:r>
            <a:r>
              <a:rPr lang="en-GB" sz="1500" dirty="0"/>
              <a:t>are error messages associated with input fields?</a:t>
            </a:r>
            <a:endParaRPr lang="en-GB" sz="1500" b="1" dirty="0"/>
          </a:p>
          <a:p>
            <a:pPr marL="0" indent="0">
              <a:spcBef>
                <a:spcPts val="633"/>
              </a:spcBef>
              <a:buNone/>
            </a:pPr>
            <a:r>
              <a:rPr lang="en-GB" sz="1500" b="1" dirty="0"/>
              <a:t>	</a:t>
            </a:r>
            <a:r>
              <a:rPr lang="en-GB" sz="1500" dirty="0"/>
              <a:t>When you do something wrong (like put your name in an email field of a form) do you get 	a helpful error message that helps you correct the mistake? </a:t>
            </a:r>
          </a:p>
          <a:p>
            <a:pPr marL="0" indent="0">
              <a:spcBef>
                <a:spcPts val="633"/>
              </a:spcBef>
              <a:buNone/>
            </a:pPr>
            <a:r>
              <a:rPr lang="en-GB" sz="1500" dirty="0"/>
              <a:t>	Check if the error message is associated with the form field so that screen-reader users 	can know there is an error on a field. This can be checked by </a:t>
            </a:r>
            <a:r>
              <a:rPr lang="en-GB" sz="1500"/>
              <a:t>using ANDI / WAVE on a 	form </a:t>
            </a:r>
            <a:r>
              <a:rPr lang="en-GB" sz="1500" dirty="0"/>
              <a:t>with an error. The message should be associated with </a:t>
            </a:r>
            <a:r>
              <a:rPr lang="en-GB" sz="1500"/>
              <a:t>the field </a:t>
            </a:r>
            <a:r>
              <a:rPr lang="en-GB" sz="1500" dirty="0"/>
              <a:t>using </a:t>
            </a:r>
            <a:r>
              <a:rPr lang="en-GB" sz="1500"/>
              <a:t>an aria-	described-by </a:t>
            </a:r>
            <a:r>
              <a:rPr lang="en-GB" sz="1500" dirty="0"/>
              <a:t>tag.</a:t>
            </a:r>
          </a:p>
          <a:p>
            <a:pPr marL="0" indent="0">
              <a:spcBef>
                <a:spcPts val="633"/>
              </a:spcBef>
              <a:buNone/>
            </a:pPr>
            <a:r>
              <a:rPr lang="en-GB" sz="1500"/>
              <a:t>	</a:t>
            </a:r>
            <a:endParaRPr lang="en-GB" sz="1500" dirty="0"/>
          </a:p>
        </p:txBody>
      </p:sp>
    </p:spTree>
    <p:extLst>
      <p:ext uri="{BB962C8B-B14F-4D97-AF65-F5344CB8AC3E}">
        <p14:creationId xmlns:p14="http://schemas.microsoft.com/office/powerpoint/2010/main" val="1720696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10CE-E92F-41C5-BD36-18DAD06687F5}"/>
              </a:ext>
            </a:extLst>
          </p:cNvPr>
          <p:cNvSpPr>
            <a:spLocks noGrp="1"/>
          </p:cNvSpPr>
          <p:nvPr>
            <p:ph type="title"/>
          </p:nvPr>
        </p:nvSpPr>
        <p:spPr/>
        <p:txBody>
          <a:bodyPr/>
          <a:lstStyle/>
          <a:p>
            <a:r>
              <a:rPr lang="en-GB" sz="2530" dirty="0"/>
              <a:t>Multimedia page checks</a:t>
            </a:r>
          </a:p>
        </p:txBody>
      </p:sp>
      <p:sp>
        <p:nvSpPr>
          <p:cNvPr id="3" name="Content Placeholder 2">
            <a:extLst>
              <a:ext uri="{FF2B5EF4-FFF2-40B4-BE49-F238E27FC236}">
                <a16:creationId xmlns:a16="http://schemas.microsoft.com/office/drawing/2014/main" id="{4B3863C0-3975-49F9-A941-A3EB9F1194C7}"/>
              </a:ext>
            </a:extLst>
          </p:cNvPr>
          <p:cNvSpPr>
            <a:spLocks noGrp="1"/>
          </p:cNvSpPr>
          <p:nvPr>
            <p:ph idx="1"/>
          </p:nvPr>
        </p:nvSpPr>
        <p:spPr/>
        <p:txBody>
          <a:bodyPr/>
          <a:lstStyle/>
          <a:p>
            <a:r>
              <a:rPr lang="en-GB" sz="1500" b="1" dirty="0"/>
              <a:t>Alternative media: </a:t>
            </a:r>
            <a:r>
              <a:rPr lang="en-GB" sz="1500" dirty="0"/>
              <a:t>do videos have accurate</a:t>
            </a:r>
          </a:p>
          <a:p>
            <a:pPr lvl="1"/>
            <a:r>
              <a:rPr lang="en-GB" sz="1500" dirty="0"/>
              <a:t>Captions</a:t>
            </a:r>
          </a:p>
          <a:p>
            <a:pPr lvl="1"/>
            <a:r>
              <a:rPr lang="en-GB" sz="1500" dirty="0"/>
              <a:t>Audio descriptions</a:t>
            </a:r>
          </a:p>
          <a:p>
            <a:pPr lvl="1"/>
            <a:r>
              <a:rPr lang="en-GB" sz="1500" dirty="0"/>
              <a:t>Transcripts (note this is not sufficient for Level AA but meets </a:t>
            </a:r>
            <a:r>
              <a:rPr lang="en-GB" sz="1500"/>
              <a:t>A)</a:t>
            </a:r>
          </a:p>
          <a:p>
            <a:pPr lvl="1"/>
            <a:endParaRPr lang="en-GB" sz="1500"/>
          </a:p>
          <a:p>
            <a:pPr marL="358775" lvl="1" indent="0">
              <a:buNone/>
            </a:pPr>
            <a:r>
              <a:rPr lang="en-GB" sz="1500"/>
              <a:t>To check what is needed: </a:t>
            </a:r>
            <a:r>
              <a:rPr lang="en-GB" sz="1500">
                <a:hlinkClick r:id="rId3"/>
              </a:rPr>
              <a:t>https://www.w3.org/WAI/media/av/planning/</a:t>
            </a:r>
            <a:r>
              <a:rPr lang="en-GB" sz="1500"/>
              <a:t> </a:t>
            </a:r>
          </a:p>
        </p:txBody>
      </p:sp>
    </p:spTree>
    <p:extLst>
      <p:ext uri="{BB962C8B-B14F-4D97-AF65-F5344CB8AC3E}">
        <p14:creationId xmlns:p14="http://schemas.microsoft.com/office/powerpoint/2010/main" val="2629068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10CE-E92F-41C5-BD36-18DAD06687F5}"/>
              </a:ext>
            </a:extLst>
          </p:cNvPr>
          <p:cNvSpPr>
            <a:spLocks noGrp="1"/>
          </p:cNvSpPr>
          <p:nvPr>
            <p:ph type="title"/>
          </p:nvPr>
        </p:nvSpPr>
        <p:spPr/>
        <p:txBody>
          <a:bodyPr/>
          <a:lstStyle/>
          <a:p>
            <a:r>
              <a:rPr lang="en-GB" sz="2530" dirty="0"/>
              <a:t>Multimedia page checks (2)</a:t>
            </a:r>
          </a:p>
        </p:txBody>
      </p:sp>
      <p:sp>
        <p:nvSpPr>
          <p:cNvPr id="3" name="Content Placeholder 2">
            <a:extLst>
              <a:ext uri="{FF2B5EF4-FFF2-40B4-BE49-F238E27FC236}">
                <a16:creationId xmlns:a16="http://schemas.microsoft.com/office/drawing/2014/main" id="{4B3863C0-3975-49F9-A941-A3EB9F1194C7}"/>
              </a:ext>
            </a:extLst>
          </p:cNvPr>
          <p:cNvSpPr>
            <a:spLocks noGrp="1"/>
          </p:cNvSpPr>
          <p:nvPr>
            <p:ph idx="1"/>
          </p:nvPr>
        </p:nvSpPr>
        <p:spPr/>
        <p:txBody>
          <a:bodyPr/>
          <a:lstStyle/>
          <a:p>
            <a:r>
              <a:rPr lang="en-GB" sz="1500" b="1" dirty="0"/>
              <a:t>Pause or stop: </a:t>
            </a:r>
            <a:r>
              <a:rPr lang="en-GB" sz="1500" dirty="0"/>
              <a:t>Can auto-play video be paused or stopped? Can audio be muted?</a:t>
            </a:r>
          </a:p>
          <a:p>
            <a:pPr lvl="1"/>
            <a:r>
              <a:rPr lang="en-GB" sz="1500" dirty="0"/>
              <a:t>Any content on a page that moves or auto-plays for more than 5 seconds can be paused, stopped or hidden. This control must be keyboard accessible. </a:t>
            </a:r>
          </a:p>
          <a:p>
            <a:pPr lvl="1"/>
            <a:r>
              <a:rPr lang="en-GB" sz="1500" dirty="0"/>
              <a:t>If audio plays automatically on a page for more than 3 seconds, it should be possible to pause/stop it or alter volume independently of the device audio control (</a:t>
            </a:r>
            <a:r>
              <a:rPr lang="en-GB" sz="1500" dirty="0" err="1"/>
              <a:t>eg</a:t>
            </a:r>
            <a:r>
              <a:rPr lang="en-GB" sz="1500" dirty="0"/>
              <a:t> a mute button).</a:t>
            </a:r>
          </a:p>
          <a:p>
            <a:pPr lvl="1"/>
            <a:r>
              <a:rPr lang="en-GB" sz="1500" dirty="0"/>
              <a:t>No content flashes more than 3 times per second.</a:t>
            </a:r>
          </a:p>
          <a:p>
            <a:endParaRPr lang="en-GB" sz="1687" b="1" dirty="0"/>
          </a:p>
          <a:p>
            <a:pPr lvl="1"/>
            <a:endParaRPr lang="en-GB" sz="1687" dirty="0"/>
          </a:p>
        </p:txBody>
      </p:sp>
    </p:spTree>
    <p:extLst>
      <p:ext uri="{BB962C8B-B14F-4D97-AF65-F5344CB8AC3E}">
        <p14:creationId xmlns:p14="http://schemas.microsoft.com/office/powerpoint/2010/main" val="4186264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0816-D820-41A9-8A8F-A82224D327FE}"/>
              </a:ext>
            </a:extLst>
          </p:cNvPr>
          <p:cNvSpPr>
            <a:spLocks noGrp="1"/>
          </p:cNvSpPr>
          <p:nvPr>
            <p:ph type="title"/>
          </p:nvPr>
        </p:nvSpPr>
        <p:spPr>
          <a:xfrm>
            <a:off x="433072" y="381631"/>
            <a:ext cx="7096350" cy="994142"/>
          </a:xfrm>
        </p:spPr>
        <p:txBody>
          <a:bodyPr/>
          <a:lstStyle/>
          <a:p>
            <a:r>
              <a:rPr lang="en-GB" sz="2530" dirty="0"/>
              <a:t>Should I check with a screen reader?</a:t>
            </a:r>
          </a:p>
        </p:txBody>
      </p:sp>
      <p:sp>
        <p:nvSpPr>
          <p:cNvPr id="3" name="Content Placeholder 2">
            <a:extLst>
              <a:ext uri="{FF2B5EF4-FFF2-40B4-BE49-F238E27FC236}">
                <a16:creationId xmlns:a16="http://schemas.microsoft.com/office/drawing/2014/main" id="{1D8CE3AF-48EE-42EF-9CF6-C9C5D7E0A544}"/>
              </a:ext>
            </a:extLst>
          </p:cNvPr>
          <p:cNvSpPr>
            <a:spLocks noGrp="1"/>
          </p:cNvSpPr>
          <p:nvPr>
            <p:ph sz="half" idx="1"/>
          </p:nvPr>
        </p:nvSpPr>
        <p:spPr>
          <a:xfrm>
            <a:off x="433073" y="1615742"/>
            <a:ext cx="5356185" cy="2892645"/>
          </a:xfrm>
        </p:spPr>
        <p:txBody>
          <a:bodyPr>
            <a:normAutofit/>
          </a:bodyPr>
          <a:lstStyle/>
          <a:p>
            <a:pPr marL="0" indent="0">
              <a:buNone/>
            </a:pPr>
            <a:r>
              <a:rPr lang="en-GB" sz="1500" dirty="0"/>
              <a:t>Yes, absolutely, but…</a:t>
            </a:r>
          </a:p>
          <a:p>
            <a:r>
              <a:rPr lang="en-GB" sz="1500" dirty="0"/>
              <a:t>Choose the right browser/screen reader combination</a:t>
            </a:r>
          </a:p>
          <a:p>
            <a:r>
              <a:rPr lang="en-GB" sz="1500" dirty="0"/>
              <a:t>Learn the screen reader modifier key</a:t>
            </a:r>
          </a:p>
          <a:p>
            <a:r>
              <a:rPr lang="en-GB" sz="1500" dirty="0"/>
              <a:t>Navigation:</a:t>
            </a:r>
          </a:p>
          <a:p>
            <a:pPr lvl="1"/>
            <a:r>
              <a:rPr lang="en-GB" sz="1500"/>
              <a:t>Mostly the same as keyboard navigation</a:t>
            </a:r>
            <a:endParaRPr lang="en-GB" sz="1500" dirty="0"/>
          </a:p>
          <a:p>
            <a:r>
              <a:rPr lang="en-GB" sz="1500" dirty="0"/>
              <a:t>Basic generic shortcut keys:</a:t>
            </a:r>
          </a:p>
          <a:p>
            <a:pPr lvl="1"/>
            <a:r>
              <a:rPr lang="en-GB" sz="1500" dirty="0"/>
              <a:t>H – jump to headings</a:t>
            </a:r>
          </a:p>
          <a:p>
            <a:pPr lvl="1"/>
            <a:r>
              <a:rPr lang="en-GB" sz="1500" dirty="0"/>
              <a:t>Ctrl – stop speech</a:t>
            </a:r>
          </a:p>
        </p:txBody>
      </p:sp>
      <p:graphicFrame>
        <p:nvGraphicFramePr>
          <p:cNvPr id="5" name="Content Placeholder 4">
            <a:extLst>
              <a:ext uri="{FF2B5EF4-FFF2-40B4-BE49-F238E27FC236}">
                <a16:creationId xmlns:a16="http://schemas.microsoft.com/office/drawing/2014/main" id="{CFC46C9C-7882-435F-8A40-4209A74357C6}"/>
              </a:ext>
            </a:extLst>
          </p:cNvPr>
          <p:cNvGraphicFramePr>
            <a:graphicFrameLocks noGrp="1"/>
          </p:cNvGraphicFramePr>
          <p:nvPr>
            <p:ph sz="half" idx="2"/>
            <p:extLst>
              <p:ext uri="{D42A27DB-BD31-4B8C-83A1-F6EECF244321}">
                <p14:modId xmlns:p14="http://schemas.microsoft.com/office/powerpoint/2010/main" val="489968763"/>
              </p:ext>
            </p:extLst>
          </p:nvPr>
        </p:nvGraphicFramePr>
        <p:xfrm>
          <a:off x="5637475" y="1700260"/>
          <a:ext cx="3016848" cy="2149127"/>
        </p:xfrm>
        <a:graphic>
          <a:graphicData uri="http://schemas.openxmlformats.org/drawingml/2006/table">
            <a:tbl>
              <a:tblPr firstRow="1" bandRow="1">
                <a:tableStyleId>{2D5ABB26-0587-4C30-8999-92F81FD0307C}</a:tableStyleId>
              </a:tblPr>
              <a:tblGrid>
                <a:gridCol w="1508424">
                  <a:extLst>
                    <a:ext uri="{9D8B030D-6E8A-4147-A177-3AD203B41FA5}">
                      <a16:colId xmlns:a16="http://schemas.microsoft.com/office/drawing/2014/main" val="2155461194"/>
                    </a:ext>
                  </a:extLst>
                </a:gridCol>
                <a:gridCol w="1508424">
                  <a:extLst>
                    <a:ext uri="{9D8B030D-6E8A-4147-A177-3AD203B41FA5}">
                      <a16:colId xmlns:a16="http://schemas.microsoft.com/office/drawing/2014/main" val="505849186"/>
                    </a:ext>
                  </a:extLst>
                </a:gridCol>
              </a:tblGrid>
              <a:tr h="560224">
                <a:tc>
                  <a:txBody>
                    <a:bodyPr/>
                    <a:lstStyle/>
                    <a:p>
                      <a:r>
                        <a:rPr lang="en-GB" sz="1800" dirty="0">
                          <a:solidFill>
                            <a:schemeClr val="bg1"/>
                          </a:solidFill>
                        </a:rPr>
                        <a:t>Screen Reader</a:t>
                      </a:r>
                    </a:p>
                  </a:txBody>
                  <a:tcPr marL="68578" marR="68578" marT="34289" marB="3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6E"/>
                    </a:solidFill>
                  </a:tcPr>
                </a:tc>
                <a:tc>
                  <a:txBody>
                    <a:bodyPr/>
                    <a:lstStyle/>
                    <a:p>
                      <a:r>
                        <a:rPr lang="en-GB" sz="1800" dirty="0">
                          <a:solidFill>
                            <a:schemeClr val="bg1"/>
                          </a:solidFill>
                        </a:rPr>
                        <a:t>Browser</a:t>
                      </a:r>
                    </a:p>
                  </a:txBody>
                  <a:tcPr marL="68578" marR="68578" marT="34289" marB="34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C6E"/>
                    </a:solidFill>
                  </a:tcPr>
                </a:tc>
                <a:extLst>
                  <a:ext uri="{0D108BD9-81ED-4DB2-BD59-A6C34878D82A}">
                    <a16:rowId xmlns:a16="http://schemas.microsoft.com/office/drawing/2014/main" val="3250017725"/>
                  </a:ext>
                </a:extLst>
              </a:tr>
              <a:tr h="311235">
                <a:tc>
                  <a:txBody>
                    <a:bodyPr/>
                    <a:lstStyle/>
                    <a:p>
                      <a:r>
                        <a:rPr lang="en-GB" sz="1800">
                          <a:solidFill>
                            <a:srgbClr val="005C6E"/>
                          </a:solidFill>
                        </a:rPr>
                        <a:t>JAWS</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solidFill>
                            <a:srgbClr val="005C6E"/>
                          </a:solidFill>
                        </a:rPr>
                        <a:t>Edge/Chrome</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702654"/>
                  </a:ext>
                </a:extLst>
              </a:tr>
              <a:tr h="311235">
                <a:tc>
                  <a:txBody>
                    <a:bodyPr/>
                    <a:lstStyle/>
                    <a:p>
                      <a:r>
                        <a:rPr lang="en-GB" sz="1800">
                          <a:solidFill>
                            <a:srgbClr val="005C6E"/>
                          </a:solidFill>
                        </a:rPr>
                        <a:t>NVDA</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solidFill>
                            <a:srgbClr val="005C6E"/>
                          </a:solidFill>
                        </a:rPr>
                        <a:t>Firefox</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427185"/>
                  </a:ext>
                </a:extLst>
              </a:tr>
              <a:tr h="311235">
                <a:tc>
                  <a:txBody>
                    <a:bodyPr/>
                    <a:lstStyle/>
                    <a:p>
                      <a:r>
                        <a:rPr lang="en-GB" sz="1800">
                          <a:solidFill>
                            <a:srgbClr val="005C6E"/>
                          </a:solidFill>
                        </a:rPr>
                        <a:t>Narrator</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solidFill>
                            <a:srgbClr val="005C6E"/>
                          </a:solidFill>
                        </a:rPr>
                        <a:t>Edge</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814995"/>
                  </a:ext>
                </a:extLst>
              </a:tr>
              <a:tr h="560209">
                <a:tc>
                  <a:txBody>
                    <a:bodyPr/>
                    <a:lstStyle/>
                    <a:p>
                      <a:r>
                        <a:rPr lang="en-GB" sz="1800" dirty="0">
                          <a:solidFill>
                            <a:srgbClr val="005C6E"/>
                          </a:solidFill>
                        </a:rPr>
                        <a:t>Voice Over</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rgbClr val="005C6E"/>
                          </a:solidFill>
                        </a:rPr>
                        <a:t>Safari</a:t>
                      </a:r>
                    </a:p>
                  </a:txBody>
                  <a:tcPr marL="68578" marR="68578"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7883341"/>
                  </a:ext>
                </a:extLst>
              </a:tr>
            </a:tbl>
          </a:graphicData>
        </a:graphic>
      </p:graphicFrame>
      <p:sp>
        <p:nvSpPr>
          <p:cNvPr id="6" name="Content Placeholder 1">
            <a:extLst>
              <a:ext uri="{FF2B5EF4-FFF2-40B4-BE49-F238E27FC236}">
                <a16:creationId xmlns:a16="http://schemas.microsoft.com/office/drawing/2014/main" id="{46CF1587-427F-4C60-BAE2-D8AA08E3C430}"/>
              </a:ext>
            </a:extLst>
          </p:cNvPr>
          <p:cNvSpPr txBox="1">
            <a:spLocks/>
          </p:cNvSpPr>
          <p:nvPr/>
        </p:nvSpPr>
        <p:spPr>
          <a:xfrm>
            <a:off x="3665060" y="4003546"/>
            <a:ext cx="4992566" cy="350671"/>
          </a:xfrm>
          <a:prstGeom prst="rect">
            <a:avLst/>
          </a:prstGeom>
          <a:solidFill>
            <a:srgbClr val="005C6E"/>
          </a:solidFill>
        </p:spPr>
        <p:txBody>
          <a:bodyPr vert="horz" lIns="68578" tIns="80998" rIns="68578" bIns="34289" rtlCol="0">
            <a:normAutofit fontScale="850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87">
                <a:solidFill>
                  <a:schemeClr val="bg1"/>
                </a:solidFill>
                <a:sym typeface="Wingdings" panose="05000000000000000000" pitchFamily="2" charset="2"/>
              </a:rPr>
              <a:t>Further information: </a:t>
            </a:r>
            <a:r>
              <a:rPr lang="en-GB" sz="1687">
                <a:solidFill>
                  <a:schemeClr val="bg1"/>
                </a:solidFill>
                <a:sym typeface="Wingdings" panose="05000000000000000000" pitchFamily="2" charset="2"/>
                <a:hlinkClick r:id="rId3">
                  <a:extLst>
                    <a:ext uri="{A12FA001-AC4F-418D-AE19-62706E023703}">
                      <ahyp:hlinkClr xmlns:ahyp="http://schemas.microsoft.com/office/drawing/2018/hyperlinkcolor" val="tx"/>
                    </a:ext>
                  </a:extLst>
                </a:hlinkClick>
              </a:rPr>
              <a:t>WebAIM Q&amp;A on screen reader testing</a:t>
            </a:r>
            <a:endParaRPr lang="en-GB" sz="1687">
              <a:solidFill>
                <a:schemeClr val="bg1"/>
              </a:solidFill>
            </a:endParaRPr>
          </a:p>
        </p:txBody>
      </p:sp>
    </p:spTree>
    <p:extLst>
      <p:ext uri="{BB962C8B-B14F-4D97-AF65-F5344CB8AC3E}">
        <p14:creationId xmlns:p14="http://schemas.microsoft.com/office/powerpoint/2010/main" val="2446532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6F41B8-4108-45DE-885B-19CA4B251D0A}"/>
              </a:ext>
            </a:extLst>
          </p:cNvPr>
          <p:cNvSpPr>
            <a:spLocks noGrp="1"/>
          </p:cNvSpPr>
          <p:nvPr>
            <p:ph type="title"/>
          </p:nvPr>
        </p:nvSpPr>
        <p:spPr>
          <a:xfrm>
            <a:off x="457200" y="571501"/>
            <a:ext cx="8229600" cy="800298"/>
          </a:xfrm>
        </p:spPr>
        <p:txBody>
          <a:bodyPr/>
          <a:lstStyle/>
          <a:p>
            <a:r>
              <a:rPr lang="en-GB" sz="2400" dirty="0"/>
              <a:t>Should I test with disabled users?</a:t>
            </a:r>
          </a:p>
        </p:txBody>
      </p:sp>
      <p:graphicFrame>
        <p:nvGraphicFramePr>
          <p:cNvPr id="7" name="Content Placeholder 2" descr="Why?&#10; Standards ensure websites &amp; documents work as expected independent of technology platform&#10;How?&#10; Developed by experts from all over the world to cover all access needs&#10;What?&#10;“Success criteria” that provide testable functionality requirements&#10;">
            <a:extLst>
              <a:ext uri="{FF2B5EF4-FFF2-40B4-BE49-F238E27FC236}">
                <a16:creationId xmlns:a16="http://schemas.microsoft.com/office/drawing/2014/main" id="{87F55F3E-F801-4AF8-BB02-F18FC02C79AA}"/>
              </a:ext>
            </a:extLst>
          </p:cNvPr>
          <p:cNvGraphicFramePr>
            <a:graphicFrameLocks noGrp="1"/>
          </p:cNvGraphicFramePr>
          <p:nvPr>
            <p:ph idx="1"/>
            <p:extLst>
              <p:ext uri="{D42A27DB-BD31-4B8C-83A1-F6EECF244321}">
                <p14:modId xmlns:p14="http://schemas.microsoft.com/office/powerpoint/2010/main" val="1744273625"/>
              </p:ext>
            </p:extLst>
          </p:nvPr>
        </p:nvGraphicFramePr>
        <p:xfrm>
          <a:off x="457200" y="1831627"/>
          <a:ext cx="8229851" cy="2488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56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38300"/>
            <a:ext cx="8229600" cy="2955925"/>
          </a:xfrm>
        </p:spPr>
        <p:txBody>
          <a:bodyPr/>
          <a:lstStyle/>
          <a:p>
            <a:pPr eaLnBrk="1" hangingPunct="1"/>
            <a:r>
              <a:rPr lang="en-US" altLang="en-US" dirty="0">
                <a:latin typeface="Arial" panose="020B0604020202020204" pitchFamily="34" charset="0"/>
                <a:cs typeface="Arial" panose="020B0604020202020204" pitchFamily="34" charset="0"/>
              </a:rPr>
              <a:t>@Mark</a:t>
            </a: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dirty="0">
                <a:latin typeface="Arial" panose="020B0604020202020204" pitchFamily="34" charset="0"/>
                <a:cs typeface="Arial" panose="020B0604020202020204" pitchFamily="34" charset="0"/>
              </a:rPr>
              <a:t>Questions?</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27889" y="1507188"/>
            <a:ext cx="5255559" cy="295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63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AA51-0055-41A2-8BD4-508F5E03499B}"/>
              </a:ext>
            </a:extLst>
          </p:cNvPr>
          <p:cNvSpPr>
            <a:spLocks noGrp="1"/>
          </p:cNvSpPr>
          <p:nvPr>
            <p:ph type="title"/>
          </p:nvPr>
        </p:nvSpPr>
        <p:spPr/>
        <p:txBody>
          <a:bodyPr/>
          <a:lstStyle/>
          <a:p>
            <a:r>
              <a:rPr lang="en-GB" sz="2531" dirty="0"/>
              <a:t>Resources</a:t>
            </a:r>
          </a:p>
        </p:txBody>
      </p:sp>
      <p:sp>
        <p:nvSpPr>
          <p:cNvPr id="3" name="Content Placeholder 2">
            <a:extLst>
              <a:ext uri="{FF2B5EF4-FFF2-40B4-BE49-F238E27FC236}">
                <a16:creationId xmlns:a16="http://schemas.microsoft.com/office/drawing/2014/main" id="{C57CF072-3678-40F6-B595-01CCA8DDFFE8}"/>
              </a:ext>
            </a:extLst>
          </p:cNvPr>
          <p:cNvSpPr>
            <a:spLocks noGrp="1"/>
          </p:cNvSpPr>
          <p:nvPr>
            <p:ph idx="1"/>
          </p:nvPr>
        </p:nvSpPr>
        <p:spPr>
          <a:xfrm>
            <a:off x="457200" y="1627968"/>
            <a:ext cx="8229600" cy="2665736"/>
          </a:xfrm>
        </p:spPr>
        <p:txBody>
          <a:bodyPr numCol="2"/>
          <a:lstStyle/>
          <a:p>
            <a:pPr marL="0" indent="0">
              <a:buNone/>
            </a:pPr>
            <a:r>
              <a:rPr lang="en-GB" sz="1266" b="1"/>
              <a:t>Tools:			</a:t>
            </a:r>
            <a:endParaRPr lang="en-GB" sz="1266" b="1" dirty="0"/>
          </a:p>
          <a:p>
            <a:r>
              <a:rPr lang="en-GB" sz="1266" dirty="0"/>
              <a:t>WAVE – links to the extensions are on the </a:t>
            </a:r>
            <a:r>
              <a:rPr lang="en-GB" sz="1266" u="sng" dirty="0">
                <a:hlinkClick r:id="rId2">
                  <a:extLst>
                    <a:ext uri="{A12FA001-AC4F-418D-AE19-62706E023703}">
                      <ahyp:hlinkClr xmlns:ahyp="http://schemas.microsoft.com/office/drawing/2018/hyperlinkcolor" val="tx"/>
                    </a:ext>
                  </a:extLst>
                </a:hlinkClick>
              </a:rPr>
              <a:t>WAVE Webaim extension page</a:t>
            </a:r>
            <a:r>
              <a:rPr lang="en-GB" sz="1266" dirty="0"/>
              <a:t>.</a:t>
            </a:r>
          </a:p>
          <a:p>
            <a:r>
              <a:rPr lang="en-GB" sz="1266" dirty="0"/>
              <a:t>Headings Map – extension for </a:t>
            </a:r>
            <a:r>
              <a:rPr lang="en-GB" sz="1266" u="sng" dirty="0">
                <a:hlinkClick r:id="rId3">
                  <a:extLst>
                    <a:ext uri="{A12FA001-AC4F-418D-AE19-62706E023703}">
                      <ahyp:hlinkClr xmlns:ahyp="http://schemas.microsoft.com/office/drawing/2018/hyperlinkcolor" val="tx"/>
                    </a:ext>
                  </a:extLst>
                </a:hlinkClick>
              </a:rPr>
              <a:t>Chrome</a:t>
            </a:r>
            <a:r>
              <a:rPr lang="en-GB" sz="1266" dirty="0"/>
              <a:t> or </a:t>
            </a:r>
            <a:r>
              <a:rPr lang="en-GB" sz="1266" u="sng" dirty="0">
                <a:hlinkClick r:id="rId4">
                  <a:extLst>
                    <a:ext uri="{A12FA001-AC4F-418D-AE19-62706E023703}">
                      <ahyp:hlinkClr xmlns:ahyp="http://schemas.microsoft.com/office/drawing/2018/hyperlinkcolor" val="tx"/>
                    </a:ext>
                  </a:extLst>
                </a:hlinkClick>
              </a:rPr>
              <a:t>Firefox</a:t>
            </a:r>
            <a:r>
              <a:rPr lang="en-GB" sz="1266" dirty="0"/>
              <a:t> </a:t>
            </a:r>
          </a:p>
          <a:p>
            <a:r>
              <a:rPr lang="en-GB" sz="1266" u="sng" dirty="0">
                <a:hlinkClick r:id="rId5">
                  <a:extLst>
                    <a:ext uri="{A12FA001-AC4F-418D-AE19-62706E023703}">
                      <ahyp:hlinkClr xmlns:ahyp="http://schemas.microsoft.com/office/drawing/2018/hyperlinkcolor" val="tx"/>
                    </a:ext>
                  </a:extLst>
                </a:hlinkClick>
              </a:rPr>
              <a:t>Microsoft Accessibility Insights (includes aXe)</a:t>
            </a:r>
            <a:endParaRPr lang="en-GB" sz="1266" dirty="0"/>
          </a:p>
          <a:p>
            <a:r>
              <a:rPr lang="en-GB" sz="1266"/>
              <a:t>Add </a:t>
            </a:r>
            <a:r>
              <a:rPr lang="en-GB" sz="1266" dirty="0"/>
              <a:t>Focus indicator (Chrome) – </a:t>
            </a:r>
            <a:r>
              <a:rPr lang="en-GB" sz="1266" dirty="0">
                <a:hlinkClick r:id="rId6">
                  <a:extLst>
                    <a:ext uri="{A12FA001-AC4F-418D-AE19-62706E023703}">
                      <ahyp:hlinkClr xmlns:ahyp="http://schemas.microsoft.com/office/drawing/2018/hyperlinkcolor" val="tx"/>
                    </a:ext>
                  </a:extLst>
                </a:hlinkClick>
              </a:rPr>
              <a:t>Focus indicator</a:t>
            </a:r>
            <a:endParaRPr lang="en-GB" sz="1266" dirty="0"/>
          </a:p>
          <a:p>
            <a:pPr lvl="0"/>
            <a:r>
              <a:rPr lang="en-GB" sz="1266" u="sng" dirty="0">
                <a:hlinkClick r:id="rId7">
                  <a:extLst>
                    <a:ext uri="{A12FA001-AC4F-418D-AE19-62706E023703}">
                      <ahyp:hlinkClr xmlns:ahyp="http://schemas.microsoft.com/office/drawing/2018/hyperlinkcolor" val="tx"/>
                    </a:ext>
                  </a:extLst>
                </a:hlinkClick>
              </a:rPr>
              <a:t>Paciello Group Colour Contrast Analyser</a:t>
            </a:r>
            <a:endParaRPr lang="en-GB" sz="1266" u="sng" dirty="0"/>
          </a:p>
          <a:p>
            <a:pPr lvl="0"/>
            <a:r>
              <a:rPr lang="en-GB" sz="1266" u="sng" dirty="0">
                <a:hlinkClick r:id="rId8">
                  <a:extLst>
                    <a:ext uri="{A12FA001-AC4F-418D-AE19-62706E023703}">
                      <ahyp:hlinkClr xmlns:ahyp="http://schemas.microsoft.com/office/drawing/2018/hyperlinkcolor" val="tx"/>
                    </a:ext>
                  </a:extLst>
                </a:hlinkClick>
              </a:rPr>
              <a:t>Paul J Adam accessibility bookmarklets</a:t>
            </a:r>
            <a:endParaRPr lang="en-GB" sz="1266" u="sng" dirty="0"/>
          </a:p>
          <a:p>
            <a:pPr lvl="0"/>
            <a:r>
              <a:rPr lang="en-GB" sz="1266" u="sng" dirty="0">
                <a:hlinkClick r:id="rId9">
                  <a:extLst>
                    <a:ext uri="{A12FA001-AC4F-418D-AE19-62706E023703}">
                      <ahyp:hlinkClr xmlns:ahyp="http://schemas.microsoft.com/office/drawing/2018/hyperlinkcolor" val="tx"/>
                    </a:ext>
                  </a:extLst>
                </a:hlinkClick>
              </a:rPr>
              <a:t>ANDI accessibility bookmarklet</a:t>
            </a:r>
            <a:endParaRPr lang="en-GB" sz="1266" u="sng" dirty="0"/>
          </a:p>
          <a:p>
            <a:pPr marL="0" indent="0">
              <a:buNone/>
            </a:pPr>
            <a:r>
              <a:rPr lang="en-GB" sz="1266" b="1" dirty="0"/>
              <a:t>	</a:t>
            </a:r>
            <a:r>
              <a:rPr lang="en-GB" sz="1266" b="1"/>
              <a:t>	</a:t>
            </a:r>
          </a:p>
          <a:p>
            <a:pPr marL="0" indent="0">
              <a:buNone/>
            </a:pPr>
            <a:r>
              <a:rPr lang="en-GB" sz="1266" b="1"/>
              <a:t>	      Useful </a:t>
            </a:r>
            <a:r>
              <a:rPr lang="en-GB" sz="1266" b="1" dirty="0"/>
              <a:t>sites:</a:t>
            </a:r>
          </a:p>
          <a:p>
            <a:pPr lvl="2"/>
            <a:r>
              <a:rPr lang="en-GB" sz="1266" dirty="0">
                <a:hlinkClick r:id="rId10">
                  <a:extLst>
                    <a:ext uri="{A12FA001-AC4F-418D-AE19-62706E023703}">
                      <ahyp:hlinkClr xmlns:ahyp="http://schemas.microsoft.com/office/drawing/2018/hyperlinkcolor" val="tx"/>
                    </a:ext>
                  </a:extLst>
                </a:hlinkClick>
              </a:rPr>
              <a:t>WAI Easy Checks</a:t>
            </a:r>
            <a:endParaRPr lang="en-GB" sz="1266" dirty="0"/>
          </a:p>
          <a:p>
            <a:pPr lvl="2"/>
            <a:r>
              <a:rPr lang="en-GB" sz="1266" dirty="0">
                <a:hlinkClick r:id="rId11">
                  <a:extLst>
                    <a:ext uri="{A12FA001-AC4F-418D-AE19-62706E023703}">
                      <ahyp:hlinkClr xmlns:ahyp="http://schemas.microsoft.com/office/drawing/2018/hyperlinkcolor" val="tx"/>
                    </a:ext>
                  </a:extLst>
                </a:hlinkClick>
              </a:rPr>
              <a:t>GOV.UK – Testing for accessibility</a:t>
            </a:r>
            <a:endParaRPr lang="en-GB" sz="1266" dirty="0"/>
          </a:p>
          <a:p>
            <a:pPr marL="0" indent="0">
              <a:buNone/>
            </a:pPr>
            <a:endParaRPr lang="en-GB" sz="1266" dirty="0"/>
          </a:p>
        </p:txBody>
      </p:sp>
    </p:spTree>
    <p:extLst>
      <p:ext uri="{BB962C8B-B14F-4D97-AF65-F5344CB8AC3E}">
        <p14:creationId xmlns:p14="http://schemas.microsoft.com/office/powerpoint/2010/main" val="378480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a:t>About </a:t>
            </a:r>
            <a:r>
              <a:rPr lang="en-US" err="1"/>
              <a:t>AbilityNet</a:t>
            </a:r>
            <a:endParaRPr lang="en-US"/>
          </a:p>
        </p:txBody>
      </p:sp>
      <p:pic>
        <p:nvPicPr>
          <p:cNvPr id="8" name="Picture 7" descr="W3C logo">
            <a:extLst>
              <a:ext uri="{FF2B5EF4-FFF2-40B4-BE49-F238E27FC236}">
                <a16:creationId xmlns:a16="http://schemas.microsoft.com/office/drawing/2014/main" id="{16CE7547-5F3B-2A43-A00F-900892723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60669"/>
            <a:ext cx="3670055" cy="803772"/>
          </a:xfrm>
          <a:prstGeom prst="rect">
            <a:avLst/>
          </a:prstGeom>
        </p:spPr>
      </p:pic>
      <p:pic>
        <p:nvPicPr>
          <p:cNvPr id="7" name="Picture 6">
            <a:extLst>
              <a:ext uri="{FF2B5EF4-FFF2-40B4-BE49-F238E27FC236}">
                <a16:creationId xmlns:a16="http://schemas.microsoft.com/office/drawing/2014/main" id="{43CCF128-7915-3645-9E47-789B775304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2524172"/>
            <a:ext cx="3670056" cy="1814253"/>
          </a:xfrm>
          <a:prstGeom prst="rect">
            <a:avLst/>
          </a:prstGeom>
        </p:spPr>
      </p:pic>
      <p:pic>
        <p:nvPicPr>
          <p:cNvPr id="4" name="Picture 2" descr="Tech4Good Logo">
            <a:extLst>
              <a:ext uri="{FF2B5EF4-FFF2-40B4-BE49-F238E27FC236}">
                <a16:creationId xmlns:a16="http://schemas.microsoft.com/office/drawing/2014/main" id="{C45D0DB8-9BAF-8846-B57A-B90625C17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60670"/>
            <a:ext cx="2982299" cy="1185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chShare Pro Logo">
            <a:extLst>
              <a:ext uri="{FF2B5EF4-FFF2-40B4-BE49-F238E27FC236}">
                <a16:creationId xmlns:a16="http://schemas.microsoft.com/office/drawing/2014/main" id="{4F8FB15D-EFDF-8B4E-A0E0-A394ED6598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2" y="3018860"/>
            <a:ext cx="3561346" cy="1353783"/>
          </a:xfrm>
          <a:prstGeom prst="rect">
            <a:avLst/>
          </a:prstGeom>
        </p:spPr>
      </p:pic>
    </p:spTree>
    <p:extLst>
      <p:ext uri="{BB962C8B-B14F-4D97-AF65-F5344CB8AC3E}">
        <p14:creationId xmlns:p14="http://schemas.microsoft.com/office/powerpoint/2010/main" val="654347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38300"/>
            <a:ext cx="8229600" cy="2955925"/>
          </a:xfrm>
        </p:spPr>
        <p:txBody>
          <a:bodyPr/>
          <a:lstStyle/>
          <a:p>
            <a:pPr marL="0" indent="0" eaLnBrk="1" hangingPunct="1">
              <a:buNone/>
            </a:pPr>
            <a:endParaRPr lang="en-US" alt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513521" y="2620368"/>
            <a:ext cx="8116957" cy="556519"/>
          </a:xfrm>
        </p:spPr>
        <p:txBody>
          <a:bodyPr anchor="ctr"/>
          <a:lstStyle/>
          <a:p>
            <a:pPr algn="ctr" eaLnBrk="1" hangingPunct="1"/>
            <a:r>
              <a:rPr lang="en-US" altLang="en-US" sz="4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59904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31" dirty="0"/>
              <a:t>In this session…</a:t>
            </a:r>
            <a:endParaRPr lang="en-US" sz="2531" dirty="0"/>
          </a:p>
        </p:txBody>
      </p:sp>
      <p:sp>
        <p:nvSpPr>
          <p:cNvPr id="3" name="Content Placeholder 2"/>
          <p:cNvSpPr>
            <a:spLocks noGrp="1"/>
          </p:cNvSpPr>
          <p:nvPr>
            <p:ph idx="1"/>
          </p:nvPr>
        </p:nvSpPr>
        <p:spPr>
          <a:xfrm>
            <a:off x="457200" y="1878806"/>
            <a:ext cx="8229600" cy="2715816"/>
          </a:xfrm>
        </p:spPr>
        <p:txBody>
          <a:bodyPr/>
          <a:lstStyle/>
          <a:p>
            <a:pPr fontAlgn="ctr">
              <a:lnSpc>
                <a:spcPct val="150000"/>
              </a:lnSpc>
            </a:pPr>
            <a:r>
              <a:rPr lang="en-GB" sz="1898" dirty="0"/>
              <a:t>Understand common accessibility issues and how they can be identified</a:t>
            </a:r>
          </a:p>
          <a:p>
            <a:pPr fontAlgn="ctr">
              <a:lnSpc>
                <a:spcPct val="150000"/>
              </a:lnSpc>
            </a:pPr>
            <a:r>
              <a:rPr lang="en-GB" sz="1898" dirty="0"/>
              <a:t>Learn simple techniques for identifying accessibility problems</a:t>
            </a:r>
          </a:p>
          <a:p>
            <a:pPr fontAlgn="ctr">
              <a:lnSpc>
                <a:spcPct val="150000"/>
              </a:lnSpc>
            </a:pPr>
            <a:r>
              <a:rPr lang="en-GB" sz="1898" dirty="0"/>
              <a:t>Explore free tools that can help you with basic accessibility testing </a:t>
            </a:r>
          </a:p>
          <a:p>
            <a:pPr fontAlgn="ctr">
              <a:lnSpc>
                <a:spcPct val="150000"/>
              </a:lnSpc>
            </a:pPr>
            <a:r>
              <a:rPr lang="en-GB" sz="1898" dirty="0"/>
              <a:t>Understand how to approach scoping for accessibility testing</a:t>
            </a:r>
          </a:p>
        </p:txBody>
      </p:sp>
    </p:spTree>
    <p:extLst>
      <p:ext uri="{BB962C8B-B14F-4D97-AF65-F5344CB8AC3E}">
        <p14:creationId xmlns:p14="http://schemas.microsoft.com/office/powerpoint/2010/main" val="12228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38300"/>
            <a:ext cx="8229600" cy="2955925"/>
          </a:xfrm>
        </p:spPr>
        <p:txBody>
          <a:bodyPr/>
          <a:lstStyle/>
          <a:p>
            <a:pPr eaLnBrk="1" hangingPunct="1"/>
            <a:r>
              <a:rPr lang="en-US" altLang="en-US" dirty="0">
                <a:latin typeface="Arial" panose="020B0604020202020204" pitchFamily="34" charset="0"/>
                <a:cs typeface="Arial" panose="020B0604020202020204" pitchFamily="34" charset="0"/>
              </a:rPr>
              <a:t>@Mark</a:t>
            </a: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dirty="0">
                <a:latin typeface="Arial" panose="020B0604020202020204" pitchFamily="34" charset="0"/>
                <a:cs typeface="Arial" panose="020B0604020202020204" pitchFamily="34" charset="0"/>
              </a:rPr>
              <a:t>Poll 1</a:t>
            </a:r>
            <a:br>
              <a:rPr lang="en-US" altLang="en-US" sz="40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How confident are you in understanding the accessibility of your website(s)?</a:t>
            </a:r>
            <a:endParaRPr lang="en-US" altLang="en-US" sz="4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7B50100-E2D8-5340-8090-12581C157000}"/>
              </a:ext>
            </a:extLst>
          </p:cNvPr>
          <p:cNvSpPr/>
          <p:nvPr/>
        </p:nvSpPr>
        <p:spPr>
          <a:xfrm>
            <a:off x="3165612" y="3116262"/>
            <a:ext cx="2700131" cy="1200329"/>
          </a:xfrm>
          <a:prstGeom prst="rect">
            <a:avLst/>
          </a:prstGeom>
        </p:spPr>
        <p:txBody>
          <a:bodyPr wrap="square">
            <a:spAutoFit/>
          </a:bodyPr>
          <a:lstStyle/>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Not at all confident</a:t>
            </a:r>
          </a:p>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Somewhat confident</a:t>
            </a:r>
          </a:p>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Moderately confident</a:t>
            </a:r>
          </a:p>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Very confident</a:t>
            </a:r>
            <a:endParaRPr lang="en-US" dirty="0">
              <a:solidFill>
                <a:srgbClr val="005C6E"/>
              </a:solidFill>
            </a:endParaRPr>
          </a:p>
        </p:txBody>
      </p:sp>
    </p:spTree>
    <p:extLst>
      <p:ext uri="{BB962C8B-B14F-4D97-AF65-F5344CB8AC3E}">
        <p14:creationId xmlns:p14="http://schemas.microsoft.com/office/powerpoint/2010/main" val="314210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74EF-C3AB-466A-B195-78DC29519115}"/>
              </a:ext>
            </a:extLst>
          </p:cNvPr>
          <p:cNvSpPr>
            <a:spLocks noGrp="1"/>
          </p:cNvSpPr>
          <p:nvPr>
            <p:ph type="title"/>
          </p:nvPr>
        </p:nvSpPr>
        <p:spPr/>
        <p:txBody>
          <a:bodyPr/>
          <a:lstStyle/>
          <a:p>
            <a:r>
              <a:rPr lang="en-GB" sz="2530" dirty="0"/>
              <a:t>What standard are we testing against?</a:t>
            </a:r>
          </a:p>
        </p:txBody>
      </p:sp>
      <p:sp>
        <p:nvSpPr>
          <p:cNvPr id="3" name="Content Placeholder 2">
            <a:extLst>
              <a:ext uri="{FF2B5EF4-FFF2-40B4-BE49-F238E27FC236}">
                <a16:creationId xmlns:a16="http://schemas.microsoft.com/office/drawing/2014/main" id="{0C5DD702-9090-49EF-85BC-DF649FE29E77}"/>
              </a:ext>
            </a:extLst>
          </p:cNvPr>
          <p:cNvSpPr>
            <a:spLocks noGrp="1"/>
          </p:cNvSpPr>
          <p:nvPr>
            <p:ph idx="1"/>
          </p:nvPr>
        </p:nvSpPr>
        <p:spPr>
          <a:xfrm>
            <a:off x="446086" y="1825477"/>
            <a:ext cx="6210208" cy="1760561"/>
          </a:xfrm>
        </p:spPr>
        <p:txBody>
          <a:bodyPr/>
          <a:lstStyle/>
          <a:p>
            <a:pPr marL="301352" indent="-301352"/>
            <a:r>
              <a:rPr lang="en-GB" sz="2320" b="1"/>
              <a:t>WCAG 2.1 / 2.2 </a:t>
            </a:r>
            <a:r>
              <a:rPr lang="en-GB" sz="2320" b="1" dirty="0"/>
              <a:t>– Level AA</a:t>
            </a:r>
            <a:endParaRPr lang="en-US" dirty="0"/>
          </a:p>
          <a:p>
            <a:pPr marL="570560" lvl="1" indent="-301352">
              <a:spcAft>
                <a:spcPts val="449"/>
              </a:spcAft>
            </a:pPr>
            <a:r>
              <a:rPr lang="en-GB" sz="1898" dirty="0">
                <a:latin typeface="Arial" panose="020B0604020202020204" pitchFamily="34" charset="0"/>
                <a:cs typeface="Arial" panose="020B0604020202020204" pitchFamily="34" charset="0"/>
              </a:rPr>
              <a:t>50 success criteria – </a:t>
            </a:r>
            <a:r>
              <a:rPr lang="en-GB" sz="1898">
                <a:latin typeface="Arial" panose="020B0604020202020204" pitchFamily="34" charset="0"/>
                <a:cs typeface="Arial" panose="020B0604020202020204" pitchFamily="34" charset="0"/>
              </a:rPr>
              <a:t>testable pass/fail statements.</a:t>
            </a:r>
            <a:endParaRPr lang="en-GB" sz="1898" dirty="0">
              <a:latin typeface="Arial" panose="020B0604020202020204" pitchFamily="34" charset="0"/>
              <a:cs typeface="Arial" panose="020B0604020202020204" pitchFamily="34" charset="0"/>
            </a:endParaRPr>
          </a:p>
          <a:p>
            <a:pPr marL="570560" lvl="1" indent="-301352">
              <a:spcAft>
                <a:spcPts val="449"/>
              </a:spcAft>
            </a:pPr>
            <a:r>
              <a:rPr lang="en-GB" sz="1898">
                <a:latin typeface="Arial" panose="020B0604020202020204" pitchFamily="34" charset="0"/>
                <a:cs typeface="Arial" panose="020B0604020202020204" pitchFamily="34" charset="0"/>
              </a:rPr>
              <a:t>The European Union (Accessibility of Websites and Mobile Applications of Public Sector Bodies) Regulations 2020</a:t>
            </a:r>
          </a:p>
          <a:p>
            <a:pPr marL="570560" lvl="1" indent="-301352">
              <a:spcAft>
                <a:spcPts val="449"/>
              </a:spcAft>
            </a:pPr>
            <a:r>
              <a:rPr lang="en-GB" sz="1898"/>
              <a:t>EN 301 549</a:t>
            </a:r>
          </a:p>
          <a:p>
            <a:pPr marL="256819" indent="-256819"/>
            <a:endParaRPr lang="en-GB" sz="1898" dirty="0">
              <a:latin typeface="Arial" panose="020B0604020202020204" pitchFamily="34" charset="0"/>
              <a:cs typeface="Arial" panose="020B0604020202020204" pitchFamily="34" charset="0"/>
            </a:endParaRPr>
          </a:p>
        </p:txBody>
      </p:sp>
      <p:pic>
        <p:nvPicPr>
          <p:cNvPr id="4" name="Picture 3" descr="Web Content Accessibility Guidelines (WCAG) 2.1 AA">
            <a:extLst>
              <a:ext uri="{FF2B5EF4-FFF2-40B4-BE49-F238E27FC236}">
                <a16:creationId xmlns:a16="http://schemas.microsoft.com/office/drawing/2014/main" id="{B7C0AC4B-26BE-4750-8C1B-DD6C8F0DD315}"/>
              </a:ext>
            </a:extLst>
          </p:cNvPr>
          <p:cNvPicPr>
            <a:picLocks noChangeAspect="1"/>
          </p:cNvPicPr>
          <p:nvPr/>
        </p:nvPicPr>
        <p:blipFill>
          <a:blip r:embed="rId3"/>
          <a:stretch>
            <a:fillRect/>
          </a:stretch>
        </p:blipFill>
        <p:spPr>
          <a:xfrm>
            <a:off x="7070968" y="3193994"/>
            <a:ext cx="1635358" cy="577708"/>
          </a:xfrm>
          <a:prstGeom prst="rect">
            <a:avLst/>
          </a:prstGeom>
        </p:spPr>
      </p:pic>
      <p:pic>
        <p:nvPicPr>
          <p:cNvPr id="1026" name="Picture 2" descr="W3C logo">
            <a:extLst>
              <a:ext uri="{FF2B5EF4-FFF2-40B4-BE49-F238E27FC236}">
                <a16:creationId xmlns:a16="http://schemas.microsoft.com/office/drawing/2014/main" id="{C2C8E90F-88C1-4E61-912C-D9EF27220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967" y="1929709"/>
            <a:ext cx="1635358" cy="109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89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altLang="en-US" sz="2400" dirty="0">
                <a:latin typeface="Arial" panose="020B0604020202020204" pitchFamily="34" charset="0"/>
                <a:cs typeface="Arial" panose="020B0604020202020204" pitchFamily="34" charset="0"/>
              </a:rPr>
              <a:t>What’s new in WCAG 2.2?</a:t>
            </a:r>
            <a:endParaRPr lang="en-US" sz="2400" dirty="0"/>
          </a:p>
        </p:txBody>
      </p:sp>
      <p:graphicFrame>
        <p:nvGraphicFramePr>
          <p:cNvPr id="7" name="Table 6" descr="New A, AA and AAA success criteria in WCAG 2.2">
            <a:extLst>
              <a:ext uri="{FF2B5EF4-FFF2-40B4-BE49-F238E27FC236}">
                <a16:creationId xmlns:a16="http://schemas.microsoft.com/office/drawing/2014/main" id="{ACB0893E-DBF7-4B0F-A070-5C867B3086D7}"/>
              </a:ext>
            </a:extLst>
          </p:cNvPr>
          <p:cNvGraphicFramePr>
            <a:graphicFrameLocks noGrp="1"/>
          </p:cNvGraphicFramePr>
          <p:nvPr/>
        </p:nvGraphicFramePr>
        <p:xfrm>
          <a:off x="457200" y="1656031"/>
          <a:ext cx="8229600" cy="280924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905332404"/>
                    </a:ext>
                  </a:extLst>
                </a:gridCol>
                <a:gridCol w="2743200">
                  <a:extLst>
                    <a:ext uri="{9D8B030D-6E8A-4147-A177-3AD203B41FA5}">
                      <a16:colId xmlns:a16="http://schemas.microsoft.com/office/drawing/2014/main" val="3715076052"/>
                    </a:ext>
                  </a:extLst>
                </a:gridCol>
                <a:gridCol w="2743200">
                  <a:extLst>
                    <a:ext uri="{9D8B030D-6E8A-4147-A177-3AD203B41FA5}">
                      <a16:colId xmlns:a16="http://schemas.microsoft.com/office/drawing/2014/main" val="804080922"/>
                    </a:ext>
                  </a:extLst>
                </a:gridCol>
              </a:tblGrid>
              <a:tr h="370840">
                <a:tc>
                  <a:txBody>
                    <a:bodyPr/>
                    <a:lstStyle/>
                    <a:p>
                      <a:r>
                        <a:rPr lang="en-GB" b="1" dirty="0">
                          <a:solidFill>
                            <a:schemeClr val="bg1"/>
                          </a:solidFill>
                          <a:latin typeface="Arial" panose="020B0604020202020204" pitchFamily="34" charset="0"/>
                          <a:cs typeface="Arial" panose="020B0604020202020204" pitchFamily="34" charset="0"/>
                        </a:rPr>
                        <a:t>A</a:t>
                      </a:r>
                    </a:p>
                  </a:txBody>
                  <a:tcPr>
                    <a:lnL w="12700" cap="flat" cmpd="sng" algn="ctr">
                      <a:solidFill>
                        <a:srgbClr val="005C6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solidFill>
                      <a:srgbClr val="005C6E"/>
                    </a:solidFill>
                  </a:tcPr>
                </a:tc>
                <a:tc>
                  <a:txBody>
                    <a:bodyPr/>
                    <a:lstStyle/>
                    <a:p>
                      <a:r>
                        <a:rPr lang="en-GB" b="1" dirty="0">
                          <a:solidFill>
                            <a:schemeClr val="bg1"/>
                          </a:solidFill>
                          <a:latin typeface="Arial" panose="020B0604020202020204" pitchFamily="34" charset="0"/>
                          <a:cs typeface="Arial" panose="020B0604020202020204" pitchFamily="34" charset="0"/>
                        </a:rPr>
                        <a:t>AA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solidFill>
                      <a:srgbClr val="005C6E"/>
                    </a:solidFill>
                  </a:tcPr>
                </a:tc>
                <a:tc>
                  <a:txBody>
                    <a:bodyPr/>
                    <a:lstStyle/>
                    <a:p>
                      <a:r>
                        <a:rPr lang="en-GB" b="1" dirty="0">
                          <a:solidFill>
                            <a:schemeClr val="bg1"/>
                          </a:solidFill>
                          <a:latin typeface="Arial" panose="020B0604020202020204" pitchFamily="34" charset="0"/>
                          <a:cs typeface="Arial" panose="020B0604020202020204" pitchFamily="34" charset="0"/>
                        </a:rPr>
                        <a:t>AAA</a:t>
                      </a:r>
                    </a:p>
                  </a:txBody>
                  <a:tcPr>
                    <a:lnL w="12700" cap="flat" cmpd="sng" algn="ctr">
                      <a:solidFill>
                        <a:schemeClr val="bg1"/>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solidFill>
                      <a:srgbClr val="005C6E"/>
                    </a:solidFill>
                  </a:tcPr>
                </a:tc>
                <a:extLst>
                  <a:ext uri="{0D108BD9-81ED-4DB2-BD59-A6C34878D82A}">
                    <a16:rowId xmlns:a16="http://schemas.microsoft.com/office/drawing/2014/main" val="37721332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dirty="0">
                          <a:solidFill>
                            <a:srgbClr val="000000"/>
                          </a:solidFill>
                          <a:latin typeface="Arial" panose="020B0604020202020204" pitchFamily="34" charset="0"/>
                          <a:cs typeface="Arial" panose="020B0604020202020204" pitchFamily="34" charset="0"/>
                        </a:rPr>
                        <a:t>3.2.6 – Consistent Help</a:t>
                      </a: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tc>
                  <a:txBody>
                    <a:bodyPr/>
                    <a:lstStyle/>
                    <a:p>
                      <a:r>
                        <a:rPr lang="en-GB" sz="1700" dirty="0">
                          <a:solidFill>
                            <a:srgbClr val="000000"/>
                          </a:solidFill>
                          <a:latin typeface="Arial" panose="020B0604020202020204" pitchFamily="34" charset="0"/>
                          <a:cs typeface="Arial" panose="020B0604020202020204" pitchFamily="34" charset="0"/>
                        </a:rPr>
                        <a:t>2.4.11 – Focus Not Obscured (Minimum) </a:t>
                      </a: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tc>
                  <a:txBody>
                    <a:bodyPr/>
                    <a:lstStyle/>
                    <a:p>
                      <a:r>
                        <a:rPr lang="en-GB" altLang="en-US" sz="1700" dirty="0">
                          <a:solidFill>
                            <a:srgbClr val="000000"/>
                          </a:solidFill>
                          <a:latin typeface="Arial" panose="020B0604020202020204" pitchFamily="34" charset="0"/>
                          <a:cs typeface="Arial" panose="020B0604020202020204" pitchFamily="34" charset="0"/>
                        </a:rPr>
                        <a:t>3.3.9 – Accessible Authentication (Enhanced) </a:t>
                      </a:r>
                      <a:endParaRPr lang="en-GB" sz="17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extLst>
                  <a:ext uri="{0D108BD9-81ED-4DB2-BD59-A6C34878D82A}">
                    <a16:rowId xmlns:a16="http://schemas.microsoft.com/office/drawing/2014/main" val="1345034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dirty="0">
                          <a:solidFill>
                            <a:srgbClr val="000000"/>
                          </a:solidFill>
                          <a:latin typeface="Arial" panose="020B0604020202020204" pitchFamily="34" charset="0"/>
                          <a:cs typeface="Arial" panose="020B0604020202020204" pitchFamily="34" charset="0"/>
                        </a:rPr>
                        <a:t>3.3.7 – Redundant Entry</a:t>
                      </a: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tc>
                  <a:txBody>
                    <a:bodyPr/>
                    <a:lstStyle/>
                    <a:p>
                      <a:r>
                        <a:rPr lang="en-GB" sz="1700" dirty="0">
                          <a:solidFill>
                            <a:srgbClr val="000000"/>
                          </a:solidFill>
                          <a:latin typeface="Arial" panose="020B0604020202020204" pitchFamily="34" charset="0"/>
                          <a:cs typeface="Arial" panose="020B0604020202020204" pitchFamily="34" charset="0"/>
                        </a:rPr>
                        <a:t>2.5.7 – Dragging Movements </a:t>
                      </a: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tc>
                  <a:txBody>
                    <a:bodyPr/>
                    <a:lstStyle/>
                    <a:p>
                      <a:r>
                        <a:rPr lang="en-GB" sz="1700" dirty="0">
                          <a:solidFill>
                            <a:srgbClr val="000000"/>
                          </a:solidFill>
                          <a:latin typeface="Arial" panose="020B0604020202020204" pitchFamily="34" charset="0"/>
                          <a:cs typeface="Arial" panose="020B0604020202020204" pitchFamily="34" charset="0"/>
                        </a:rPr>
                        <a:t>2.4.12 – Focus Not Obscured (Enhanced) </a:t>
                      </a: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extLst>
                  <a:ext uri="{0D108BD9-81ED-4DB2-BD59-A6C34878D82A}">
                    <a16:rowId xmlns:a16="http://schemas.microsoft.com/office/drawing/2014/main" val="1685657157"/>
                  </a:ext>
                </a:extLst>
              </a:tr>
              <a:tr h="370840">
                <a:tc>
                  <a:txBody>
                    <a:bodyPr/>
                    <a:lstStyle/>
                    <a:p>
                      <a:endParaRPr lang="en-GB" sz="1700">
                        <a:solidFill>
                          <a:srgbClr val="000000"/>
                        </a:solidFill>
                        <a:latin typeface="Arial" panose="020B0604020202020204" pitchFamily="34" charset="0"/>
                        <a:cs typeface="Arial" panose="020B0604020202020204" pitchFamily="34" charset="0"/>
                      </a:endParaRP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tc>
                  <a:txBody>
                    <a:bodyPr/>
                    <a:lstStyle/>
                    <a:p>
                      <a:r>
                        <a:rPr lang="en-GB" altLang="en-US" sz="1700" dirty="0">
                          <a:solidFill>
                            <a:srgbClr val="000000"/>
                          </a:solidFill>
                          <a:latin typeface="Arial" panose="020B0604020202020204" pitchFamily="34" charset="0"/>
                          <a:cs typeface="Arial" panose="020B0604020202020204" pitchFamily="34" charset="0"/>
                        </a:rPr>
                        <a:t>2.5.8 – Target Size (Minimum)</a:t>
                      </a:r>
                      <a:endParaRPr lang="en-GB" sz="17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tc>
                  <a:txBody>
                    <a:bodyPr/>
                    <a:lstStyle/>
                    <a:p>
                      <a:r>
                        <a:rPr lang="en-GB" sz="1700" dirty="0">
                          <a:solidFill>
                            <a:srgbClr val="000000"/>
                          </a:solidFill>
                          <a:latin typeface="Arial" panose="020B0604020202020204" pitchFamily="34" charset="0"/>
                          <a:cs typeface="Arial" panose="020B0604020202020204" pitchFamily="34" charset="0"/>
                        </a:rPr>
                        <a:t>2.4.13 Focus Appearance</a:t>
                      </a: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extLst>
                  <a:ext uri="{0D108BD9-81ED-4DB2-BD59-A6C34878D82A}">
                    <a16:rowId xmlns:a16="http://schemas.microsoft.com/office/drawing/2014/main" val="1434130963"/>
                  </a:ext>
                </a:extLst>
              </a:tr>
              <a:tr h="370840">
                <a:tc>
                  <a:txBody>
                    <a:bodyPr/>
                    <a:lstStyle/>
                    <a:p>
                      <a:endParaRPr lang="en-GB" sz="17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tc>
                  <a:txBody>
                    <a:bodyPr/>
                    <a:lstStyle/>
                    <a:p>
                      <a:r>
                        <a:rPr lang="en-GB" altLang="en-US" sz="1700" dirty="0">
                          <a:solidFill>
                            <a:srgbClr val="000000"/>
                          </a:solidFill>
                          <a:latin typeface="Arial" panose="020B0604020202020204" pitchFamily="34" charset="0"/>
                          <a:cs typeface="Arial" panose="020B0604020202020204" pitchFamily="34" charset="0"/>
                        </a:rPr>
                        <a:t>3.3.8 – Accessible Authentication (Minimum) </a:t>
                      </a:r>
                      <a:endParaRPr lang="en-GB" sz="17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tc>
                  <a:txBody>
                    <a:bodyPr/>
                    <a:lstStyle/>
                    <a:p>
                      <a:endParaRPr lang="en-GB" sz="17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5C6E"/>
                      </a:solidFill>
                      <a:prstDash val="solid"/>
                      <a:round/>
                      <a:headEnd type="none" w="med" len="med"/>
                      <a:tailEnd type="none" w="med" len="med"/>
                    </a:lnL>
                    <a:lnR w="12700" cap="flat" cmpd="sng" algn="ctr">
                      <a:solidFill>
                        <a:srgbClr val="005C6E"/>
                      </a:solidFill>
                      <a:prstDash val="solid"/>
                      <a:round/>
                      <a:headEnd type="none" w="med" len="med"/>
                      <a:tailEnd type="none" w="med" len="med"/>
                    </a:lnR>
                    <a:lnT w="12700" cap="flat" cmpd="sng" algn="ctr">
                      <a:solidFill>
                        <a:srgbClr val="005C6E"/>
                      </a:solidFill>
                      <a:prstDash val="solid"/>
                      <a:round/>
                      <a:headEnd type="none" w="med" len="med"/>
                      <a:tailEnd type="none" w="med" len="med"/>
                    </a:lnT>
                    <a:lnB w="12700" cap="flat" cmpd="sng" algn="ctr">
                      <a:solidFill>
                        <a:srgbClr val="005C6E"/>
                      </a:solidFill>
                      <a:prstDash val="solid"/>
                      <a:round/>
                      <a:headEnd type="none" w="med" len="med"/>
                      <a:tailEnd type="none" w="med" len="med"/>
                    </a:lnB>
                  </a:tcPr>
                </a:tc>
                <a:extLst>
                  <a:ext uri="{0D108BD9-81ED-4DB2-BD59-A6C34878D82A}">
                    <a16:rowId xmlns:a16="http://schemas.microsoft.com/office/drawing/2014/main" val="3786986811"/>
                  </a:ext>
                </a:extLst>
              </a:tr>
            </a:tbl>
          </a:graphicData>
        </a:graphic>
      </p:graphicFrame>
      <p:sp>
        <p:nvSpPr>
          <p:cNvPr id="9" name="Rectangle 8">
            <a:extLst>
              <a:ext uri="{FF2B5EF4-FFF2-40B4-BE49-F238E27FC236}">
                <a16:creationId xmlns:a16="http://schemas.microsoft.com/office/drawing/2014/main" id="{BAD80DB0-FA4C-4DE1-FB9F-0C9DC8DAC054}"/>
              </a:ext>
            </a:extLst>
          </p:cNvPr>
          <p:cNvSpPr/>
          <p:nvPr/>
        </p:nvSpPr>
        <p:spPr>
          <a:xfrm>
            <a:off x="449262" y="4498272"/>
            <a:ext cx="7428271" cy="436273"/>
          </a:xfrm>
          <a:prstGeom prst="rect">
            <a:avLst/>
          </a:prstGeom>
        </p:spPr>
        <p:txBody>
          <a:bodyPr wrap="square">
            <a:spAutoFit/>
          </a:bodyPr>
          <a:lstStyle/>
          <a:p>
            <a:pPr marL="285750" indent="-285750">
              <a:lnSpc>
                <a:spcPct val="150000"/>
              </a:lnSpc>
              <a:buFont typeface="Arial" panose="020B0604020202020204" pitchFamily="34" charset="0"/>
              <a:buChar char="•"/>
            </a:pPr>
            <a:r>
              <a:rPr lang="en-GB" sz="1700" dirty="0">
                <a:solidFill>
                  <a:srgbClr val="000000"/>
                </a:solidFill>
                <a:latin typeface="Arial" panose="020B0604020202020204" pitchFamily="34" charset="0"/>
                <a:cs typeface="Arial" panose="020B0604020202020204" pitchFamily="34" charset="0"/>
              </a:rPr>
              <a:t>4.1.1 Parsing (A) removed and obsolete for WCAG 2.2.</a:t>
            </a:r>
          </a:p>
        </p:txBody>
      </p:sp>
      <p:sp>
        <p:nvSpPr>
          <p:cNvPr id="2" name="Slide Number Placeholder 1">
            <a:extLst>
              <a:ext uri="{FF2B5EF4-FFF2-40B4-BE49-F238E27FC236}">
                <a16:creationId xmlns:a16="http://schemas.microsoft.com/office/drawing/2014/main" id="{15727630-F636-92D6-ACF5-81EFB8132175}"/>
              </a:ext>
            </a:extLst>
          </p:cNvPr>
          <p:cNvSpPr>
            <a:spLocks noGrp="1"/>
          </p:cNvSpPr>
          <p:nvPr>
            <p:ph type="sldNum" sz="quarter" idx="10"/>
          </p:nvPr>
        </p:nvSpPr>
        <p:spPr>
          <a:xfrm>
            <a:off x="5854700" y="4773216"/>
            <a:ext cx="2840038" cy="322659"/>
          </a:xfrm>
          <a:prstGeom prst="rect">
            <a:avLst/>
          </a:prstGeom>
        </p:spPr>
        <p:txBody>
          <a:bodyPr/>
          <a:lstStyle>
            <a:defPPr>
              <a:defRPr lang="en-US"/>
            </a:defPPr>
            <a:lvl1pPr algn="r" defTabSz="457200" rtl="0" eaLnBrk="1" fontAlgn="auto" hangingPunct="1">
              <a:spcBef>
                <a:spcPts val="0"/>
              </a:spcBef>
              <a:spcAft>
                <a:spcPts val="0"/>
              </a:spcAft>
              <a:defRPr sz="1400" kern="1200">
                <a:solidFill>
                  <a:srgbClr val="005C6E"/>
                </a:solidFill>
                <a:latin typeface="Arial"/>
                <a:ea typeface="+mn-ea"/>
                <a:cs typeface="Arial"/>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FD74C2D-CB70-7946-AEC0-E7AE43935602}" type="slidenum">
              <a:rPr lang="en-US" smtClean="0"/>
              <a:pPr>
                <a:defRPr/>
              </a:pPr>
              <a:t>8</a:t>
            </a:fld>
            <a:endParaRPr lang="en-US" dirty="0"/>
          </a:p>
        </p:txBody>
      </p:sp>
    </p:spTree>
    <p:extLst>
      <p:ext uri="{BB962C8B-B14F-4D97-AF65-F5344CB8AC3E}">
        <p14:creationId xmlns:p14="http://schemas.microsoft.com/office/powerpoint/2010/main" val="228967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38300"/>
            <a:ext cx="8229600" cy="2955925"/>
          </a:xfrm>
        </p:spPr>
        <p:txBody>
          <a:bodyPr/>
          <a:lstStyle/>
          <a:p>
            <a:pPr eaLnBrk="1" hangingPunct="1"/>
            <a:r>
              <a:rPr lang="en-US" altLang="en-US" dirty="0">
                <a:latin typeface="Arial" panose="020B0604020202020204" pitchFamily="34" charset="0"/>
                <a:cs typeface="Arial" panose="020B0604020202020204" pitchFamily="34" charset="0"/>
              </a:rPr>
              <a:t>@Mark</a:t>
            </a: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dirty="0">
                <a:latin typeface="Arial" panose="020B0604020202020204" pitchFamily="34" charset="0"/>
                <a:cs typeface="Arial" panose="020B0604020202020204" pitchFamily="34" charset="0"/>
              </a:rPr>
              <a:t>Poll 2</a:t>
            </a:r>
            <a:br>
              <a:rPr lang="en-US" altLang="en-US" sz="40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Do we need to check every WCAG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criterion on every page on a website?</a:t>
            </a:r>
            <a:endParaRPr lang="en-US" altLang="en-US" sz="4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7B50100-E2D8-5340-8090-12581C157000}"/>
              </a:ext>
            </a:extLst>
          </p:cNvPr>
          <p:cNvSpPr/>
          <p:nvPr/>
        </p:nvSpPr>
        <p:spPr>
          <a:xfrm>
            <a:off x="3165612" y="3116262"/>
            <a:ext cx="2700131" cy="923330"/>
          </a:xfrm>
          <a:prstGeom prst="rect">
            <a:avLst/>
          </a:prstGeom>
        </p:spPr>
        <p:txBody>
          <a:bodyPr wrap="square">
            <a:spAutoFit/>
          </a:bodyPr>
          <a:lstStyle/>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Yes</a:t>
            </a:r>
          </a:p>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No</a:t>
            </a:r>
          </a:p>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Not sure</a:t>
            </a:r>
            <a:endParaRPr lang="en-US" dirty="0">
              <a:solidFill>
                <a:srgbClr val="005C6E"/>
              </a:solidFill>
            </a:endParaRPr>
          </a:p>
        </p:txBody>
      </p:sp>
    </p:spTree>
    <p:extLst>
      <p:ext uri="{BB962C8B-B14F-4D97-AF65-F5344CB8AC3E}">
        <p14:creationId xmlns:p14="http://schemas.microsoft.com/office/powerpoint/2010/main" val="2619065910"/>
      </p:ext>
    </p:extLst>
  </p:cSld>
  <p:clrMapOvr>
    <a:masterClrMapping/>
  </p:clrMapOvr>
</p:sld>
</file>

<file path=ppt/theme/theme1.xml><?xml version="1.0" encoding="utf-8"?>
<a:theme xmlns:a="http://schemas.openxmlformats.org/drawingml/2006/main" name="AbilityNet Theme June 2014">
  <a:themeElements>
    <a:clrScheme name="Custom 2">
      <a:dk1>
        <a:srgbClr val="0E3C20"/>
      </a:dk1>
      <a:lt1>
        <a:sysClr val="window" lastClr="FFFFFF"/>
      </a:lt1>
      <a:dk2>
        <a:srgbClr val="1F497D"/>
      </a:dk2>
      <a:lt2>
        <a:srgbClr val="E5EA8B"/>
      </a:lt2>
      <a:accent1>
        <a:srgbClr val="0E3C20"/>
      </a:accent1>
      <a:accent2>
        <a:srgbClr val="153566"/>
      </a:accent2>
      <a:accent3>
        <a:srgbClr val="461C68"/>
      </a:accent3>
      <a:accent4>
        <a:srgbClr val="7F1229"/>
      </a:accent4>
      <a:accent5>
        <a:srgbClr val="DDE6EE"/>
      </a:accent5>
      <a:accent6>
        <a:srgbClr val="F9E8ED"/>
      </a:accent6>
      <a:hlink>
        <a:srgbClr val="6666FF"/>
      </a:hlink>
      <a:folHlink>
        <a:srgbClr val="153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ilityNet powerpoint template 4x3 V1 March 2018" id="{5B7310ED-77BD-E247-AB20-7C6FDFC2F53B}" vid="{39FC8AD2-E002-1842-9762-04B77B64AEF7}"/>
    </a:ext>
  </a:extLst>
</a:theme>
</file>

<file path=ppt/theme/theme2.xml><?xml version="1.0" encoding="utf-8"?>
<a:theme xmlns:a="http://schemas.openxmlformats.org/drawingml/2006/main" name="2_Office Theme">
  <a:themeElements>
    <a:clrScheme name="2_Office Theme">
      <a:dk1>
        <a:srgbClr val="000000"/>
      </a:dk1>
      <a:lt1>
        <a:srgbClr val="1D5D86"/>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2_Office Theme">
      <a:majorFont>
        <a:latin typeface="Calibri"/>
        <a:ea typeface="Calibri"/>
        <a:cs typeface="Calibri"/>
      </a:majorFont>
      <a:minorFont>
        <a:latin typeface="Helvetica"/>
        <a:ea typeface="Helvetica"/>
        <a:cs typeface="Helvetica"/>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mission xmlns="5ce6a5d4-ee8a-4ca2-8f69-cb97ab5128d6">
      <UserInfo>
        <DisplayName/>
        <AccountId xsi:nil="true"/>
        <AccountType/>
      </UserInfo>
    </Permission>
    <number xmlns="5ce6a5d4-ee8a-4ca2-8f69-cb97ab5128d6" xsi:nil="true"/>
    <lcf76f155ced4ddcb4097134ff3c332f xmlns="5ce6a5d4-ee8a-4ca2-8f69-cb97ab5128d6">
      <Terms xmlns="http://schemas.microsoft.com/office/infopath/2007/PartnerControls"/>
    </lcf76f155ced4ddcb4097134ff3c332f>
    <TaxCatchAll xmlns="bbeb3e8a-adb0-4693-89cf-786fd4ac8a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BAA24EBC101D45815242C6E137E33A" ma:contentTypeVersion="19" ma:contentTypeDescription="Create a new document." ma:contentTypeScope="" ma:versionID="0d609f5764f2c805d40a7d3c112a502a">
  <xsd:schema xmlns:xsd="http://www.w3.org/2001/XMLSchema" xmlns:xs="http://www.w3.org/2001/XMLSchema" xmlns:p="http://schemas.microsoft.com/office/2006/metadata/properties" xmlns:ns2="bbeb3e8a-adb0-4693-89cf-786fd4ac8a81" xmlns:ns3="5ce6a5d4-ee8a-4ca2-8f69-cb97ab5128d6" targetNamespace="http://schemas.microsoft.com/office/2006/metadata/properties" ma:root="true" ma:fieldsID="42e7556a28125d00f3180b46a69d23a6" ns2:_="" ns3:_="">
    <xsd:import namespace="bbeb3e8a-adb0-4693-89cf-786fd4ac8a81"/>
    <xsd:import namespace="5ce6a5d4-ee8a-4ca2-8f69-cb97ab5128d6"/>
    <xsd:element name="properties">
      <xsd:complexType>
        <xsd:sequence>
          <xsd:element name="documentManagement">
            <xsd:complexType>
              <xsd:all>
                <xsd:element ref="ns2:SharedWithUsers" minOccurs="0"/>
                <xsd:element ref="ns2:SharedWithDetails" minOccurs="0"/>
                <xsd:element ref="ns3:Permission"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numbe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b3e8a-adb0-4693-89cf-786fd4ac8a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d2ea6d7-548a-4ae9-a154-c44c09357840}" ma:internalName="TaxCatchAll" ma:showField="CatchAllData" ma:web="bbeb3e8a-adb0-4693-89cf-786fd4ac8a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e6a5d4-ee8a-4ca2-8f69-cb97ab5128d6" elementFormDefault="qualified">
    <xsd:import namespace="http://schemas.microsoft.com/office/2006/documentManagement/types"/>
    <xsd:import namespace="http://schemas.microsoft.com/office/infopath/2007/PartnerControls"/>
    <xsd:element name="Permission" ma:index="10" nillable="true" ma:displayName="Permission" ma:list="UserInfo" ma:SharePointGroup="0" ma:internalName="Permissi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3d872fd-864d-485f-8d3d-6992e6eedb36" ma:termSetId="09814cd3-568e-fe90-9814-8d621ff8fb84" ma:anchorId="fba54fb3-c3e1-fe81-a776-ca4b69148c4d" ma:open="true" ma:isKeyword="false">
      <xsd:complexType>
        <xsd:sequence>
          <xsd:element ref="pc:Terms" minOccurs="0" maxOccurs="1"/>
        </xsd:sequence>
      </xsd:complexType>
    </xsd:element>
    <xsd:element name="number" ma:index="25" nillable="true" ma:displayName="number" ma:format="Dropdown" ma:internalName="number" ma:percentage="FALSE">
      <xsd:simpleType>
        <xsd:restriction base="dms:Number"/>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571240-E08B-41F9-90A2-B373F1108E53}">
  <ds:schemaRefs>
    <ds:schemaRef ds:uri="http://schemas.microsoft.com/office/2006/metadata/properties"/>
    <ds:schemaRef ds:uri="http://schemas.microsoft.com/office/infopath/2007/PartnerControls"/>
    <ds:schemaRef ds:uri="5ce6a5d4-ee8a-4ca2-8f69-cb97ab5128d6"/>
    <ds:schemaRef ds:uri="bbeb3e8a-adb0-4693-89cf-786fd4ac8a81"/>
  </ds:schemaRefs>
</ds:datastoreItem>
</file>

<file path=customXml/itemProps2.xml><?xml version="1.0" encoding="utf-8"?>
<ds:datastoreItem xmlns:ds="http://schemas.openxmlformats.org/officeDocument/2006/customXml" ds:itemID="{E79455C6-1A17-4F71-9BE5-54246C6DCB9E}">
  <ds:schemaRefs>
    <ds:schemaRef ds:uri="http://schemas.microsoft.com/sharepoint/v3/contenttype/forms"/>
  </ds:schemaRefs>
</ds:datastoreItem>
</file>

<file path=customXml/itemProps3.xml><?xml version="1.0" encoding="utf-8"?>
<ds:datastoreItem xmlns:ds="http://schemas.openxmlformats.org/officeDocument/2006/customXml" ds:itemID="{5BD7ABF3-BDBD-41F3-A920-634490AC4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b3e8a-adb0-4693-89cf-786fd4ac8a81"/>
    <ds:schemaRef ds:uri="5ce6a5d4-ee8a-4ca2-8f69-cb97ab5128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AbilityNet Theme June 2014</Template>
  <TotalTime>5092</TotalTime>
  <Words>5716</Words>
  <Application>Microsoft Office PowerPoint</Application>
  <PresentationFormat>On-screen Show (16:9)</PresentationFormat>
  <Paragraphs>564</Paragraphs>
  <Slides>40</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Abadi Extra Light</vt:lpstr>
      <vt:lpstr>Arial</vt:lpstr>
      <vt:lpstr>Calibri</vt:lpstr>
      <vt:lpstr>Calibri Light</vt:lpstr>
      <vt:lpstr>Gill Sans MT</vt:lpstr>
      <vt:lpstr>Noto Sans</vt:lpstr>
      <vt:lpstr>AbilityNet Theme June 2014</vt:lpstr>
      <vt:lpstr>2_Office Theme</vt:lpstr>
      <vt:lpstr>How to Begin Your Own Accessibility Testing</vt:lpstr>
      <vt:lpstr>How to Begin Your Own Accessibility Testing</vt:lpstr>
      <vt:lpstr>Welcome!</vt:lpstr>
      <vt:lpstr>About AbilityNet</vt:lpstr>
      <vt:lpstr>In this session…</vt:lpstr>
      <vt:lpstr>Poll 1 How confident are you in understanding the accessibility of your website(s)?</vt:lpstr>
      <vt:lpstr>What standard are we testing against?</vt:lpstr>
      <vt:lpstr>What’s new in WCAG 2.2?</vt:lpstr>
      <vt:lpstr>Poll 2 Do we need to check every WCAG  criterion on every page on a website?</vt:lpstr>
      <vt:lpstr>Use a representative sample</vt:lpstr>
      <vt:lpstr>WCAG Evaluation Methodology</vt:lpstr>
      <vt:lpstr>WCAG-EM selecting pages example</vt:lpstr>
      <vt:lpstr>How can you check accessibility?</vt:lpstr>
      <vt:lpstr>Poll 3 Can an automatic checker  identify all WCAG issues?</vt:lpstr>
      <vt:lpstr>Limitations of automatic checkers</vt:lpstr>
      <vt:lpstr>Most common accessibility issues</vt:lpstr>
      <vt:lpstr>What issues can be found with tools?</vt:lpstr>
      <vt:lpstr>What issues can be found with tools? (2)</vt:lpstr>
      <vt:lpstr>Accessibility Quick Checks</vt:lpstr>
      <vt:lpstr>16 checks: 30 success criteria</vt:lpstr>
      <vt:lpstr>16 checks: 30 success criteria (2)</vt:lpstr>
      <vt:lpstr>Which pages to test?</vt:lpstr>
      <vt:lpstr>Tools</vt:lpstr>
      <vt:lpstr>Landing page checks (1)</vt:lpstr>
      <vt:lpstr>Landing page checks (2)</vt:lpstr>
      <vt:lpstr>Landing page checks (3)</vt:lpstr>
      <vt:lpstr>Exercise: keyboard testing</vt:lpstr>
      <vt:lpstr>Content page checks (1)</vt:lpstr>
      <vt:lpstr>Content page checks (2)</vt:lpstr>
      <vt:lpstr>Content page checks (3)</vt:lpstr>
      <vt:lpstr>Content page checks (4)</vt:lpstr>
      <vt:lpstr>Form page checks (1)</vt:lpstr>
      <vt:lpstr>Form page checks (2)</vt:lpstr>
      <vt:lpstr>Multimedia page checks</vt:lpstr>
      <vt:lpstr>Multimedia page checks (2)</vt:lpstr>
      <vt:lpstr>Should I check with a screen reader?</vt:lpstr>
      <vt:lpstr>Should I test with disabled users?</vt:lpstr>
      <vt:lpstr>Questions?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AbilityNet Template – this is the title</dc:title>
  <dc:creator>Mark Gaddes</dc:creator>
  <cp:lastModifiedBy>Meghna Manu (NDA)</cp:lastModifiedBy>
  <cp:revision>72</cp:revision>
  <dcterms:created xsi:type="dcterms:W3CDTF">2019-02-20T13:25:36Z</dcterms:created>
  <dcterms:modified xsi:type="dcterms:W3CDTF">2024-03-26T10:02:32Z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0x010100E3BAA24EBC101D45815242C6E137E33A</vt:lpwstr>
  </property>
</Properties>
</file>