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notesSlides/notesSlide21.xml" ContentType="application/vnd.openxmlformats-officedocument.presentationml.notesSlide+xml"/>
  <Override PartName="/ppt/tags/tag31.xml" ContentType="application/vnd.openxmlformats-officedocument.presentationml.tags+xml"/>
  <Override PartName="/ppt/notesSlides/notesSlide22.xml" ContentType="application/vnd.openxmlformats-officedocument.presentationml.notesSlide+xml"/>
  <Override PartName="/ppt/tags/tag32.xml" ContentType="application/vnd.openxmlformats-officedocument.presentationml.tags+xml"/>
  <Override PartName="/ppt/notesSlides/notesSlide23.xml" ContentType="application/vnd.openxmlformats-officedocument.presentationml.notesSlide+xml"/>
  <Override PartName="/ppt/tags/tag33.xml" ContentType="application/vnd.openxmlformats-officedocument.presentationml.tags+xml"/>
  <Override PartName="/ppt/notesSlides/notesSlide24.xml" ContentType="application/vnd.openxmlformats-officedocument.presentationml.notesSlide+xml"/>
  <Override PartName="/ppt/tags/tag34.xml" ContentType="application/vnd.openxmlformats-officedocument.presentationml.tags+xml"/>
  <Override PartName="/ppt/notesSlides/notesSlide25.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26.xml" ContentType="application/vnd.openxmlformats-officedocument.presentationml.notesSlide+xml"/>
  <Override PartName="/ppt/tags/tag37.xml" ContentType="application/vnd.openxmlformats-officedocument.presentationml.tags+xml"/>
  <Override PartName="/ppt/notesSlides/notesSlide27.xml" ContentType="application/vnd.openxmlformats-officedocument.presentationml.notesSlide+xml"/>
  <Override PartName="/ppt/tags/tag38.xml" ContentType="application/vnd.openxmlformats-officedocument.presentationml.tags+xml"/>
  <Override PartName="/ppt/notesSlides/notesSlide28.xml" ContentType="application/vnd.openxmlformats-officedocument.presentationml.notesSlide+xml"/>
  <Override PartName="/ppt/tags/tag39.xml" ContentType="application/vnd.openxmlformats-officedocument.presentationml.tags+xml"/>
  <Override PartName="/ppt/notesSlides/notesSlide29.xml" ContentType="application/vnd.openxmlformats-officedocument.presentationml.notesSlide+xml"/>
  <Override PartName="/ppt/tags/tag40.xml" ContentType="application/vnd.openxmlformats-officedocument.presentationml.tags+xml"/>
  <Override PartName="/ppt/notesSlides/notesSlide30.xml" ContentType="application/vnd.openxmlformats-officedocument.presentationml.notesSlide+xml"/>
  <Override PartName="/ppt/tags/tag41.xml" ContentType="application/vnd.openxmlformats-officedocument.presentationml.tags+xml"/>
  <Override PartName="/ppt/notesSlides/notesSlide31.xml" ContentType="application/vnd.openxmlformats-officedocument.presentationml.notesSlide+xml"/>
  <Override PartName="/ppt/tags/tag42.xml" ContentType="application/vnd.openxmlformats-officedocument.presentationml.tags+xml"/>
  <Override PartName="/ppt/notesSlides/notesSlide32.xml" ContentType="application/vnd.openxmlformats-officedocument.presentationml.notesSlide+xml"/>
  <Override PartName="/ppt/tags/tag43.xml" ContentType="application/vnd.openxmlformats-officedocument.presentationml.tags+xml"/>
  <Override PartName="/ppt/notesSlides/notesSlide33.xml" ContentType="application/vnd.openxmlformats-officedocument.presentationml.notesSlide+xml"/>
  <Override PartName="/ppt/tags/tag44.xml" ContentType="application/vnd.openxmlformats-officedocument.presentationml.tags+xml"/>
  <Override PartName="/ppt/notesSlides/notesSlide34.xml" ContentType="application/vnd.openxmlformats-officedocument.presentationml.notesSlide+xml"/>
  <Override PartName="/ppt/tags/tag45.xml" ContentType="application/vnd.openxmlformats-officedocument.presentationml.tags+xml"/>
  <Override PartName="/ppt/notesSlides/notesSlide35.xml" ContentType="application/vnd.openxmlformats-officedocument.presentationml.notesSlide+xml"/>
  <Override PartName="/ppt/comments/modernComment_38E_68BE6B54.xml" ContentType="application/vnd.ms-powerpoint.comments+xml"/>
  <Override PartName="/ppt/tags/tag46.xml" ContentType="application/vnd.openxmlformats-officedocument.presentationml.tags+xml"/>
  <Override PartName="/ppt/notesSlides/notesSlide36.xml" ContentType="application/vnd.openxmlformats-officedocument.presentationml.notesSlide+xml"/>
  <Override PartName="/ppt/tags/tag47.xml" ContentType="application/vnd.openxmlformats-officedocument.presentationml.tags+xml"/>
  <Override PartName="/ppt/notesSlides/notesSlide37.xml" ContentType="application/vnd.openxmlformats-officedocument.presentationml.notesSlide+xml"/>
  <Override PartName="/ppt/tags/tag48.xml" ContentType="application/vnd.openxmlformats-officedocument.presentationml.tags+xml"/>
  <Override PartName="/ppt/notesSlides/notesSlide38.xml" ContentType="application/vnd.openxmlformats-officedocument.presentationml.notesSlide+xml"/>
  <Override PartName="/ppt/tags/tag49.xml" ContentType="application/vnd.openxmlformats-officedocument.presentationml.tags+xml"/>
  <Override PartName="/ppt/notesSlides/notesSlide39.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40.xml" ContentType="application/vnd.openxmlformats-officedocument.presentationml.notesSlide+xml"/>
  <Override PartName="/ppt/tags/tag52.xml" ContentType="application/vnd.openxmlformats-officedocument.presentationml.tags+xml"/>
  <Override PartName="/ppt/notesSlides/notesSlide41.xml" ContentType="application/vnd.openxmlformats-officedocument.presentationml.notesSlide+xml"/>
  <Override PartName="/ppt/tags/tag53.xml" ContentType="application/vnd.openxmlformats-officedocument.presentationml.tags+xml"/>
  <Override PartName="/ppt/notesSlides/notesSlide42.xml" ContentType="application/vnd.openxmlformats-officedocument.presentationml.notesSlide+xml"/>
  <Override PartName="/ppt/tags/tag54.xml" ContentType="application/vnd.openxmlformats-officedocument.presentationml.tags+xml"/>
  <Override PartName="/ppt/notesSlides/notesSlide43.xml" ContentType="application/vnd.openxmlformats-officedocument.presentationml.notesSlide+xml"/>
  <Override PartName="/ppt/tags/tag55.xml" ContentType="application/vnd.openxmlformats-officedocument.presentationml.tags+xml"/>
  <Override PartName="/ppt/notesSlides/notesSlide44.xml" ContentType="application/vnd.openxmlformats-officedocument.presentationml.notesSlide+xml"/>
  <Override PartName="/ppt/tags/tag56.xml" ContentType="application/vnd.openxmlformats-officedocument.presentationml.tags+xml"/>
  <Override PartName="/ppt/notesSlides/notesSlide45.xml" ContentType="application/vnd.openxmlformats-officedocument.presentationml.notesSlide+xml"/>
  <Override PartName="/ppt/tags/tag57.xml" ContentType="application/vnd.openxmlformats-officedocument.presentationml.tags+xml"/>
  <Override PartName="/ppt/notesSlides/notesSlide46.xml" ContentType="application/vnd.openxmlformats-officedocument.presentationml.notesSlide+xml"/>
  <Override PartName="/ppt/tags/tag58.xml" ContentType="application/vnd.openxmlformats-officedocument.presentationml.tags+xml"/>
  <Override PartName="/ppt/notesSlides/notesSlide47.xml" ContentType="application/vnd.openxmlformats-officedocument.presentationml.notesSlide+xml"/>
  <Override PartName="/ppt/tags/tag59.xml" ContentType="application/vnd.openxmlformats-officedocument.presentationml.tags+xml"/>
  <Override PartName="/ppt/notesSlides/notesSlide48.xml" ContentType="application/vnd.openxmlformats-officedocument.presentationml.notesSlide+xml"/>
  <Override PartName="/ppt/tags/tag60.xml" ContentType="application/vnd.openxmlformats-officedocument.presentationml.tags+xml"/>
  <Override PartName="/ppt/notesSlides/notesSlide49.xml" ContentType="application/vnd.openxmlformats-officedocument.presentationml.notesSlide+xml"/>
  <Override PartName="/ppt/tags/tag61.xml" ContentType="application/vnd.openxmlformats-officedocument.presentationml.tags+xml"/>
  <Override PartName="/ppt/notesSlides/notesSlide50.xml" ContentType="application/vnd.openxmlformats-officedocument.presentationml.notesSlide+xml"/>
  <Override PartName="/ppt/tags/tag62.xml" ContentType="application/vnd.openxmlformats-officedocument.presentationml.tags+xml"/>
  <Override PartName="/ppt/notesSlides/notesSlide51.xml" ContentType="application/vnd.openxmlformats-officedocument.presentationml.notesSlide+xml"/>
  <Override PartName="/ppt/tags/tag63.xml" ContentType="application/vnd.openxmlformats-officedocument.presentationml.tags+xml"/>
  <Override PartName="/ppt/notesSlides/notesSlide52.xml" ContentType="application/vnd.openxmlformats-officedocument.presentationml.notesSlide+xml"/>
  <Override PartName="/ppt/tags/tag64.xml" ContentType="application/vnd.openxmlformats-officedocument.presentationml.tags+xml"/>
  <Override PartName="/ppt/notesSlides/notesSlide53.xml" ContentType="application/vnd.openxmlformats-officedocument.presentationml.notesSlide+xml"/>
  <Override PartName="/ppt/tags/tag65.xml" ContentType="application/vnd.openxmlformats-officedocument.presentationml.tags+xml"/>
  <Override PartName="/ppt/notesSlides/notesSlide54.xml" ContentType="application/vnd.openxmlformats-officedocument.presentationml.notesSlide+xml"/>
  <Override PartName="/ppt/tags/tag66.xml" ContentType="application/vnd.openxmlformats-officedocument.presentationml.tags+xml"/>
  <Override PartName="/ppt/notesSlides/notesSlide55.xml" ContentType="application/vnd.openxmlformats-officedocument.presentationml.notesSlide+xml"/>
  <Override PartName="/ppt/tags/tag67.xml" ContentType="application/vnd.openxmlformats-officedocument.presentationml.tags+xml"/>
  <Override PartName="/ppt/notesSlides/notesSlide56.xml" ContentType="application/vnd.openxmlformats-officedocument.presentationml.notesSlide+xml"/>
  <Override PartName="/ppt/tags/tag68.xml" ContentType="application/vnd.openxmlformats-officedocument.presentationml.tags+xml"/>
  <Override PartName="/ppt/notesSlides/notesSlide57.xml" ContentType="application/vnd.openxmlformats-officedocument.presentationml.notesSlide+xml"/>
  <Override PartName="/ppt/tags/tag69.xml" ContentType="application/vnd.openxmlformats-officedocument.presentationml.tags+xml"/>
  <Override PartName="/ppt/notesSlides/notesSlide58.xml" ContentType="application/vnd.openxmlformats-officedocument.presentationml.notesSlide+xml"/>
  <Override PartName="/ppt/tags/tag70.xml" ContentType="application/vnd.openxmlformats-officedocument.presentationml.tags+xml"/>
  <Override PartName="/ppt/notesSlides/notesSlide5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85" r:id="rId4"/>
  </p:sldMasterIdLst>
  <p:notesMasterIdLst>
    <p:notesMasterId r:id="rId68"/>
  </p:notesMasterIdLst>
  <p:handoutMasterIdLst>
    <p:handoutMasterId r:id="rId69"/>
  </p:handoutMasterIdLst>
  <p:sldIdLst>
    <p:sldId id="807" r:id="rId5"/>
    <p:sldId id="1134" r:id="rId6"/>
    <p:sldId id="834" r:id="rId7"/>
    <p:sldId id="1074" r:id="rId8"/>
    <p:sldId id="550" r:id="rId9"/>
    <p:sldId id="893" r:id="rId10"/>
    <p:sldId id="904" r:id="rId11"/>
    <p:sldId id="895" r:id="rId12"/>
    <p:sldId id="897" r:id="rId13"/>
    <p:sldId id="899" r:id="rId14"/>
    <p:sldId id="950" r:id="rId15"/>
    <p:sldId id="892" r:id="rId16"/>
    <p:sldId id="1094" r:id="rId17"/>
    <p:sldId id="1095" r:id="rId18"/>
    <p:sldId id="891" r:id="rId19"/>
    <p:sldId id="1096" r:id="rId20"/>
    <p:sldId id="1093" r:id="rId21"/>
    <p:sldId id="905" r:id="rId22"/>
    <p:sldId id="935" r:id="rId23"/>
    <p:sldId id="911" r:id="rId24"/>
    <p:sldId id="1097" r:id="rId25"/>
    <p:sldId id="912" r:id="rId26"/>
    <p:sldId id="914" r:id="rId27"/>
    <p:sldId id="928" r:id="rId28"/>
    <p:sldId id="918" r:id="rId29"/>
    <p:sldId id="1098" r:id="rId30"/>
    <p:sldId id="1099" r:id="rId31"/>
    <p:sldId id="1105" r:id="rId32"/>
    <p:sldId id="906" r:id="rId33"/>
    <p:sldId id="967" r:id="rId34"/>
    <p:sldId id="1100" r:id="rId35"/>
    <p:sldId id="921" r:id="rId36"/>
    <p:sldId id="1101" r:id="rId37"/>
    <p:sldId id="939" r:id="rId38"/>
    <p:sldId id="1102" r:id="rId39"/>
    <p:sldId id="927" r:id="rId40"/>
    <p:sldId id="926" r:id="rId41"/>
    <p:sldId id="910" r:id="rId42"/>
    <p:sldId id="943" r:id="rId43"/>
    <p:sldId id="965" r:id="rId44"/>
    <p:sldId id="930" r:id="rId45"/>
    <p:sldId id="929" r:id="rId46"/>
    <p:sldId id="1106" r:id="rId47"/>
    <p:sldId id="970" r:id="rId48"/>
    <p:sldId id="907" r:id="rId49"/>
    <p:sldId id="951" r:id="rId50"/>
    <p:sldId id="1103" r:id="rId51"/>
    <p:sldId id="1104" r:id="rId52"/>
    <p:sldId id="933" r:id="rId53"/>
    <p:sldId id="941" r:id="rId54"/>
    <p:sldId id="908" r:id="rId55"/>
    <p:sldId id="952" r:id="rId56"/>
    <p:sldId id="969" r:id="rId57"/>
    <p:sldId id="954" r:id="rId58"/>
    <p:sldId id="959" r:id="rId59"/>
    <p:sldId id="955" r:id="rId60"/>
    <p:sldId id="957" r:id="rId61"/>
    <p:sldId id="956" r:id="rId62"/>
    <p:sldId id="535" r:id="rId63"/>
    <p:sldId id="1087" r:id="rId64"/>
    <p:sldId id="947" r:id="rId65"/>
    <p:sldId id="937" r:id="rId66"/>
    <p:sldId id="1133" r:id="rId67"/>
  </p:sldIdLst>
  <p:sldSz cx="12192000" cy="6858000"/>
  <p:notesSz cx="6797675" cy="9926638"/>
  <p:custDataLst>
    <p:tags r:id="rId70"/>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Inteo slide" id="{500F0748-316C-44CB-B250-A977DF895A46}">
          <p14:sldIdLst>
            <p14:sldId id="807"/>
            <p14:sldId id="1134"/>
            <p14:sldId id="834"/>
            <p14:sldId id="1074"/>
            <p14:sldId id="550"/>
            <p14:sldId id="893"/>
            <p14:sldId id="904"/>
            <p14:sldId id="895"/>
            <p14:sldId id="897"/>
            <p14:sldId id="899"/>
            <p14:sldId id="950"/>
            <p14:sldId id="892"/>
            <p14:sldId id="1094"/>
            <p14:sldId id="1095"/>
            <p14:sldId id="891"/>
            <p14:sldId id="1096"/>
            <p14:sldId id="1093"/>
            <p14:sldId id="905"/>
            <p14:sldId id="935"/>
            <p14:sldId id="911"/>
            <p14:sldId id="1097"/>
            <p14:sldId id="912"/>
            <p14:sldId id="914"/>
            <p14:sldId id="928"/>
            <p14:sldId id="918"/>
            <p14:sldId id="1098"/>
            <p14:sldId id="1099"/>
            <p14:sldId id="1105"/>
            <p14:sldId id="906"/>
            <p14:sldId id="967"/>
            <p14:sldId id="1100"/>
            <p14:sldId id="921"/>
            <p14:sldId id="1101"/>
            <p14:sldId id="939"/>
            <p14:sldId id="1102"/>
            <p14:sldId id="927"/>
            <p14:sldId id="926"/>
            <p14:sldId id="910"/>
            <p14:sldId id="943"/>
            <p14:sldId id="965"/>
            <p14:sldId id="930"/>
            <p14:sldId id="929"/>
            <p14:sldId id="1106"/>
            <p14:sldId id="970"/>
            <p14:sldId id="907"/>
            <p14:sldId id="951"/>
            <p14:sldId id="1103"/>
            <p14:sldId id="1104"/>
            <p14:sldId id="933"/>
            <p14:sldId id="941"/>
            <p14:sldId id="908"/>
            <p14:sldId id="952"/>
            <p14:sldId id="969"/>
            <p14:sldId id="954"/>
            <p14:sldId id="959"/>
            <p14:sldId id="955"/>
            <p14:sldId id="957"/>
            <p14:sldId id="956"/>
            <p14:sldId id="535"/>
            <p14:sldId id="1087"/>
            <p14:sldId id="947"/>
            <p14:sldId id="937"/>
            <p14:sldId id="1133"/>
          </p14:sldIdLst>
        </p14:section>
      </p14:sectionLst>
    </p:ext>
    <p:ext uri="{EFAFB233-063F-42B5-8137-9DF3F51BA10A}">
      <p15:sldGuideLst xmlns:p15="http://schemas.microsoft.com/office/powerpoint/2012/main">
        <p15:guide id="1" orient="horz" pos="2160" userDrawn="1">
          <p15:clr>
            <a:srgbClr val="A4A3A4"/>
          </p15:clr>
        </p15:guide>
        <p15:guide id="2" pos="50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02A3E1-85FB-48CF-BB51-CEAB49908EEB}" v="6" dt="2025-04-16T17:06:22.5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09" autoAdjust="0"/>
    <p:restoredTop sz="61402" autoAdjust="0"/>
  </p:normalViewPr>
  <p:slideViewPr>
    <p:cSldViewPr snapToGrid="0">
      <p:cViewPr varScale="1">
        <p:scale>
          <a:sx n="59" d="100"/>
          <a:sy n="59" d="100"/>
        </p:scale>
        <p:origin x="710" y="62"/>
      </p:cViewPr>
      <p:guideLst>
        <p:guide orient="horz" pos="2160"/>
        <p:guide pos="506"/>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6900"/>
    </p:cViewPr>
  </p:sorterViewPr>
  <p:notesViewPr>
    <p:cSldViewPr snapToGrid="0">
      <p:cViewPr varScale="1">
        <p:scale>
          <a:sx n="45" d="100"/>
          <a:sy n="45" d="100"/>
        </p:scale>
        <p:origin x="2708" y="6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77"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gs" Target="tags/tag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comments/modernComment_38E_68BE6B54.xml><?xml version="1.0" encoding="utf-8"?>
<p188:cmLst xmlns:a="http://schemas.openxmlformats.org/drawingml/2006/main" xmlns:r="http://schemas.openxmlformats.org/officeDocument/2006/relationships" xmlns:p188="http://schemas.microsoft.com/office/powerpoint/2018/8/main">
  <p188:cm id="{23CD109C-4139-4CD8-BCE3-2CC9FC81684E}" authorId="{00000000-0000-0000-0000-000000000000}" created="2025-04-16T16:43:12.299">
    <pc:sldMkLst xmlns:pc="http://schemas.microsoft.com/office/powerpoint/2013/main/command">
      <pc:docMk/>
      <pc:sldMk cId="1757309780" sldId="910"/>
    </pc:sldMkLst>
    <p188:txBody>
      <a:bodyPr/>
      <a:lstStyle/>
      <a:p>
        <a:r>
          <a:rPr lang="en-GB"/>
          <a:t>Review James’s presentation of this slide if time.</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50C822B-DD94-4E10-AFF9-A50FA71EA4DB}" type="datetimeFigureOut">
              <a:rPr lang="en-GB" smtClean="0"/>
              <a:t>25/04/2025</a:t>
            </a:fld>
            <a:endParaRPr lang="en-GB"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348D3A8-E756-4D7B-B5D9-FB8409F997FE}" type="slidenum">
              <a:rPr lang="en-GB" smtClean="0"/>
              <a:t>‹#›</a:t>
            </a:fld>
            <a:endParaRPr lang="en-GB" dirty="0"/>
          </a:p>
        </p:txBody>
      </p:sp>
    </p:spTree>
    <p:extLst>
      <p:ext uri="{BB962C8B-B14F-4D97-AF65-F5344CB8AC3E}">
        <p14:creationId xmlns:p14="http://schemas.microsoft.com/office/powerpoint/2010/main" val="1289794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958C109-14B4-444E-845F-466970746481}" type="datetimeFigureOut">
              <a:rPr lang="en-GB" smtClean="0"/>
              <a:t>25/04/2025</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6D16F3B-2122-4328-93B5-DB53A312A6E1}" type="slidenum">
              <a:rPr lang="en-GB" smtClean="0"/>
              <a:t>‹#›</a:t>
            </a:fld>
            <a:endParaRPr lang="en-GB" dirty="0"/>
          </a:p>
        </p:txBody>
      </p:sp>
    </p:spTree>
    <p:extLst>
      <p:ext uri="{BB962C8B-B14F-4D97-AF65-F5344CB8AC3E}">
        <p14:creationId xmlns:p14="http://schemas.microsoft.com/office/powerpoint/2010/main" val="961048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abilitynet.org.uk/sites/abilitynet.org.uk/files/PDF%20accessibility%20-%20Untagged%20version%20-%20An%20introduction%20to%20screen%20readers.pdf"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abilitynet.org.uk/sites/abilitynet.org.uk/files/PDF%20accessibility%20-%20Final%20version%20-%20%20An%20introduction%20to%20screen%20readers.pdf"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taggedpdf.com/wp-content/uploads/2015/05/alt-description-missing-annotation.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abilitynet.org.uk/sites/abilitynet.org.uk/files/PDF%20accessibility%20-%20Start%20version%20-%20Membership%20form.pdf" TargetMode="External"/><Relationship Id="rId2" Type="http://schemas.openxmlformats.org/officeDocument/2006/relationships/slide" Target="../slides/slide53.xml"/><Relationship Id="rId1" Type="http://schemas.openxmlformats.org/officeDocument/2006/relationships/notesMaster" Target="../notesMasters/notesMaster1.xml"/><Relationship Id="rId4" Type="http://schemas.openxmlformats.org/officeDocument/2006/relationships/hyperlink" Target="https://abilitynet.org.uk/sites/abilitynet.org.uk/files/PDF%20accessibility%20-%20Final%20version%20-%20Membership%20form.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26804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a:solidFill>
                  <a:srgbClr val="000000"/>
                </a:solidFill>
                <a:effectLst/>
                <a:latin typeface="+mn-lt"/>
              </a:rPr>
              <a:t>(Don’t get too bogged down in demos for this slide)</a:t>
            </a:r>
          </a:p>
          <a:p>
            <a:endParaRPr lang="en-GB" b="0" i="0" u="none">
              <a:solidFill>
                <a:srgbClr val="000000"/>
              </a:solidFill>
              <a:effectLst/>
              <a:latin typeface="+mn-lt"/>
            </a:endParaRPr>
          </a:p>
          <a:p>
            <a:r>
              <a:rPr lang="en-GB" b="0" i="0" u="none">
                <a:solidFill>
                  <a:srgbClr val="000000"/>
                </a:solidFill>
                <a:effectLst/>
                <a:latin typeface="+mn-lt"/>
              </a:rPr>
              <a:t>These are some of the things that we can use to recognise if a document is accessible.</a:t>
            </a:r>
          </a:p>
          <a:p>
            <a:pPr algn="l"/>
            <a:r>
              <a:rPr lang="en-GB" b="0" i="0" u="none">
                <a:solidFill>
                  <a:srgbClr val="000000"/>
                </a:solidFill>
                <a:effectLst/>
                <a:latin typeface="+mn-lt"/>
              </a:rPr>
              <a:t>So </a:t>
            </a:r>
            <a:r>
              <a:rPr lang="en-GB" b="1" i="0" u="none">
                <a:solidFill>
                  <a:srgbClr val="000000"/>
                </a:solidFill>
                <a:effectLst/>
                <a:latin typeface="+mn-lt"/>
              </a:rPr>
              <a:t>Searchable text</a:t>
            </a:r>
            <a:r>
              <a:rPr lang="en-GB" b="0" i="0" u="none">
                <a:solidFill>
                  <a:srgbClr val="000000"/>
                </a:solidFill>
                <a:effectLst/>
                <a:latin typeface="+mn-lt"/>
              </a:rPr>
              <a:t> is a key one.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a:solidFill>
                  <a:srgbClr val="000000"/>
                </a:solidFill>
                <a:effectLst/>
                <a:latin typeface="+mn-lt"/>
              </a:rPr>
              <a:t>[switch to </a:t>
            </a:r>
            <a:r>
              <a:rPr lang="en-GB" b="1" i="0" u="none">
                <a:solidFill>
                  <a:srgbClr val="000000"/>
                </a:solidFill>
                <a:effectLst/>
                <a:latin typeface="+mn-lt"/>
              </a:rPr>
              <a:t>tagged PDF</a:t>
            </a:r>
            <a:r>
              <a:rPr lang="en-GB" b="0" i="0" u="none">
                <a:solidFill>
                  <a:srgbClr val="000000"/>
                </a:solidFill>
                <a:effectLst/>
                <a:latin typeface="+mn-lt"/>
              </a:rPr>
              <a:t>]</a:t>
            </a:r>
          </a:p>
          <a:p>
            <a:pPr algn="l"/>
            <a:endParaRPr lang="en-GB" b="0" i="0" u="none">
              <a:solidFill>
                <a:srgbClr val="000000"/>
              </a:solidFill>
              <a:effectLst/>
              <a:latin typeface="+mn-lt"/>
            </a:endParaRPr>
          </a:p>
          <a:p>
            <a:r>
              <a:rPr lang="en-GB" sz="1200" b="0" i="0" u="none" kern="1200">
                <a:solidFill>
                  <a:schemeClr val="tx1"/>
                </a:solidFill>
                <a:effectLst/>
                <a:latin typeface="+mn-lt"/>
                <a:ea typeface="+mn-ea"/>
                <a:cs typeface="+mn-cs"/>
              </a:rPr>
              <a:t>When I say Searchable text, I mean that you can open a document .. And you can often search for text, using the built in search functionality.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kern="1200">
                <a:solidFill>
                  <a:schemeClr val="tx1"/>
                </a:solidFill>
                <a:effectLst/>
                <a:latin typeface="+mn-lt"/>
                <a:ea typeface="+mn-ea"/>
                <a:cs typeface="+mn-cs"/>
              </a:rPr>
              <a:t>[Open Search box and type in “technology”]</a:t>
            </a:r>
          </a:p>
          <a:p>
            <a:endParaRPr lang="en-GB" sz="1200" b="0" i="0" u="none" kern="1200">
              <a:solidFill>
                <a:schemeClr val="tx1"/>
              </a:solidFill>
              <a:effectLst/>
              <a:latin typeface="+mn-lt"/>
              <a:ea typeface="+mn-ea"/>
              <a:cs typeface="+mn-cs"/>
            </a:endParaRPr>
          </a:p>
          <a:p>
            <a:r>
              <a:rPr lang="en-GB" sz="1200" b="0" i="0" u="none" kern="1200">
                <a:solidFill>
                  <a:schemeClr val="tx1"/>
                </a:solidFill>
                <a:effectLst/>
                <a:latin typeface="+mn-lt"/>
                <a:ea typeface="+mn-ea"/>
                <a:cs typeface="+mn-cs"/>
              </a:rPr>
              <a:t>So if I open the Search bar and type in “technology” for example, it will find that text in the document for me. </a:t>
            </a:r>
          </a:p>
          <a:p>
            <a:endParaRPr lang="en-GB" sz="1200" b="0" i="0" u="none" kern="1200">
              <a:solidFill>
                <a:schemeClr val="tx1"/>
              </a:solidFill>
              <a:effectLst/>
              <a:latin typeface="+mn-lt"/>
              <a:ea typeface="+mn-ea"/>
              <a:cs typeface="+mn-cs"/>
            </a:endParaRPr>
          </a:p>
          <a:p>
            <a:r>
              <a:rPr lang="en-GB" sz="1200" b="0" i="0" u="none" kern="1200">
                <a:solidFill>
                  <a:schemeClr val="tx1"/>
                </a:solidFill>
                <a:effectLst/>
                <a:latin typeface="+mn-lt"/>
                <a:ea typeface="+mn-ea"/>
                <a:cs typeface="+mn-cs"/>
              </a:rPr>
              <a:t>Similarly can you drag and select over it. If text is searchable it’s machine readable, it’s exposed to AT (screen readers / speech to text). </a:t>
            </a:r>
          </a:p>
          <a:p>
            <a:r>
              <a:rPr lang="en-GB" sz="1200" u="none">
                <a:effectLst/>
                <a:latin typeface="+mn-lt"/>
                <a:ea typeface="Calibri" panose="020F0502020204030204" pitchFamily="34" charset="0"/>
                <a:cs typeface="Times New Roman" panose="02020603050405020304" pitchFamily="18" charset="0"/>
              </a:rPr>
              <a:t>Quite a common thing with PDFs that you see is people have scanned the PDF in, it's an image. There’s no machine-readable text. We need it to be machine readable.</a:t>
            </a:r>
            <a:endParaRPr lang="en-GB" sz="1200" b="0" i="0" u="none" kern="1200">
              <a:solidFill>
                <a:schemeClr val="tx1"/>
              </a:solidFill>
              <a:effectLst/>
              <a:latin typeface="+mn-lt"/>
              <a:ea typeface="+mn-ea"/>
              <a:cs typeface="+mn-cs"/>
            </a:endParaRPr>
          </a:p>
          <a:p>
            <a:endParaRPr lang="en-GB" sz="1200" b="0" i="0" u="none" kern="1200">
              <a:solidFill>
                <a:schemeClr val="tx1"/>
              </a:solidFill>
              <a:effectLst/>
              <a:latin typeface="+mn-lt"/>
              <a:ea typeface="+mn-ea"/>
              <a:cs typeface="+mn-cs"/>
            </a:endParaRPr>
          </a:p>
          <a:p>
            <a:r>
              <a:rPr lang="en-GB" sz="1200" b="0" i="0" u="none" kern="1200">
                <a:solidFill>
                  <a:schemeClr val="tx1"/>
                </a:solidFill>
                <a:effectLst/>
                <a:latin typeface="+mn-lt"/>
                <a:ea typeface="+mn-ea"/>
                <a:cs typeface="+mn-cs"/>
              </a:rPr>
              <a:t>[Highlight a piece of the text]</a:t>
            </a:r>
          </a:p>
          <a:p>
            <a:endParaRPr lang="en-GB" sz="1200" b="0" i="0" u="none" kern="1200">
              <a:solidFill>
                <a:schemeClr val="tx1"/>
              </a:solidFill>
              <a:effectLst/>
              <a:latin typeface="+mn-lt"/>
              <a:ea typeface="+mn-ea"/>
              <a:cs typeface="+mn-cs"/>
            </a:endParaRPr>
          </a:p>
          <a:p>
            <a:r>
              <a:rPr lang="en-GB" sz="1200" b="0" i="0" u="none" kern="1200">
                <a:solidFill>
                  <a:schemeClr val="tx1"/>
                </a:solidFill>
                <a:effectLst/>
                <a:latin typeface="+mn-lt"/>
                <a:ea typeface="+mn-ea"/>
                <a:cs typeface="+mn-cs"/>
              </a:rPr>
              <a:t>That means the text is exposed as text to AT. It’s not an image of text, which is much more difficult to interpret – you would have to use optical recognition software to do that … but if you can search a document, that means that generally a screen reader will be able to announce that same content. </a:t>
            </a:r>
          </a:p>
          <a:p>
            <a:endParaRPr lang="en-GB" sz="1200" b="0" i="0" u="none" kern="1200">
              <a:solidFill>
                <a:schemeClr val="tx1"/>
              </a:solidFill>
              <a:effectLst/>
              <a:latin typeface="+mn-lt"/>
              <a:ea typeface="+mn-ea"/>
              <a:cs typeface="+mn-cs"/>
            </a:endParaRPr>
          </a:p>
          <a:p>
            <a:r>
              <a:rPr lang="en-GB" sz="1200" b="0" i="0" u="none" kern="1200">
                <a:solidFill>
                  <a:schemeClr val="tx1"/>
                </a:solidFill>
                <a:effectLst/>
                <a:latin typeface="+mn-lt"/>
                <a:ea typeface="+mn-ea"/>
                <a:cs typeface="+mn-cs"/>
              </a:rPr>
              <a:t>[go </a:t>
            </a:r>
            <a:r>
              <a:rPr lang="en-GB" sz="1200" b="1" i="0" u="none" kern="1200">
                <a:solidFill>
                  <a:schemeClr val="tx1"/>
                </a:solidFill>
                <a:effectLst/>
                <a:latin typeface="+mn-lt"/>
                <a:ea typeface="+mn-ea"/>
                <a:cs typeface="+mn-cs"/>
              </a:rPr>
              <a:t>BACK TO SLIDE</a:t>
            </a:r>
            <a:r>
              <a:rPr lang="en-GB" sz="1200" b="0" i="0" u="none" kern="1200">
                <a:solidFill>
                  <a:schemeClr val="tx1"/>
                </a:solidFill>
                <a:effectLst/>
                <a:latin typeface="+mn-lt"/>
                <a:ea typeface="+mn-ea"/>
                <a:cs typeface="+mn-cs"/>
              </a:rPr>
              <a:t>]</a:t>
            </a:r>
          </a:p>
          <a:p>
            <a:endParaRPr lang="en-GB" sz="1200" b="0" i="0" u="none" kern="1200">
              <a:solidFill>
                <a:schemeClr val="tx1"/>
              </a:solidFill>
              <a:effectLst/>
              <a:latin typeface="+mn-lt"/>
              <a:ea typeface="+mn-ea"/>
              <a:cs typeface="+mn-cs"/>
            </a:endParaRPr>
          </a:p>
          <a:p>
            <a:r>
              <a:rPr lang="en-GB" sz="1200" b="1" i="0" u="none" kern="1200">
                <a:solidFill>
                  <a:schemeClr val="tx1"/>
                </a:solidFill>
                <a:effectLst/>
                <a:latin typeface="+mn-lt"/>
                <a:ea typeface="+mn-ea"/>
                <a:cs typeface="+mn-cs"/>
              </a:rPr>
              <a:t>Navigational aids </a:t>
            </a:r>
            <a:r>
              <a:rPr lang="en-GB" sz="1200" b="0" i="0" u="none" kern="1200">
                <a:solidFill>
                  <a:schemeClr val="tx1"/>
                </a:solidFill>
                <a:effectLst/>
                <a:latin typeface="+mn-lt"/>
                <a:ea typeface="+mn-ea"/>
                <a:cs typeface="+mn-cs"/>
              </a:rPr>
              <a:t>includes things like bookmarks, headings and table of contents. </a:t>
            </a:r>
          </a:p>
          <a:p>
            <a:endParaRPr lang="en-GB" sz="1200" b="0" i="0" u="non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a:solidFill>
                  <a:srgbClr val="000000"/>
                </a:solidFill>
                <a:effectLst/>
                <a:latin typeface="+mn-lt"/>
              </a:rPr>
              <a:t>[</a:t>
            </a:r>
            <a:r>
              <a:rPr lang="en-GB" b="1" i="0" u="none">
                <a:solidFill>
                  <a:srgbClr val="000000"/>
                </a:solidFill>
                <a:effectLst/>
                <a:latin typeface="+mn-lt"/>
              </a:rPr>
              <a:t>tagged PDF</a:t>
            </a:r>
            <a:r>
              <a:rPr lang="en-GB" b="0" i="0" u="none">
                <a:solidFill>
                  <a:srgbClr val="000000"/>
                </a:solidFill>
                <a:effectLst/>
                <a:latin typeface="+mn-lt"/>
              </a:rPr>
              <a:t>]</a:t>
            </a:r>
          </a:p>
          <a:p>
            <a:endParaRPr lang="en-GB" sz="1200" b="0" i="0" u="none" kern="1200">
              <a:solidFill>
                <a:schemeClr val="tx1"/>
              </a:solidFill>
              <a:effectLst/>
              <a:latin typeface="+mn-lt"/>
              <a:ea typeface="+mn-ea"/>
              <a:cs typeface="+mn-cs"/>
            </a:endParaRPr>
          </a:p>
          <a:p>
            <a:r>
              <a:rPr lang="en-GB" sz="1200" b="0" i="0" u="none" kern="1200">
                <a:solidFill>
                  <a:schemeClr val="tx1"/>
                </a:solidFill>
                <a:effectLst/>
                <a:latin typeface="+mn-lt"/>
                <a:ea typeface="+mn-ea"/>
                <a:cs typeface="+mn-cs"/>
              </a:rPr>
              <a:t>So here we have the headers and a heading structure.  </a:t>
            </a:r>
            <a:r>
              <a:rPr lang="en-GB" sz="1200" b="1" i="0" u="none" kern="1200">
                <a:solidFill>
                  <a:schemeClr val="tx1"/>
                </a:solidFill>
                <a:effectLst/>
                <a:latin typeface="+mn-lt"/>
                <a:ea typeface="+mn-ea"/>
                <a:cs typeface="+mn-cs"/>
              </a:rPr>
              <a:t>[Highlight a heading</a:t>
            </a:r>
            <a:r>
              <a:rPr lang="en-GB" sz="1200" b="0" i="0" u="none" kern="1200">
                <a:solidFill>
                  <a:schemeClr val="tx1"/>
                </a:solidFill>
                <a:effectLst/>
                <a:latin typeface="+mn-lt"/>
                <a:ea typeface="+mn-ea"/>
                <a:cs typeface="+mn-cs"/>
              </a:rPr>
              <a:t>]. So they’re useful for sighted users to skim read through the document and look for a relevant section. </a:t>
            </a:r>
            <a:br>
              <a:rPr lang="en-GB" sz="1200" b="0" i="0" u="none" kern="1200">
                <a:solidFill>
                  <a:schemeClr val="tx1"/>
                </a:solidFill>
                <a:effectLst/>
                <a:latin typeface="+mn-lt"/>
                <a:ea typeface="+mn-ea"/>
                <a:cs typeface="+mn-cs"/>
              </a:rPr>
            </a:br>
            <a:r>
              <a:rPr lang="en-GB" sz="1200" b="0" i="0" u="none" kern="1200">
                <a:solidFill>
                  <a:schemeClr val="tx1"/>
                </a:solidFill>
                <a:effectLst/>
                <a:latin typeface="+mn-lt"/>
                <a:ea typeface="+mn-ea"/>
                <a:cs typeface="+mn-cs"/>
              </a:rPr>
              <a:t>But for screen reader users and when they’re accessing a much larger document, these headings can be used to create a Table of Contents. [Click the </a:t>
            </a:r>
            <a:r>
              <a:rPr lang="en-GB" sz="1200" b="1" i="0" u="none" kern="1200">
                <a:solidFill>
                  <a:schemeClr val="tx1"/>
                </a:solidFill>
                <a:effectLst/>
                <a:latin typeface="+mn-lt"/>
                <a:ea typeface="+mn-ea"/>
                <a:cs typeface="+mn-cs"/>
              </a:rPr>
              <a:t>Ribbon icon </a:t>
            </a:r>
            <a:r>
              <a:rPr lang="en-GB" sz="1200" b="0" i="0" u="none" kern="1200">
                <a:solidFill>
                  <a:schemeClr val="tx1"/>
                </a:solidFill>
                <a:effectLst/>
                <a:latin typeface="+mn-lt"/>
                <a:ea typeface="+mn-ea"/>
                <a:cs typeface="+mn-cs"/>
              </a:rPr>
              <a:t>in left-hand panel]. Here you can see the bookmarks / table of contents that has been automatically created…. And you can see how this can be useful, particularly if it was a very lengthy document. </a:t>
            </a:r>
            <a:br>
              <a:rPr lang="en-GB" sz="1200" b="0" i="0" u="none" kern="1200">
                <a:solidFill>
                  <a:schemeClr val="tx1"/>
                </a:solidFill>
                <a:effectLst/>
                <a:latin typeface="+mn-lt"/>
                <a:ea typeface="+mn-ea"/>
                <a:cs typeface="+mn-cs"/>
              </a:rPr>
            </a:br>
            <a:r>
              <a:rPr lang="en-GB" sz="1200" b="0" i="0" u="none" kern="1200">
                <a:solidFill>
                  <a:schemeClr val="tx1"/>
                </a:solidFill>
                <a:effectLst/>
                <a:latin typeface="+mn-lt"/>
                <a:ea typeface="+mn-ea"/>
                <a:cs typeface="+mn-cs"/>
              </a:rPr>
              <a:t>You can navigate straight to these sections by using these bookmarks [</a:t>
            </a:r>
            <a:r>
              <a:rPr lang="en-GB" sz="1200" b="1" i="0" u="none" kern="1200">
                <a:solidFill>
                  <a:schemeClr val="tx1"/>
                </a:solidFill>
                <a:effectLst/>
                <a:latin typeface="+mn-lt"/>
                <a:ea typeface="+mn-ea"/>
                <a:cs typeface="+mn-cs"/>
              </a:rPr>
              <a:t>select a bookmark</a:t>
            </a:r>
            <a:r>
              <a:rPr lang="en-GB" sz="1200" b="0" i="0" u="none" kern="1200">
                <a:solidFill>
                  <a:schemeClr val="tx1"/>
                </a:solidFill>
                <a:effectLst/>
                <a:latin typeface="+mn-lt"/>
                <a:ea typeface="+mn-ea"/>
                <a:cs typeface="+mn-cs"/>
              </a:rPr>
              <a:t>]. In-built navigation is really useful in a11y. </a:t>
            </a:r>
          </a:p>
          <a:p>
            <a:endParaRPr lang="en-GB" sz="1200" b="0" i="0" u="non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kern="1200">
                <a:solidFill>
                  <a:schemeClr val="tx1"/>
                </a:solidFill>
                <a:effectLst/>
                <a:latin typeface="+mn-lt"/>
                <a:ea typeface="+mn-ea"/>
                <a:cs typeface="+mn-cs"/>
              </a:rPr>
              <a:t>Then we have </a:t>
            </a:r>
            <a:r>
              <a:rPr lang="en-GB" sz="1200" b="1" i="0" u="none" kern="1200">
                <a:solidFill>
                  <a:schemeClr val="tx1"/>
                </a:solidFill>
                <a:effectLst/>
                <a:latin typeface="+mn-lt"/>
                <a:ea typeface="+mn-ea"/>
                <a:cs typeface="+mn-cs"/>
              </a:rPr>
              <a:t>MetaData</a:t>
            </a:r>
            <a:r>
              <a:rPr lang="en-GB" sz="1200" b="0" i="0" u="none" kern="1200">
                <a:solidFill>
                  <a:schemeClr val="tx1"/>
                </a:solidFill>
                <a:effectLst/>
                <a:latin typeface="+mn-lt"/>
                <a:ea typeface="+mn-ea"/>
                <a:cs typeface="+mn-cs"/>
              </a:rPr>
              <a:t>. This refers to the data about the document. So what’s the title of the document … and what’s the language of the document.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kern="1200">
              <a:solidFill>
                <a:schemeClr val="tx1"/>
              </a:solidFill>
              <a:effectLst/>
              <a:latin typeface="+mn-lt"/>
              <a:ea typeface="+mn-ea"/>
              <a:cs typeface="+mn-cs"/>
            </a:endParaRPr>
          </a:p>
          <a:p>
            <a:r>
              <a:rPr lang="en-GB" sz="1200" b="0" i="0" u="none" kern="1200">
                <a:solidFill>
                  <a:schemeClr val="tx1"/>
                </a:solidFill>
                <a:effectLst/>
                <a:latin typeface="+mn-lt"/>
                <a:ea typeface="+mn-ea"/>
                <a:cs typeface="+mn-cs"/>
              </a:rPr>
              <a:t>The title is something that would appear in the tab [</a:t>
            </a:r>
            <a:r>
              <a:rPr lang="en-GB" sz="1200" b="1" i="0" u="none" kern="1200">
                <a:solidFill>
                  <a:schemeClr val="tx1"/>
                </a:solidFill>
                <a:effectLst/>
                <a:latin typeface="+mn-lt"/>
                <a:ea typeface="+mn-ea"/>
                <a:cs typeface="+mn-cs"/>
              </a:rPr>
              <a:t>point to PDF tab</a:t>
            </a:r>
            <a:r>
              <a:rPr lang="en-GB" sz="1200" b="0" i="0" u="none" kern="1200">
                <a:solidFill>
                  <a:schemeClr val="tx1"/>
                </a:solidFill>
                <a:effectLst/>
                <a:latin typeface="+mn-lt"/>
                <a:ea typeface="+mn-ea"/>
                <a:cs typeface="+mn-cs"/>
              </a:rPr>
              <a:t>]. So if you had multiple PDFs open here, you would be able to distinguish between them easily… and we must make sure they’re meaningful and descriptive. </a:t>
            </a:r>
          </a:p>
          <a:p>
            <a:endParaRPr lang="en-GB" sz="1200" b="0" i="0" u="non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kern="1200">
                <a:solidFill>
                  <a:schemeClr val="tx1"/>
                </a:solidFill>
                <a:effectLst/>
                <a:latin typeface="+mn-lt"/>
                <a:ea typeface="+mn-ea"/>
                <a:cs typeface="+mn-cs"/>
              </a:rPr>
              <a:t>[go </a:t>
            </a:r>
            <a:r>
              <a:rPr lang="en-GB" sz="1200" b="1" i="0" u="none" kern="1200">
                <a:solidFill>
                  <a:schemeClr val="tx1"/>
                </a:solidFill>
                <a:effectLst/>
                <a:latin typeface="+mn-lt"/>
                <a:ea typeface="+mn-ea"/>
                <a:cs typeface="+mn-cs"/>
              </a:rPr>
              <a:t>BACK TO SLIDE</a:t>
            </a:r>
            <a:r>
              <a:rPr lang="en-GB" sz="1200" b="0" i="0" u="none" kern="1200">
                <a:solidFill>
                  <a:schemeClr val="tx1"/>
                </a:solidFill>
                <a:effectLst/>
                <a:latin typeface="+mn-lt"/>
                <a:ea typeface="+mn-ea"/>
                <a:cs typeface="+mn-cs"/>
              </a:rPr>
              <a:t>]</a:t>
            </a:r>
          </a:p>
          <a:p>
            <a:r>
              <a:rPr lang="en-GB" sz="1200" b="0" i="0" u="none" kern="1200">
                <a:solidFill>
                  <a:schemeClr val="tx1"/>
                </a:solidFill>
                <a:effectLst/>
                <a:latin typeface="+mn-lt"/>
                <a:ea typeface="+mn-ea"/>
                <a:cs typeface="+mn-cs"/>
              </a:rPr>
              <a:t>When we say document language, you can store as part of the document what language it is. So if you have a document written for an overseas market, it might be written in the language for that market, e.g. German or French, if it does not have the language attribute for the document set correctly, then screen readers users in that locale, will find that the document is read in German, but with an English accent, which can make it pretty impossible to understand. So having the document language is critical for AT .. They can then adopt the correct speech pronunciation. </a:t>
            </a:r>
          </a:p>
          <a:p>
            <a:endParaRPr lang="en-GB" sz="1200" b="0" i="0" u="none" kern="1200">
              <a:solidFill>
                <a:schemeClr val="tx1"/>
              </a:solidFill>
              <a:effectLst/>
              <a:latin typeface="+mn-lt"/>
              <a:ea typeface="+mn-ea"/>
              <a:cs typeface="+mn-cs"/>
            </a:endParaRPr>
          </a:p>
          <a:p>
            <a:pPr>
              <a:lnSpc>
                <a:spcPct val="107000"/>
              </a:lnSpc>
              <a:spcAft>
                <a:spcPts val="800"/>
              </a:spcAft>
            </a:pPr>
            <a:r>
              <a:rPr lang="en-GB" sz="1200" b="0" i="0" u="none" kern="1200">
                <a:solidFill>
                  <a:schemeClr val="tx1"/>
                </a:solidFill>
                <a:effectLst/>
                <a:latin typeface="+mn-lt"/>
                <a:ea typeface="+mn-ea"/>
                <a:cs typeface="+mn-cs"/>
              </a:rPr>
              <a:t>Then documents should have a </a:t>
            </a:r>
            <a:r>
              <a:rPr lang="en-GB" sz="1200" b="1" i="0" u="none" kern="1200">
                <a:solidFill>
                  <a:schemeClr val="tx1"/>
                </a:solidFill>
                <a:effectLst/>
                <a:latin typeface="+mn-lt"/>
                <a:ea typeface="+mn-ea"/>
                <a:cs typeface="+mn-cs"/>
              </a:rPr>
              <a:t>programmatic document structure</a:t>
            </a:r>
            <a:r>
              <a:rPr lang="en-GB" sz="1200" b="0" i="0" u="none" kern="1200">
                <a:solidFill>
                  <a:schemeClr val="tx1"/>
                </a:solidFill>
                <a:effectLst/>
                <a:latin typeface="+mn-lt"/>
                <a:ea typeface="+mn-ea"/>
                <a:cs typeface="+mn-cs"/>
              </a:rPr>
              <a:t>. </a:t>
            </a:r>
            <a:r>
              <a:rPr lang="en-GB" sz="1200" u="none">
                <a:effectLst/>
                <a:latin typeface="+mn-lt"/>
                <a:ea typeface="Calibri" panose="020F0502020204030204" pitchFamily="34" charset="0"/>
                <a:cs typeface="Times New Roman" panose="02020603050405020304" pitchFamily="18" charset="0"/>
              </a:rPr>
              <a:t>So, in PDF’s we have things called tags like invisible labels that inform somebody who can't see the document what the structure of the document is.</a:t>
            </a:r>
          </a:p>
          <a:p>
            <a:pPr>
              <a:lnSpc>
                <a:spcPct val="107000"/>
              </a:lnSpc>
              <a:spcAft>
                <a:spcPts val="800"/>
              </a:spcAft>
            </a:pPr>
            <a:endParaRPr lang="en-GB" sz="1200" u="none">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GB" sz="1200" u="none">
                <a:effectLst/>
                <a:latin typeface="+mn-lt"/>
                <a:ea typeface="Calibri" panose="020F0502020204030204" pitchFamily="34" charset="0"/>
                <a:cs typeface="Times New Roman" panose="02020603050405020304" pitchFamily="18" charset="0"/>
              </a:rPr>
              <a:t>For instance, saying this is a list, this is a heading, this is a table and so on. </a:t>
            </a:r>
            <a:r>
              <a:rPr lang="en-GB" sz="1200" b="0" i="0" u="none" kern="1200">
                <a:solidFill>
                  <a:schemeClr val="tx1"/>
                </a:solidFill>
                <a:effectLst/>
                <a:latin typeface="+mn-lt"/>
                <a:ea typeface="+mn-ea"/>
                <a:cs typeface="+mn-cs"/>
              </a:rPr>
              <a:t>All that means is that anything that looks like a heading, should be exposed as a heading. Same for bullets etc. </a:t>
            </a:r>
            <a:r>
              <a:rPr lang="en-GB" sz="1200" b="0" i="0" u="none" kern="1200">
                <a:solidFill>
                  <a:srgbClr val="00B050"/>
                </a:solidFill>
                <a:effectLst/>
                <a:latin typeface="+mn-lt"/>
                <a:ea typeface="+mn-ea"/>
                <a:cs typeface="+mn-cs"/>
              </a:rPr>
              <a:t>So all that means is essentially using the Word built-in styles.</a:t>
            </a:r>
            <a:br>
              <a:rPr lang="en-GB" sz="1200" b="0" i="0" u="none" kern="1200">
                <a:solidFill>
                  <a:srgbClr val="00B050"/>
                </a:solidFill>
                <a:effectLst/>
                <a:latin typeface="+mn-lt"/>
                <a:ea typeface="+mn-ea"/>
                <a:cs typeface="+mn-cs"/>
              </a:rPr>
            </a:br>
            <a:br>
              <a:rPr lang="en-GB" sz="1200" b="0" i="0" u="none" kern="1200">
                <a:solidFill>
                  <a:srgbClr val="00B050"/>
                </a:solidFill>
                <a:effectLst/>
                <a:latin typeface="+mn-lt"/>
                <a:ea typeface="+mn-ea"/>
                <a:cs typeface="+mn-cs"/>
              </a:rPr>
            </a:br>
            <a:r>
              <a:rPr lang="en-GB" sz="1200" b="0" i="0" u="none" kern="1200">
                <a:solidFill>
                  <a:schemeClr val="tx1"/>
                </a:solidFill>
                <a:effectLst/>
                <a:latin typeface="+mn-lt"/>
                <a:ea typeface="+mn-ea"/>
                <a:cs typeface="+mn-cs"/>
              </a:rPr>
              <a:t>Then we need a </a:t>
            </a:r>
            <a:r>
              <a:rPr lang="en-GB" sz="1200" b="1" i="0" u="none" kern="1200">
                <a:solidFill>
                  <a:schemeClr val="tx1"/>
                </a:solidFill>
                <a:effectLst/>
                <a:latin typeface="+mn-lt"/>
                <a:ea typeface="+mn-ea"/>
                <a:cs typeface="+mn-cs"/>
              </a:rPr>
              <a:t>logical reading order</a:t>
            </a:r>
            <a:r>
              <a:rPr lang="en-GB" sz="1200" b="0" i="0" u="none" kern="1200">
                <a:solidFill>
                  <a:schemeClr val="tx1"/>
                </a:solidFill>
                <a:effectLst/>
                <a:latin typeface="+mn-lt"/>
                <a:ea typeface="+mn-ea"/>
                <a:cs typeface="+mn-cs"/>
              </a:rPr>
              <a:t>. With a linear document (like Word or Google docs) this doesn’t really come in to play, because mostly the logical reading order is from top to bottom. But with presentational docs, like PowerPoint, or heavily designed InDesign files, you can put content anywhere on the screen… and if there’s an important logical order to read that content, you need to describe what that order is. Typically if you don’t, the order for AT will be the order in which the object was added to the page, so if you created a page, decided you didn’t like the heading at the top, deleted it and added a new one, the heading would then be at the end of the page for AT.</a:t>
            </a:r>
            <a:br>
              <a:rPr lang="en-GB" sz="1200" b="0" i="0" u="none" kern="1200">
                <a:solidFill>
                  <a:schemeClr val="tx1"/>
                </a:solidFill>
                <a:effectLst/>
                <a:latin typeface="+mn-lt"/>
                <a:ea typeface="+mn-ea"/>
                <a:cs typeface="+mn-cs"/>
              </a:rPr>
            </a:br>
            <a:br>
              <a:rPr lang="en-GB" sz="1200" b="0" i="0" u="none" kern="1200">
                <a:solidFill>
                  <a:schemeClr val="tx1"/>
                </a:solidFill>
                <a:effectLst/>
                <a:latin typeface="+mn-lt"/>
                <a:ea typeface="+mn-ea"/>
                <a:cs typeface="+mn-cs"/>
              </a:rPr>
            </a:br>
            <a:r>
              <a:rPr lang="en-GB" sz="1200" b="1" i="0" u="none" kern="1200">
                <a:solidFill>
                  <a:schemeClr val="tx1"/>
                </a:solidFill>
                <a:effectLst/>
                <a:latin typeface="+mn-lt"/>
                <a:ea typeface="+mn-ea"/>
                <a:cs typeface="+mn-cs"/>
              </a:rPr>
              <a:t>Interactive form fields</a:t>
            </a:r>
            <a:r>
              <a:rPr lang="en-GB" sz="1200" b="0" i="0" u="none" kern="1200">
                <a:solidFill>
                  <a:schemeClr val="tx1"/>
                </a:solidFill>
                <a:effectLst/>
                <a:latin typeface="+mn-lt"/>
                <a:ea typeface="+mn-ea"/>
                <a:cs typeface="+mn-cs"/>
              </a:rPr>
              <a:t> – if you can tab into them and enter data in to them, then that’s a quick test to see if they’re accessible. </a:t>
            </a:r>
            <a:br>
              <a:rPr lang="en-GB" sz="1200" b="0" i="0" u="none" kern="1200">
                <a:solidFill>
                  <a:schemeClr val="tx1"/>
                </a:solidFill>
                <a:effectLst/>
                <a:latin typeface="+mn-lt"/>
                <a:ea typeface="+mn-ea"/>
                <a:cs typeface="+mn-cs"/>
              </a:rPr>
            </a:br>
            <a:br>
              <a:rPr lang="en-GB" sz="1200" b="0" i="0" u="none" kern="1200">
                <a:solidFill>
                  <a:schemeClr val="tx1"/>
                </a:solidFill>
                <a:effectLst/>
                <a:latin typeface="+mn-lt"/>
                <a:ea typeface="+mn-ea"/>
                <a:cs typeface="+mn-cs"/>
              </a:rPr>
            </a:br>
            <a:r>
              <a:rPr lang="en-GB" sz="1200" b="0" i="0" u="none" kern="1200">
                <a:solidFill>
                  <a:schemeClr val="tx1"/>
                </a:solidFill>
                <a:effectLst/>
                <a:latin typeface="+mn-lt"/>
                <a:ea typeface="+mn-ea"/>
                <a:cs typeface="+mn-cs"/>
              </a:rPr>
              <a:t>And then any </a:t>
            </a:r>
            <a:r>
              <a:rPr lang="en-GB" sz="1200" b="1" i="0" u="none" kern="1200">
                <a:solidFill>
                  <a:schemeClr val="tx1"/>
                </a:solidFill>
                <a:effectLst/>
                <a:latin typeface="+mn-lt"/>
                <a:ea typeface="+mn-ea"/>
                <a:cs typeface="+mn-cs"/>
              </a:rPr>
              <a:t>non-text content</a:t>
            </a:r>
            <a:r>
              <a:rPr lang="en-GB" sz="1200" b="0" i="0" u="none" kern="1200">
                <a:solidFill>
                  <a:schemeClr val="tx1"/>
                </a:solidFill>
                <a:effectLst/>
                <a:latin typeface="+mn-lt"/>
                <a:ea typeface="+mn-ea"/>
                <a:cs typeface="+mn-cs"/>
              </a:rPr>
              <a:t>, so that can be an image / logo / video / equation needs alternative text. We’ll look at that in a bit. </a:t>
            </a:r>
            <a:br>
              <a:rPr lang="en-GB" sz="1200" b="0" i="0" u="none" kern="1200">
                <a:solidFill>
                  <a:schemeClr val="tx1"/>
                </a:solidFill>
                <a:effectLst/>
                <a:latin typeface="+mn-lt"/>
                <a:ea typeface="+mn-ea"/>
                <a:cs typeface="+mn-cs"/>
              </a:rPr>
            </a:br>
            <a:br>
              <a:rPr lang="en-GB" sz="1200" b="0" i="0" u="none" kern="1200">
                <a:solidFill>
                  <a:schemeClr val="tx1"/>
                </a:solidFill>
                <a:effectLst/>
                <a:latin typeface="+mn-lt"/>
                <a:ea typeface="+mn-ea"/>
                <a:cs typeface="+mn-cs"/>
              </a:rPr>
            </a:br>
            <a:r>
              <a:rPr lang="en-GB" sz="1200" b="0" i="0" u="none" kern="1200">
                <a:solidFill>
                  <a:schemeClr val="tx1"/>
                </a:solidFill>
                <a:effectLst/>
                <a:latin typeface="+mn-lt"/>
                <a:ea typeface="+mn-ea"/>
                <a:cs typeface="+mn-cs"/>
              </a:rPr>
              <a:t>Tables need to be appropriately formatted. You can create a table in Word pretty easily, but there are steps that we must take to make sure they’re properly accessible. </a:t>
            </a:r>
            <a:r>
              <a:rPr lang="en-GB" sz="1200" u="none">
                <a:effectLst/>
                <a:latin typeface="+mn-lt"/>
                <a:ea typeface="Calibri" panose="020F0502020204030204" pitchFamily="34" charset="0"/>
                <a:cs typeface="Times New Roman" panose="02020603050405020304" pitchFamily="18" charset="0"/>
              </a:rPr>
              <a:t>Tables can make sense to somebody who can see a document, but they’re a very visual format and they need to be appropriately tagged to be handled correctly by assistive technology.</a:t>
            </a:r>
          </a:p>
          <a:p>
            <a:endParaRPr lang="en-GB" sz="1200" b="0" i="0" u="none" kern="120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A6D16F3B-2122-4328-93B5-DB53A312A6E1}" type="slidenum">
              <a:rPr lang="en-GB" smtClean="0"/>
              <a:t>11</a:t>
            </a:fld>
            <a:endParaRPr lang="en-GB" dirty="0"/>
          </a:p>
        </p:txBody>
      </p:sp>
    </p:spTree>
    <p:extLst>
      <p:ext uri="{BB962C8B-B14F-4D97-AF65-F5344CB8AC3E}">
        <p14:creationId xmlns:p14="http://schemas.microsoft.com/office/powerpoint/2010/main" val="173032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Before I begin, just to note that you need Acrobat Pro rather than Acrobat Standard for remediating accessibility in documents and in order to have the features I will show today.</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This training shows the latest version of Acrobat Pro. If you have an earlier version, then recent versions will have similar functionality, they may just differ in terms of where the features are found in the interface. But nearly all of what I show today is going to be possible if you have a recent version of Acrobat Pro. There are also sometimes different ways of achieving the same things within this version.</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r>
              <a:rPr lang="en-GB"/>
              <a:t>Can </a:t>
            </a:r>
            <a:r>
              <a:rPr lang="en-GB" dirty="0"/>
              <a:t>do everything I’m showing in Adobe Acrobat X for example</a:t>
            </a:r>
          </a:p>
        </p:txBody>
      </p:sp>
      <p:sp>
        <p:nvSpPr>
          <p:cNvPr id="4" name="Slide Number Placeholder 3"/>
          <p:cNvSpPr>
            <a:spLocks noGrp="1"/>
          </p:cNvSpPr>
          <p:nvPr>
            <p:ph type="sldNum" sz="quarter" idx="5"/>
          </p:nvPr>
        </p:nvSpPr>
        <p:spPr/>
        <p:txBody>
          <a:bodyPr/>
          <a:lstStyle/>
          <a:p>
            <a:fld id="{A6D16F3B-2122-4328-93B5-DB53A312A6E1}" type="slidenum">
              <a:rPr lang="en-GB" smtClean="0"/>
              <a:t>12</a:t>
            </a:fld>
            <a:endParaRPr lang="en-GB" dirty="0"/>
          </a:p>
        </p:txBody>
      </p:sp>
    </p:spTree>
    <p:extLst>
      <p:ext uri="{BB962C8B-B14F-4D97-AF65-F5344CB8AC3E}">
        <p14:creationId xmlns:p14="http://schemas.microsoft.com/office/powerpoint/2010/main" val="16158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November 2024 – Adobe say they will swich off ability to access old interface in near future, so showing new interface</a:t>
            </a:r>
          </a:p>
          <a:p>
            <a:endParaRPr lang="en-GB" dirty="0"/>
          </a:p>
          <a:p>
            <a:r>
              <a:rPr lang="en-GB" dirty="0"/>
              <a:t>Guided actions are what was previously called accessibility wizard</a:t>
            </a:r>
          </a:p>
          <a:p>
            <a:endParaRPr lang="en-GB" dirty="0"/>
          </a:p>
          <a:p>
            <a:r>
              <a:rPr lang="en-GB" dirty="0"/>
              <a:t>Know if old interface as will have tags panel on the left instead of the right and no hamburger menu in the top left</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6D16F3B-2122-4328-93B5-DB53A312A6E1}" type="slidenum">
              <a:rPr lang="en-GB" smtClean="0"/>
              <a:t>13</a:t>
            </a:fld>
            <a:endParaRPr lang="en-GB"/>
          </a:p>
        </p:txBody>
      </p:sp>
    </p:spTree>
    <p:extLst>
      <p:ext uri="{BB962C8B-B14F-4D97-AF65-F5344CB8AC3E}">
        <p14:creationId xmlns:p14="http://schemas.microsoft.com/office/powerpoint/2010/main" val="4198027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Demo</a:t>
            </a:r>
          </a:p>
          <a:p>
            <a:r>
              <a:rPr lang="en-GB"/>
              <a:t>Can </a:t>
            </a:r>
            <a:r>
              <a:rPr lang="en-GB" dirty="0"/>
              <a:t>add favourite tools to </a:t>
            </a:r>
            <a:r>
              <a:rPr lang="en-GB"/>
              <a:t>mini menu</a:t>
            </a:r>
          </a:p>
          <a:p>
            <a:r>
              <a:rPr lang="en-GB"/>
              <a:t>You may have to click “View more”</a:t>
            </a:r>
          </a:p>
          <a:p>
            <a:r>
              <a:rPr lang="en-GB"/>
              <a:t>You can drag it to the top of the tools menu and it should stay there</a:t>
            </a:r>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E40CCEF3-E323-9945-8D1A-F7C3ECA6AB17}" type="slidenum">
              <a:rPr lang="en-US" smtClean="0"/>
              <a:t>14</a:t>
            </a:fld>
            <a:endParaRPr lang="en-US"/>
          </a:p>
        </p:txBody>
      </p:sp>
    </p:spTree>
    <p:extLst>
      <p:ext uri="{BB962C8B-B14F-4D97-AF65-F5344CB8AC3E}">
        <p14:creationId xmlns:p14="http://schemas.microsoft.com/office/powerpoint/2010/main" val="277150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Alternatively, you can add them via </a:t>
            </a:r>
            <a:r>
              <a:rPr lang="en-GB" sz="1200" b="1" dirty="0">
                <a:latin typeface="Arial" panose="020B0604020202020204" pitchFamily="34" charset="0"/>
                <a:cs typeface="Arial" panose="020B0604020202020204" pitchFamily="34" charset="0"/>
              </a:rPr>
              <a:t>Menu</a:t>
            </a:r>
            <a:r>
              <a:rPr lang="en-GB" sz="1200" dirty="0">
                <a:latin typeface="Arial" panose="020B0604020202020204" pitchFamily="34" charset="0"/>
                <a:cs typeface="Arial" panose="020B0604020202020204" pitchFamily="34" charset="0"/>
              </a:rPr>
              <a:t> &gt; </a:t>
            </a:r>
            <a:r>
              <a:rPr lang="en-GB" sz="1200" b="1" dirty="0">
                <a:latin typeface="Arial" panose="020B0604020202020204" pitchFamily="34" charset="0"/>
                <a:cs typeface="Arial" panose="020B0604020202020204" pitchFamily="34" charset="0"/>
              </a:rPr>
              <a:t>View</a:t>
            </a:r>
            <a:r>
              <a:rPr lang="en-GB" sz="1200" dirty="0">
                <a:latin typeface="Arial" panose="020B0604020202020204" pitchFamily="34" charset="0"/>
                <a:cs typeface="Arial" panose="020B0604020202020204" pitchFamily="34" charset="0"/>
              </a:rPr>
              <a:t> &gt; Show/Hide &gt; Side panels and choose </a:t>
            </a:r>
            <a:r>
              <a:rPr lang="en-GB" sz="1200" b="1" dirty="0">
                <a:latin typeface="Arial" panose="020B0604020202020204" pitchFamily="34" charset="0"/>
                <a:cs typeface="Arial" panose="020B0604020202020204" pitchFamily="34" charset="0"/>
              </a:rPr>
              <a:t>Accessibility tags</a:t>
            </a:r>
            <a:r>
              <a:rPr lang="en-GB" sz="1200" dirty="0">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Content</a:t>
            </a:r>
            <a:r>
              <a:rPr lang="en-GB" sz="1200" dirty="0">
                <a:latin typeface="Arial" panose="020B0604020202020204" pitchFamily="34" charset="0"/>
                <a:cs typeface="Arial" panose="020B0604020202020204" pitchFamily="34" charset="0"/>
              </a:rPr>
              <a:t> and </a:t>
            </a:r>
            <a:r>
              <a:rPr lang="en-GB" sz="1200" b="1" dirty="0">
                <a:latin typeface="Arial" panose="020B0604020202020204" pitchFamily="34" charset="0"/>
                <a:cs typeface="Arial" panose="020B0604020202020204" pitchFamily="34" charset="0"/>
              </a:rPr>
              <a:t>Order</a:t>
            </a:r>
          </a:p>
          <a:p>
            <a:endParaRPr lang="en-GB" dirty="0"/>
          </a:p>
          <a:p>
            <a:endParaRPr lang="en-GB" dirty="0"/>
          </a:p>
        </p:txBody>
      </p:sp>
      <p:sp>
        <p:nvSpPr>
          <p:cNvPr id="4" name="Slide Number Placeholder 3"/>
          <p:cNvSpPr>
            <a:spLocks noGrp="1"/>
          </p:cNvSpPr>
          <p:nvPr>
            <p:ph type="sldNum" sz="quarter" idx="10"/>
          </p:nvPr>
        </p:nvSpPr>
        <p:spPr/>
        <p:txBody>
          <a:bodyPr/>
          <a:lstStyle/>
          <a:p>
            <a:fld id="{E40CCEF3-E323-9945-8D1A-F7C3ECA6AB17}" type="slidenum">
              <a:rPr lang="en-US" smtClean="0"/>
              <a:t>15</a:t>
            </a:fld>
            <a:endParaRPr lang="en-US"/>
          </a:p>
        </p:txBody>
      </p:sp>
    </p:spTree>
    <p:extLst>
      <p:ext uri="{BB962C8B-B14F-4D97-AF65-F5344CB8AC3E}">
        <p14:creationId xmlns:p14="http://schemas.microsoft.com/office/powerpoint/2010/main" val="972070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need these 3 panes because we need to think about different views of the PDF</a:t>
            </a:r>
          </a:p>
          <a:p>
            <a:endParaRPr lang="en-GB"/>
          </a:p>
          <a:p>
            <a:r>
              <a:rPr lang="en-GB"/>
              <a:t>Tags view is the most important when thinking about accessibility but we’ll see we may need to </a:t>
            </a:r>
            <a:r>
              <a:rPr lang="en-GB" err="1"/>
              <a:t>refrene</a:t>
            </a:r>
            <a:r>
              <a:rPr lang="en-GB"/>
              <a:t> the content view for content order issues, which we’ll discuss later</a:t>
            </a:r>
          </a:p>
          <a:p>
            <a:endParaRPr lang="en-GB"/>
          </a:p>
          <a:p>
            <a:pPr>
              <a:lnSpc>
                <a:spcPct val="107000"/>
              </a:lnSpc>
              <a:spcAft>
                <a:spcPts val="80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[Use Tagged PDF]</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When I refer to the physical view, this is the default view you will be used to when you go into a PDF, and the view that we are looking at now.</a:t>
            </a:r>
            <a:br>
              <a:rPr lang="en-GB" sz="1200">
                <a:effectLst/>
                <a:latin typeface="Calibri" panose="020F0502020204030204" pitchFamily="34" charset="0"/>
                <a:ea typeface="Calibri" panose="020F0502020204030204" pitchFamily="34" charset="0"/>
                <a:cs typeface="Times New Roman" panose="02020603050405020304" pitchFamily="18" charset="0"/>
              </a:rPr>
            </a:b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This is a visual representation of the text and the graphics in the document … showing what the document will look like when it's printed out.</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And as well as the physical / default view, we can also get the tags view. We can get that by clicking on the tag icon here. This opens up the tags pane.</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This is really critical for working with accessibility. So the tag structure view establishes the content structure and the reading order for assistive technology like screen readers.</a:t>
            </a:r>
          </a:p>
          <a:p>
            <a:endParaRPr lang="en-GB" sz="1200"/>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And Tags work like invisible labels…. They tell assistive technology what each element is.</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For example, here we have a tag for the H1 for the main heading, and we have a tag for this paragraph and so on.</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So we have got something that explains what the document is semantically.</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And then finally, in terms of the three views that we have of the PDF.</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We also have the content view, which we can get by clicking on the content icon here [</a:t>
            </a:r>
            <a:r>
              <a:rPr lang="en-GB" sz="1200" b="1">
                <a:effectLst/>
                <a:latin typeface="Calibri" panose="020F0502020204030204" pitchFamily="34" charset="0"/>
                <a:ea typeface="Calibri" panose="020F0502020204030204" pitchFamily="34" charset="0"/>
                <a:cs typeface="Times New Roman" panose="02020603050405020304" pitchFamily="18" charset="0"/>
              </a:rPr>
              <a:t>CLICK </a:t>
            </a:r>
            <a:r>
              <a:rPr lang="en-GB" sz="1200">
                <a:effectLst/>
                <a:latin typeface="Calibri" panose="020F0502020204030204" pitchFamily="34" charset="0"/>
                <a:ea typeface="Calibri" panose="020F0502020204030204" pitchFamily="34" charset="0"/>
                <a:cs typeface="Times New Roman" panose="02020603050405020304" pitchFamily="18" charset="0"/>
              </a:rPr>
              <a:t>on the Content icon in left-hand panel].</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content view is the layer where the actual text and graphical content of the PDF resides. </a:t>
            </a:r>
            <a:r>
              <a:rPr lang="en-GB" sz="1200" b="1">
                <a:effectLst/>
                <a:latin typeface="Calibri" panose="020F0502020204030204" pitchFamily="34" charset="0"/>
                <a:ea typeface="Calibri" panose="020F0502020204030204" pitchFamily="34" charset="0"/>
                <a:cs typeface="Times New Roman" panose="02020603050405020304" pitchFamily="18" charset="0"/>
              </a:rPr>
              <a:t>[CLICK and show]</a:t>
            </a:r>
            <a:r>
              <a:rPr lang="en-GB" sz="12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We can see series of containers that contain the actual text and on page two we have some images.</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 So it contains the actual text and the actual images that are in in the document. The content view isn't as important as the tag structure view when it comes to working with accessibility.</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But you do need to know it is there. It does come into play a bit when you are thinking about reading order and content order… and we will discuss that a bit more later on. </a:t>
            </a:r>
          </a:p>
          <a:p>
            <a:endParaRPr lang="en-GB" sz="1200"/>
          </a:p>
          <a:p>
            <a:endParaRPr lang="en-GB"/>
          </a:p>
        </p:txBody>
      </p:sp>
      <p:sp>
        <p:nvSpPr>
          <p:cNvPr id="4" name="Slide Number Placeholder 3"/>
          <p:cNvSpPr>
            <a:spLocks noGrp="1"/>
          </p:cNvSpPr>
          <p:nvPr>
            <p:ph type="sldNum" sz="quarter" idx="10"/>
          </p:nvPr>
        </p:nvSpPr>
        <p:spPr/>
        <p:txBody>
          <a:bodyPr/>
          <a:lstStyle/>
          <a:p>
            <a:fld id="{E40CCEF3-E323-9945-8D1A-F7C3ECA6AB17}" type="slidenum">
              <a:rPr lang="en-US" smtClean="0"/>
              <a:t>16</a:t>
            </a:fld>
            <a:endParaRPr lang="en-US"/>
          </a:p>
        </p:txBody>
      </p:sp>
    </p:spTree>
    <p:extLst>
      <p:ext uri="{BB962C8B-B14F-4D97-AF65-F5344CB8AC3E}">
        <p14:creationId xmlns:p14="http://schemas.microsoft.com/office/powerpoint/2010/main" val="3422332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tools can we use for checking accessibility in PDFs – automated checkers are the obvious first thing to use</a:t>
            </a:r>
          </a:p>
          <a:p>
            <a:endParaRPr lang="en-GB" dirty="0"/>
          </a:p>
        </p:txBody>
      </p:sp>
      <p:sp>
        <p:nvSpPr>
          <p:cNvPr id="4" name="Slide Number Placeholder 3"/>
          <p:cNvSpPr>
            <a:spLocks noGrp="1"/>
          </p:cNvSpPr>
          <p:nvPr>
            <p:ph type="sldNum" sz="quarter" idx="5"/>
          </p:nvPr>
        </p:nvSpPr>
        <p:spPr/>
        <p:txBody>
          <a:bodyPr/>
          <a:lstStyle/>
          <a:p>
            <a:fld id="{A6D16F3B-2122-4328-93B5-DB53A312A6E1}" type="slidenum">
              <a:rPr lang="en-GB" smtClean="0"/>
              <a:t>18</a:t>
            </a:fld>
            <a:endParaRPr lang="en-GB" dirty="0"/>
          </a:p>
        </p:txBody>
      </p:sp>
    </p:spTree>
    <p:extLst>
      <p:ext uri="{BB962C8B-B14F-4D97-AF65-F5344CB8AC3E}">
        <p14:creationId xmlns:p14="http://schemas.microsoft.com/office/powerpoint/2010/main" val="2448815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Depending upon the PDF checked both most or some could be correct – but almost definitely not all issues unless PDF is very simple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19</a:t>
            </a:fld>
            <a:endParaRPr lang="en-US" dirty="0"/>
          </a:p>
        </p:txBody>
      </p:sp>
    </p:spTree>
    <p:extLst>
      <p:ext uri="{BB962C8B-B14F-4D97-AF65-F5344CB8AC3E}">
        <p14:creationId xmlns:p14="http://schemas.microsoft.com/office/powerpoint/2010/main" val="389337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Fully tagged PDF may bring up </a:t>
            </a:r>
          </a:p>
          <a:p>
            <a:endParaRPr lang="en-GB" dirty="0"/>
          </a:p>
          <a:p>
            <a:r>
              <a:rPr lang="en-GB" dirty="0"/>
              <a:t>Very difficult to check structural issues manually</a:t>
            </a:r>
          </a:p>
          <a:p>
            <a:endParaRPr lang="en-GB" dirty="0"/>
          </a:p>
          <a:p>
            <a:r>
              <a:rPr lang="en-GB" dirty="0"/>
              <a:t>Can check no alternate text for image but can’t check if makes sense. Can’t check if text is correctly marked up as heading, as can’t necessarily tell what part of your page is semantically acting as a heading. And we’ll talk about reading order, which is a big issue that can’t be automatically checked later on. </a:t>
            </a:r>
          </a:p>
          <a:p>
            <a:endParaRPr lang="en-GB" dirty="0"/>
          </a:p>
          <a:p>
            <a:r>
              <a:rPr lang="en-GB" dirty="0"/>
              <a:t>Quite a lot of people just run accessibility check in Acrobat – but doesn’t cover some quite big things</a:t>
            </a:r>
          </a:p>
          <a:p>
            <a:endParaRPr lang="en-GB" dirty="0"/>
          </a:p>
          <a:p>
            <a:r>
              <a:rPr lang="en-GB" dirty="0"/>
              <a:t>Diff to understand – </a:t>
            </a:r>
            <a:r>
              <a:rPr lang="en-GB" dirty="0" err="1"/>
              <a:t>particulary</a:t>
            </a:r>
            <a:r>
              <a:rPr lang="en-GB" dirty="0"/>
              <a:t> applies to PAC checker, but will show how can find additional information</a:t>
            </a:r>
          </a:p>
          <a:p>
            <a:r>
              <a:rPr lang="en-GB" dirty="0"/>
              <a:t>many more </a:t>
            </a:r>
            <a:r>
              <a:rPr lang="en-GB"/>
              <a:t>issues than </a:t>
            </a:r>
            <a:r>
              <a:rPr lang="en-GB" dirty="0"/>
              <a:t>an untagged PDF since checker has more to check</a:t>
            </a:r>
          </a:p>
        </p:txBody>
      </p:sp>
      <p:sp>
        <p:nvSpPr>
          <p:cNvPr id="4" name="Slide Number Placeholder 3"/>
          <p:cNvSpPr>
            <a:spLocks noGrp="1"/>
          </p:cNvSpPr>
          <p:nvPr>
            <p:ph type="sldNum" sz="quarter" idx="10"/>
          </p:nvPr>
        </p:nvSpPr>
        <p:spPr/>
        <p:txBody>
          <a:bodyPr/>
          <a:lstStyle/>
          <a:p>
            <a:fld id="{E40CCEF3-E323-9945-8D1A-F7C3ECA6AB17}" type="slidenum">
              <a:rPr lang="en-US" smtClean="0"/>
              <a:t>20</a:t>
            </a:fld>
            <a:endParaRPr lang="en-US" dirty="0"/>
          </a:p>
        </p:txBody>
      </p:sp>
    </p:spTree>
    <p:extLst>
      <p:ext uri="{BB962C8B-B14F-4D97-AF65-F5344CB8AC3E}">
        <p14:creationId xmlns:p14="http://schemas.microsoft.com/office/powerpoint/2010/main" val="102516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Show tagged from Word document with check – reasonably accessible Word document</a:t>
            </a:r>
          </a:p>
          <a:p>
            <a:endParaRPr lang="en-GB" dirty="0"/>
          </a:p>
          <a:p>
            <a:r>
              <a:rPr lang="en-GB"/>
              <a:t>Demonstrate </a:t>
            </a:r>
            <a:r>
              <a:rPr lang="en-GB" dirty="0"/>
              <a:t>running </a:t>
            </a:r>
            <a:r>
              <a:rPr lang="en-GB"/>
              <a:t>the tagged example </a:t>
            </a:r>
            <a:r>
              <a:rPr lang="en-GB" dirty="0"/>
              <a:t>through the checker</a:t>
            </a:r>
          </a:p>
          <a:p>
            <a:r>
              <a:rPr lang="en-GB" dirty="0"/>
              <a:t>Use the version that is created from Word as a </a:t>
            </a:r>
            <a:r>
              <a:rPr lang="en-GB"/>
              <a:t>tagged PDF</a:t>
            </a:r>
          </a:p>
          <a:p>
            <a:endParaRPr lang="en-GB"/>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a:effectLst/>
                <a:latin typeface="Calibri" panose="020F0502020204030204" pitchFamily="34" charset="0"/>
                <a:ea typeface="Calibri" panose="020F0502020204030204" pitchFamily="34" charset="0"/>
                <a:cs typeface="Times New Roman" panose="02020603050405020304" pitchFamily="18" charset="0"/>
              </a:rPr>
              <a:t>[Use Tagged PDF]</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Here is a PDF created in Word and it’s reasonably accessible in Word. It has things like headings and alternative text defined correctly. </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So I have converted that to a tagged PDF.  Let’s run the accessibility checker on it now.</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[Run: Accessibility &gt; Accessibility Check]  ….. I’ll keep the default settings</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It comes up with a list on the left-hand side. Not too many issues.</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There are a few things it has picked out.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[HIGHLIGHT </a:t>
            </a:r>
            <a:r>
              <a:rPr lang="en-GB" sz="1200" b="0">
                <a:effectLst/>
                <a:latin typeface="Calibri" panose="020F0502020204030204" pitchFamily="34" charset="0"/>
                <a:ea typeface="Calibri" panose="020F0502020204030204" pitchFamily="34" charset="0"/>
                <a:cs typeface="Times New Roman" panose="02020603050405020304" pitchFamily="18" charset="0"/>
              </a:rPr>
              <a:t>THE ISSUES THAT NEED </a:t>
            </a:r>
            <a:r>
              <a:rPr lang="en-GB" sz="1200" b="1">
                <a:effectLst/>
                <a:latin typeface="Calibri" panose="020F0502020204030204" pitchFamily="34" charset="0"/>
                <a:ea typeface="Calibri" panose="020F0502020204030204" pitchFamily="34" charset="0"/>
                <a:cs typeface="Times New Roman" panose="02020603050405020304" pitchFamily="18" charset="0"/>
              </a:rPr>
              <a:t>A MANUAL CHECK]</a:t>
            </a:r>
          </a:p>
          <a:p>
            <a:pPr marL="285750" indent="-285750">
              <a:lnSpc>
                <a:spcPct val="107000"/>
              </a:lnSpc>
              <a:spcAft>
                <a:spcPts val="800"/>
              </a:spcAft>
              <a:buFont typeface="Arial" panose="020B0604020202020204" pitchFamily="34" charset="0"/>
              <a:buChar char="•"/>
            </a:pPr>
            <a:r>
              <a:rPr lang="en-GB" sz="1200" b="1">
                <a:effectLst/>
                <a:latin typeface="Calibri" panose="020F0502020204030204" pitchFamily="34" charset="0"/>
                <a:ea typeface="Calibri" panose="020F0502020204030204" pitchFamily="34" charset="0"/>
                <a:cs typeface="Times New Roman" panose="02020603050405020304" pitchFamily="18" charset="0"/>
              </a:rPr>
              <a:t>[Show Logical Reading order]</a:t>
            </a:r>
          </a:p>
          <a:p>
            <a:pPr marL="285750" indent="-285750">
              <a:lnSpc>
                <a:spcPct val="107000"/>
              </a:lnSpc>
              <a:spcAft>
                <a:spcPts val="800"/>
              </a:spcAft>
              <a:buFont typeface="Arial" panose="020B0604020202020204" pitchFamily="34" charset="0"/>
              <a:buChar char="•"/>
            </a:pPr>
            <a:r>
              <a:rPr lang="en-GB" sz="1200" b="1">
                <a:effectLst/>
                <a:latin typeface="Calibri" panose="020F0502020204030204" pitchFamily="34" charset="0"/>
                <a:ea typeface="Calibri" panose="020F0502020204030204" pitchFamily="34" charset="0"/>
                <a:cs typeface="Times New Roman" panose="02020603050405020304" pitchFamily="18" charset="0"/>
              </a:rPr>
              <a:t>[Show Colour contrast]</a:t>
            </a:r>
            <a:r>
              <a:rPr lang="en-GB" sz="1200" b="0">
                <a:effectLst/>
                <a:latin typeface="Calibri" panose="020F0502020204030204" pitchFamily="34" charset="0"/>
                <a:ea typeface="Calibri" panose="020F0502020204030204" pitchFamily="34" charset="0"/>
                <a:cs typeface="Times New Roman" panose="02020603050405020304" pitchFamily="18" charset="0"/>
              </a:rPr>
              <a:t> and we’ll look at how we can do this later on</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[TITLE – FAILED]</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If I right-click on </a:t>
            </a:r>
            <a:r>
              <a:rPr lang="en-GB" sz="1200" b="1">
                <a:effectLst/>
                <a:latin typeface="Calibri" panose="020F0502020204030204" pitchFamily="34" charset="0"/>
                <a:ea typeface="Calibri" panose="020F0502020204030204" pitchFamily="34" charset="0"/>
                <a:cs typeface="Times New Roman" panose="02020603050405020304" pitchFamily="18" charset="0"/>
              </a:rPr>
              <a:t>[Title -failed]</a:t>
            </a:r>
            <a:r>
              <a:rPr lang="en-GB" sz="1200">
                <a:effectLst/>
                <a:latin typeface="Calibri" panose="020F0502020204030204" pitchFamily="34" charset="0"/>
                <a:ea typeface="Calibri" panose="020F0502020204030204" pitchFamily="34" charset="0"/>
                <a:cs typeface="Times New Roman" panose="02020603050405020304" pitchFamily="18" charset="0"/>
              </a:rPr>
              <a:t>, we can see more options.</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You can click on</a:t>
            </a:r>
            <a:r>
              <a:rPr lang="en-GB" sz="1200" b="1">
                <a:effectLst/>
                <a:latin typeface="Calibri" panose="020F0502020204030204" pitchFamily="34" charset="0"/>
                <a:ea typeface="Calibri" panose="020F0502020204030204" pitchFamily="34" charset="0"/>
                <a:cs typeface="Times New Roman" panose="02020603050405020304" pitchFamily="18" charset="0"/>
              </a:rPr>
              <a:t> [Explain]</a:t>
            </a:r>
            <a:r>
              <a:rPr lang="en-GB" sz="1200">
                <a:effectLst/>
                <a:latin typeface="Calibri" panose="020F0502020204030204" pitchFamily="34" charset="0"/>
                <a:ea typeface="Calibri" panose="020F0502020204030204" pitchFamily="34" charset="0"/>
                <a:cs typeface="Times New Roman" panose="02020603050405020304" pitchFamily="18" charset="0"/>
              </a:rPr>
              <a:t> it will go to the </a:t>
            </a:r>
            <a:r>
              <a:rPr lang="en-GB" sz="1200" b="1">
                <a:effectLst/>
                <a:latin typeface="Calibri" panose="020F0502020204030204" pitchFamily="34" charset="0"/>
                <a:ea typeface="Calibri" panose="020F0502020204030204" pitchFamily="34" charset="0"/>
                <a:cs typeface="Times New Roman" panose="02020603050405020304" pitchFamily="18" charset="0"/>
              </a:rPr>
              <a:t>Adobe site </a:t>
            </a:r>
            <a:r>
              <a:rPr lang="en-GB" sz="1200">
                <a:effectLst/>
                <a:latin typeface="Calibri" panose="020F0502020204030204" pitchFamily="34" charset="0"/>
                <a:ea typeface="Calibri" panose="020F0502020204030204" pitchFamily="34" charset="0"/>
                <a:cs typeface="Times New Roman" panose="02020603050405020304" pitchFamily="18" charset="0"/>
              </a:rPr>
              <a:t>and give you an </a:t>
            </a:r>
            <a:r>
              <a:rPr lang="en-GB" sz="1200" b="1">
                <a:effectLst/>
                <a:latin typeface="Calibri" panose="020F0502020204030204" pitchFamily="34" charset="0"/>
                <a:ea typeface="Calibri" panose="020F0502020204030204" pitchFamily="34" charset="0"/>
                <a:cs typeface="Times New Roman" panose="02020603050405020304" pitchFamily="18" charset="0"/>
              </a:rPr>
              <a:t>explanation</a:t>
            </a:r>
            <a:r>
              <a:rPr lang="en-GB" sz="1200">
                <a:effectLst/>
                <a:latin typeface="Calibri" panose="020F0502020204030204" pitchFamily="34" charset="0"/>
                <a:ea typeface="Calibri" panose="020F0502020204030204" pitchFamily="34" charset="0"/>
                <a:cs typeface="Times New Roman" panose="02020603050405020304" pitchFamily="18" charset="0"/>
              </a:rPr>
              <a:t> of what the problem is and how to fix it.</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You can also just choose to </a:t>
            </a:r>
            <a:r>
              <a:rPr lang="en-GB" sz="1200" b="1">
                <a:effectLst/>
                <a:latin typeface="Calibri" panose="020F0502020204030204" pitchFamily="34" charset="0"/>
                <a:ea typeface="Calibri" panose="020F0502020204030204" pitchFamily="34" charset="0"/>
                <a:cs typeface="Times New Roman" panose="02020603050405020304" pitchFamily="18" charset="0"/>
              </a:rPr>
              <a:t>[Fix]</a:t>
            </a:r>
            <a:r>
              <a:rPr lang="en-GB" sz="1200">
                <a:effectLst/>
                <a:latin typeface="Calibri" panose="020F0502020204030204" pitchFamily="34" charset="0"/>
                <a:ea typeface="Calibri" panose="020F0502020204030204" pitchFamily="34" charset="0"/>
                <a:cs typeface="Times New Roman" panose="02020603050405020304" pitchFamily="18" charset="0"/>
              </a:rPr>
              <a:t> the issue here. If I wanted to fix this I could untick "leave as it is" put my descriptive title in there to fix that.</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So, because this was created as a reasonably accessible document in Word … it has gone through and hasn't brought up that many issues. </a:t>
            </a:r>
          </a:p>
          <a:p>
            <a:endParaRPr lang="en-GB" sz="1200"/>
          </a:p>
          <a:p>
            <a:r>
              <a:rPr lang="en-GB"/>
              <a:t>Show </a:t>
            </a:r>
            <a:r>
              <a:rPr lang="en-GB" dirty="0"/>
              <a:t>that it doesn’t show too many errors – note that is not very useful on what the table error is</a:t>
            </a:r>
          </a:p>
        </p:txBody>
      </p:sp>
      <p:sp>
        <p:nvSpPr>
          <p:cNvPr id="4" name="Slide Number Placeholder 3"/>
          <p:cNvSpPr>
            <a:spLocks noGrp="1"/>
          </p:cNvSpPr>
          <p:nvPr>
            <p:ph type="sldNum" sz="quarter" idx="10"/>
          </p:nvPr>
        </p:nvSpPr>
        <p:spPr/>
        <p:txBody>
          <a:bodyPr/>
          <a:lstStyle/>
          <a:p>
            <a:fld id="{E40CCEF3-E323-9945-8D1A-F7C3ECA6AB17}" type="slidenum">
              <a:rPr lang="en-US" smtClean="0"/>
              <a:t>21</a:t>
            </a:fld>
            <a:endParaRPr lang="en-US"/>
          </a:p>
        </p:txBody>
      </p:sp>
    </p:spTree>
    <p:extLst>
      <p:ext uri="{BB962C8B-B14F-4D97-AF65-F5344CB8AC3E}">
        <p14:creationId xmlns:p14="http://schemas.microsoft.com/office/powerpoint/2010/main" val="1943039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a:t>START RECORDING</a:t>
            </a:r>
          </a:p>
          <a:p>
            <a:r>
              <a:rPr lang="en-GB" baseline="0"/>
              <a:t>Introduce self and supporters.</a:t>
            </a:r>
          </a:p>
          <a:p>
            <a:r>
              <a:rPr lang="en-GB" baseline="0"/>
              <a:t>Slides: don’t expect to remember all of it, we will be sending round the slides, video and transcript afterwards so you can refer back to anything or go through it at your own pace. This is an overview really.</a:t>
            </a:r>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3</a:t>
            </a:fld>
            <a:endParaRPr lang="en-US"/>
          </a:p>
        </p:txBody>
      </p:sp>
    </p:spTree>
    <p:extLst>
      <p:ext uri="{BB962C8B-B14F-4D97-AF65-F5344CB8AC3E}">
        <p14:creationId xmlns:p14="http://schemas.microsoft.com/office/powerpoint/2010/main" val="2944758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Screen reader preview view – takes the PDF and represents it as an HTML page – good for check heading structure, alt text for images and tables. Good for diagnosing table regularity issues. </a:t>
            </a:r>
          </a:p>
          <a:p>
            <a:endParaRPr lang="en-GB" dirty="0"/>
          </a:p>
          <a:p>
            <a:r>
              <a:rPr lang="en-GB" dirty="0"/>
              <a:t>Tagged PDF taggedpdf.com – show the Help Centre – video for each issue reported in PAC</a:t>
            </a:r>
          </a:p>
          <a:p>
            <a:endParaRPr lang="en-GB" dirty="0"/>
          </a:p>
          <a:p>
            <a:r>
              <a:rPr lang="en-GB" dirty="0"/>
              <a:t>Based on PDF/UA rather than WCAG 2.1.</a:t>
            </a:r>
          </a:p>
          <a:p>
            <a:endParaRPr lang="en-GB" dirty="0"/>
          </a:p>
          <a:p>
            <a:r>
              <a:rPr lang="en-GB" dirty="0"/>
              <a:t>PDF/UA is an ISO standard based on the principles of WCAG 2.0. It complements WCAG but has some differences. It is strong on providing a valid tag structure for your PDFs.  You don’t have to comply with PDF/UA to comply with </a:t>
            </a:r>
            <a:r>
              <a:rPr lang="en-GB"/>
              <a:t>WCAG though. </a:t>
            </a:r>
            <a:r>
              <a:rPr lang="en-GB" dirty="0"/>
              <a:t>PAC 3 will commonly report issues that aren’t WCAG failures which needs to be born in mind – e.g. flagging the document for PDF/UA compliance, supplying annotations for adequately descriptive links, never having missed heading levels.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Demonstrate running the screen reader example through the checker – note the extra issues it picks up over the PDF checker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Tagged PDF site has examples of how to fix PDF UA issues if something is not covered in </a:t>
            </a:r>
            <a:r>
              <a:rPr lang="en-GB"/>
              <a:t>this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a:effectLst/>
                <a:latin typeface="+mn-lt"/>
                <a:ea typeface="Calibri" panose="020F0502020204030204" pitchFamily="34" charset="0"/>
                <a:cs typeface="Times New Roman" panose="02020603050405020304" pitchFamily="18" charset="0"/>
              </a:rPr>
              <a:t>[Use PAC CHECKER APP]</a:t>
            </a:r>
          </a:p>
          <a:p>
            <a:pP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GB" sz="1200">
                <a:latin typeface="+mn-lt"/>
              </a:rPr>
              <a:t>Open app (on my desktop taskbar)</a:t>
            </a:r>
          </a:p>
          <a:p>
            <a:pPr marL="171450" indent="-171450">
              <a:buFont typeface="Arial" panose="020B0604020202020204" pitchFamily="34" charset="0"/>
              <a:buChar char="•"/>
            </a:pPr>
            <a:r>
              <a:rPr lang="en-GB" sz="1200" b="1">
                <a:latin typeface="+mn-lt"/>
              </a:rPr>
              <a:t>Drag</a:t>
            </a:r>
            <a:r>
              <a:rPr lang="en-GB" sz="1200">
                <a:latin typeface="+mn-lt"/>
              </a:rPr>
              <a:t> PDF on to it (“Tagged from Word”)</a:t>
            </a:r>
          </a:p>
          <a:p>
            <a:pPr marL="171450" indent="-171450">
              <a:buFont typeface="Arial" panose="020B0604020202020204" pitchFamily="34" charset="0"/>
              <a:buChar char="•"/>
            </a:pPr>
            <a:r>
              <a:rPr lang="en-GB" sz="1200">
                <a:latin typeface="+mn-lt"/>
              </a:rPr>
              <a:t>Show </a:t>
            </a:r>
            <a:r>
              <a:rPr lang="en-GB" sz="1200" b="1">
                <a:latin typeface="+mn-lt"/>
              </a:rPr>
              <a:t>[Results in Detail] </a:t>
            </a:r>
            <a:r>
              <a:rPr lang="en-GB" sz="1200">
                <a:latin typeface="+mn-lt"/>
              </a:rPr>
              <a:t>section</a:t>
            </a:r>
          </a:p>
          <a:p>
            <a:pPr marL="171450" indent="-171450">
              <a:buFont typeface="Arial" panose="020B0604020202020204" pitchFamily="34" charset="0"/>
              <a:buChar char="•"/>
            </a:pPr>
            <a:endParaRPr lang="en-GB" sz="1200">
              <a:latin typeface="+mn-lt"/>
            </a:endParaRPr>
          </a:p>
          <a:p>
            <a:pPr marL="0" indent="0">
              <a:buFont typeface="Arial" panose="020B0604020202020204" pitchFamily="34" charset="0"/>
              <a:buNone/>
            </a:pPr>
            <a:r>
              <a:rPr lang="en-GB" sz="1200" b="1">
                <a:latin typeface="+mn-lt"/>
              </a:rPr>
              <a:t>Structure Elements &gt; Tables </a:t>
            </a:r>
          </a:p>
          <a:p>
            <a:pPr marL="0" indent="0">
              <a:buFont typeface="Arial" panose="020B0604020202020204" pitchFamily="34" charset="0"/>
              <a:buNone/>
            </a:pPr>
            <a:r>
              <a:rPr lang="en-GB" sz="1200" b="0">
                <a:latin typeface="+mn-lt"/>
              </a:rPr>
              <a:t>Go into the results in detail to see the issues. </a:t>
            </a:r>
            <a:br>
              <a:rPr lang="en-GB" sz="1200" b="0">
                <a:latin typeface="+mn-lt"/>
              </a:rPr>
            </a:br>
            <a:r>
              <a:rPr lang="en-GB" sz="1200" b="0">
                <a:latin typeface="+mn-lt"/>
              </a:rPr>
              <a:t>It is reporting more things than were reported in the built-in Acrobat checker. So you potentially get extra things reported. </a:t>
            </a:r>
          </a:p>
          <a:p>
            <a:pPr marL="0" indent="0">
              <a:buFont typeface="Arial" panose="020B0604020202020204" pitchFamily="34" charset="0"/>
              <a:buNone/>
            </a:pPr>
            <a:endParaRPr lang="en-GB" sz="1200" b="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a:latin typeface="+mn-lt"/>
              </a:rPr>
              <a:t>Structure Elements &gt; Tables &gt; </a:t>
            </a:r>
            <a:r>
              <a:rPr lang="en-GB" sz="1200" b="1">
                <a:latin typeface="+mn-lt"/>
              </a:rPr>
              <a:t>Table Header cell has no associated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a:latin typeface="+mn-lt"/>
              </a:rPr>
              <a:t>Tends to be better than the Acrobat checker at showing you exactly where the issue is sometimes. So here it’s bringing up an issue about the table headers and it does nicely indicate where the problem is. Sometimes you get things reported in the built in Acrobat Checker and you can be a bit unsure where problem is. So you could then run it in PAC and see if it gives you more detail. </a:t>
            </a:r>
          </a:p>
          <a:p>
            <a:pPr marL="0" indent="0">
              <a:buFont typeface="Arial" panose="020B0604020202020204" pitchFamily="34" charset="0"/>
              <a:buNone/>
            </a:pPr>
            <a:endParaRPr lang="en-GB" sz="1200">
              <a:latin typeface="+mn-lt"/>
            </a:endParaRPr>
          </a:p>
          <a:p>
            <a:pPr marL="171450" indent="-171450">
              <a:buFont typeface="Arial" panose="020B0604020202020204" pitchFamily="34" charset="0"/>
              <a:buChar char="•"/>
            </a:pPr>
            <a:r>
              <a:rPr lang="en-GB" sz="1200">
                <a:latin typeface="+mn-lt"/>
              </a:rPr>
              <a:t>Show </a:t>
            </a:r>
            <a:r>
              <a:rPr lang="en-GB" sz="1200" b="1">
                <a:latin typeface="+mn-lt"/>
              </a:rPr>
              <a:t>screen reader preview</a:t>
            </a:r>
          </a:p>
          <a:p>
            <a:pPr marL="171450" indent="-171450">
              <a:buFont typeface="Arial" panose="020B0604020202020204" pitchFamily="34" charset="0"/>
              <a:buChar char="•"/>
            </a:pPr>
            <a:endParaRPr lang="en-GB" sz="1200">
              <a:latin typeface="+mn-lt"/>
            </a:endParaRPr>
          </a:p>
          <a:p>
            <a:pPr>
              <a:lnSpc>
                <a:spcPct val="107000"/>
              </a:lnSpc>
              <a:spcAft>
                <a:spcPts val="800"/>
              </a:spcAft>
            </a:pPr>
            <a:r>
              <a:rPr lang="en-GB" sz="1200">
                <a:effectLst/>
                <a:latin typeface="+mn-lt"/>
                <a:ea typeface="Calibri" panose="020F0502020204030204" pitchFamily="34" charset="0"/>
                <a:cs typeface="Times New Roman" panose="02020603050405020304" pitchFamily="18" charset="0"/>
              </a:rPr>
              <a:t> Another nice feature that it has is the screen reader preview, which you can get if you click on the eye button here.</a:t>
            </a:r>
          </a:p>
          <a:p>
            <a:pP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mn-lt"/>
                <a:ea typeface="Calibri" panose="020F0502020204030204" pitchFamily="34" charset="0"/>
                <a:cs typeface="Times New Roman" panose="02020603050405020304" pitchFamily="18" charset="0"/>
              </a:rPr>
              <a:t>This brings up a view of the document which will show you clearly what your headings are in the document, where your paragraphs are, your lists etc</a:t>
            </a:r>
          </a:p>
          <a:p>
            <a:pP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mn-lt"/>
                <a:ea typeface="Calibri" panose="020F0502020204030204" pitchFamily="34" charset="0"/>
                <a:cs typeface="Times New Roman" panose="02020603050405020304" pitchFamily="18" charset="0"/>
              </a:rPr>
              <a:t>This is particularly useful as you get an easy view of whether your headings are properly structured. Also, if you are working with tables it gives you a nice visual view of how your table, rows, headers and so on are applied.</a:t>
            </a:r>
          </a:p>
          <a:p>
            <a:pP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mn-lt"/>
                <a:ea typeface="Calibri" panose="020F0502020204030204" pitchFamily="34" charset="0"/>
                <a:cs typeface="Times New Roman" panose="02020603050405020304" pitchFamily="18" charset="0"/>
              </a:rPr>
              <a:t>Some of the things which you might see in the PAC-Checker can be a bit technical. To assist with this, there is a very useful site though, that you can use to compliment the PAC checker … called Tagged PDF.COM </a:t>
            </a:r>
            <a:r>
              <a:rPr lang="en-GB" sz="1200" b="1">
                <a:effectLst/>
                <a:latin typeface="+mn-lt"/>
                <a:ea typeface="Calibri" panose="020F0502020204030204" pitchFamily="34" charset="0"/>
                <a:cs typeface="Times New Roman" panose="02020603050405020304" pitchFamily="18" charset="0"/>
              </a:rPr>
              <a:t>[SHOW LINK IN CHROME]</a:t>
            </a:r>
          </a:p>
          <a:p>
            <a:pP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mn-lt"/>
                <a:ea typeface="Calibri" panose="020F0502020204030204" pitchFamily="34" charset="0"/>
                <a:cs typeface="Times New Roman" panose="02020603050405020304" pitchFamily="18" charset="0"/>
              </a:rPr>
              <a:t>The PAC-Checker itself doesn't include the links through to detailed help like the acrobat checker does, so you can use this tagged PDF site. </a:t>
            </a:r>
          </a:p>
          <a:p>
            <a:pP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GB" sz="1200" b="1">
                <a:effectLst/>
                <a:latin typeface="+mn-lt"/>
                <a:ea typeface="Calibri" panose="020F0502020204030204" pitchFamily="34" charset="0"/>
                <a:cs typeface="Times New Roman" panose="02020603050405020304" pitchFamily="18" charset="0"/>
              </a:rPr>
              <a:t>[select HELP CENTER]</a:t>
            </a:r>
          </a:p>
          <a:p>
            <a:pPr>
              <a:lnSpc>
                <a:spcPct val="107000"/>
              </a:lnSpc>
              <a:spcAft>
                <a:spcPts val="800"/>
              </a:spcAft>
            </a:pPr>
            <a:r>
              <a:rPr lang="en-GB" sz="1200">
                <a:effectLst/>
                <a:latin typeface="+mn-lt"/>
                <a:ea typeface="Calibri" panose="020F0502020204030204" pitchFamily="34" charset="0"/>
                <a:cs typeface="Times New Roman" panose="02020603050405020304" pitchFamily="18" charset="0"/>
              </a:rPr>
              <a:t>It has a help centre. It goes through all the checks that the PAC-Checker does. Then, produces helpful articles.</a:t>
            </a:r>
          </a:p>
          <a:p>
            <a:pP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GB" sz="1200" b="1">
                <a:effectLst/>
                <a:latin typeface="+mn-lt"/>
                <a:ea typeface="Calibri" panose="020F0502020204030204" pitchFamily="34" charset="0"/>
                <a:cs typeface="Times New Roman" panose="02020603050405020304" pitchFamily="18" charset="0"/>
              </a:rPr>
              <a:t>[Scroll down to video]</a:t>
            </a:r>
          </a:p>
          <a:p>
            <a:pP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mn-lt"/>
                <a:ea typeface="Calibri" panose="020F0502020204030204" pitchFamily="34" charset="0"/>
                <a:cs typeface="Times New Roman" panose="02020603050405020304" pitchFamily="18" charset="0"/>
              </a:rPr>
              <a:t>There is a video of what the problem the PAC-Checker is trying to get at is and how you can fix that problem.</a:t>
            </a:r>
          </a:p>
          <a:p>
            <a:pP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en-GB" sz="1200">
                <a:latin typeface="+mn-lt"/>
              </a:rPr>
              <a:t>So I would recommend using the PAC checker and this website together to be able to better understand some of the things that PAC raises.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E40CCEF3-E323-9945-8D1A-F7C3ECA6AB17}" type="slidenum">
              <a:rPr lang="en-US" smtClean="0"/>
              <a:t>22</a:t>
            </a:fld>
            <a:endParaRPr lang="en-US" dirty="0"/>
          </a:p>
        </p:txBody>
      </p:sp>
    </p:spTree>
    <p:extLst>
      <p:ext uri="{BB962C8B-B14F-4D97-AF65-F5344CB8AC3E}">
        <p14:creationId xmlns:p14="http://schemas.microsoft.com/office/powerpoint/2010/main" val="575643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As well as using automated checkers, we may need to do some other manual checks.</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You’ll want to check for colour contrast between text and background. But </a:t>
            </a:r>
            <a:r>
              <a:rPr lang="en-GB" sz="1200" b="1">
                <a:effectLst/>
                <a:latin typeface="Calibri" panose="020F0502020204030204" pitchFamily="34" charset="0"/>
                <a:ea typeface="Calibri" panose="020F0502020204030204" pitchFamily="34" charset="0"/>
                <a:cs typeface="Times New Roman" panose="02020603050405020304" pitchFamily="18" charset="0"/>
              </a:rPr>
              <a:t>this should really be checked and corrected in your source document Word / InDesign file before converting to PDF.</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Sometimes you may need to check colour contrast in a PDF if you don't have the source file. Although often there is not a lot you can do to actually correct it within the PDF file. But maybe you want to check whether the PDF is compliant.  </a:t>
            </a:r>
            <a:r>
              <a:rPr lang="en-GB" sz="1200">
                <a:effectLst/>
                <a:latin typeface="Calibri" panose="020F0502020204030204" pitchFamily="34" charset="0"/>
                <a:ea typeface="Calibri" panose="020F0502020204030204" pitchFamily="34" charset="0"/>
                <a:cs typeface="Times New Roman" panose="02020603050405020304" pitchFamily="18" charset="0"/>
              </a:rPr>
              <a:t>The best resource to use here is the TPGI (</a:t>
            </a:r>
            <a:r>
              <a:rPr lang="en-GB" sz="1200" b="0">
                <a:effectLst/>
                <a:latin typeface="Calibri" panose="020F0502020204030204" pitchFamily="34" charset="0"/>
                <a:ea typeface="Calibri" panose="020F0502020204030204" pitchFamily="34" charset="0"/>
                <a:cs typeface="Times New Roman" panose="02020603050405020304" pitchFamily="18" charset="0"/>
              </a:rPr>
              <a:t>Paciello</a:t>
            </a:r>
            <a:r>
              <a:rPr lang="en-GB" sz="1200">
                <a:effectLst/>
                <a:latin typeface="Calibri" panose="020F0502020204030204" pitchFamily="34" charset="0"/>
                <a:ea typeface="Calibri" panose="020F0502020204030204" pitchFamily="34" charset="0"/>
                <a:cs typeface="Times New Roman" panose="02020603050405020304" pitchFamily="18" charset="0"/>
              </a:rPr>
              <a:t> Group) Colour Contrast Analyser. https://www.tpgi.com/color-contrast-checker/</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It’s a free download which you can get from the link when you get the slides.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0">
                <a:effectLst/>
                <a:latin typeface="Calibri" panose="020F0502020204030204" pitchFamily="34" charset="0"/>
                <a:ea typeface="Calibri" panose="020F0502020204030204" pitchFamily="34" charset="0"/>
                <a:cs typeface="Times New Roman" panose="02020603050405020304" pitchFamily="18" charset="0"/>
              </a:rPr>
              <a:t>[Demonstrate the eyedropper tool] We </a:t>
            </a:r>
            <a:r>
              <a:rPr lang="en-GB" sz="1200">
                <a:effectLst/>
                <a:latin typeface="Calibri" panose="020F0502020204030204" pitchFamily="34" charset="0"/>
                <a:ea typeface="Calibri" panose="020F0502020204030204" pitchFamily="34" charset="0"/>
                <a:cs typeface="Times New Roman" panose="02020603050405020304" pitchFamily="18" charset="0"/>
              </a:rPr>
              <a:t>need to check that regular text has 4.5:1 with background, large (18pt, or 14pt bold) text and graphics 3:1.</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t>Word </a:t>
            </a:r>
            <a:r>
              <a:rPr lang="en-GB" dirty="0"/>
              <a:t>has colour contrast </a:t>
            </a:r>
            <a:r>
              <a:rPr lang="en-GB"/>
              <a:t>checker as does </a:t>
            </a:r>
            <a:r>
              <a:rPr lang="en-GB" dirty="0"/>
              <a:t>PAC</a:t>
            </a:r>
          </a:p>
          <a:p>
            <a:endParaRPr lang="en-GB" dirty="0"/>
          </a:p>
        </p:txBody>
      </p:sp>
      <p:sp>
        <p:nvSpPr>
          <p:cNvPr id="4" name="Slide Number Placeholder 3"/>
          <p:cNvSpPr>
            <a:spLocks noGrp="1"/>
          </p:cNvSpPr>
          <p:nvPr>
            <p:ph type="sldNum" sz="quarter" idx="10"/>
          </p:nvPr>
        </p:nvSpPr>
        <p:spPr/>
        <p:txBody>
          <a:bodyPr/>
          <a:lstStyle/>
          <a:p>
            <a:fld id="{E40CCEF3-E323-9945-8D1A-F7C3ECA6AB17}" type="slidenum">
              <a:rPr lang="en-US" smtClean="0"/>
              <a:t>23</a:t>
            </a:fld>
            <a:endParaRPr lang="en-US" dirty="0"/>
          </a:p>
        </p:txBody>
      </p:sp>
    </p:spTree>
    <p:extLst>
      <p:ext uri="{BB962C8B-B14F-4D97-AF65-F5344CB8AC3E}">
        <p14:creationId xmlns:p14="http://schemas.microsoft.com/office/powerpoint/2010/main" val="509603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Then you also want to do manual checks of the document properties of the metadata and the language settings.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[OPEN TAGGED PDF]</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en-GB" sz="1200" b="1">
                <a:effectLst/>
                <a:latin typeface="Calibri" panose="020F0502020204030204" pitchFamily="34" charset="0"/>
                <a:ea typeface="Calibri" panose="020F0502020204030204" pitchFamily="34" charset="0"/>
                <a:cs typeface="Times New Roman" panose="02020603050405020304" pitchFamily="18" charset="0"/>
              </a:rPr>
              <a:t>File &gt; Document Properties &gt; Description tab</a:t>
            </a:r>
          </a:p>
          <a:p>
            <a:pPr marL="0" indent="0">
              <a:lnSpc>
                <a:spcPct val="107000"/>
              </a:lnSpc>
              <a:spcAft>
                <a:spcPts val="800"/>
              </a:spcAft>
              <a:buFont typeface="Arial" panose="020B0604020202020204" pitchFamily="34" charset="0"/>
              <a:buNone/>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en-GB" sz="1200">
                <a:effectLst/>
                <a:latin typeface="Calibri" panose="020F0502020204030204" pitchFamily="34" charset="0"/>
                <a:ea typeface="Calibri" panose="020F0502020204030204" pitchFamily="34" charset="0"/>
                <a:cs typeface="Times New Roman" panose="02020603050405020304" pitchFamily="18" charset="0"/>
              </a:rPr>
              <a:t>So we need a descriptive title set -  here we want to add a title like "an introduction to screen readers" and make sure that we have a descriptive title set for the document.</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a:effectLst/>
                <a:latin typeface="Calibri" panose="020F0502020204030204" pitchFamily="34" charset="0"/>
                <a:ea typeface="Calibri" panose="020F0502020204030204" pitchFamily="34" charset="0"/>
                <a:cs typeface="Times New Roman" panose="02020603050405020304" pitchFamily="18" charset="0"/>
              </a:rPr>
              <a:t>File (now Menu) &gt; Document Properties &gt; (ie same screen) Initial View tab &gt; Windows Options &gt; Show dropdown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a:effectLst/>
                <a:latin typeface="Calibri" panose="020F0502020204030204" pitchFamily="34" charset="0"/>
                <a:ea typeface="Calibri" panose="020F0502020204030204" pitchFamily="34" charset="0"/>
                <a:cs typeface="Times New Roman" panose="02020603050405020304" pitchFamily="18" charset="0"/>
              </a:rPr>
              <a:t>We want to have the initial view set to show the document title and not the file name. So we want a screen reader to read out the document title and not the file name when the document is opened up.</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File &gt; Properties (ie same place) &gt; Security tab</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Under "security" we want to make sure that </a:t>
            </a:r>
            <a:r>
              <a:rPr lang="en-GB" sz="1200" b="1">
                <a:effectLst/>
                <a:latin typeface="Calibri" panose="020F0502020204030204" pitchFamily="34" charset="0"/>
                <a:ea typeface="Calibri" panose="020F0502020204030204" pitchFamily="34" charset="0"/>
                <a:cs typeface="Times New Roman" panose="02020603050405020304" pitchFamily="18" charset="0"/>
              </a:rPr>
              <a:t>[</a:t>
            </a:r>
            <a:r>
              <a:rPr lang="en-GB" sz="1200" b="0">
                <a:effectLst/>
                <a:latin typeface="Calibri" panose="020F0502020204030204" pitchFamily="34" charset="0"/>
                <a:ea typeface="Calibri" panose="020F0502020204030204" pitchFamily="34" charset="0"/>
                <a:cs typeface="Times New Roman" panose="02020603050405020304" pitchFamily="18" charset="0"/>
              </a:rPr>
              <a:t>SHOW </a:t>
            </a:r>
            <a:r>
              <a:rPr lang="en-GB" sz="1200" b="1">
                <a:effectLst/>
                <a:latin typeface="Calibri" panose="020F0502020204030204" pitchFamily="34" charset="0"/>
                <a:ea typeface="Calibri" panose="020F0502020204030204" pitchFamily="34" charset="0"/>
                <a:cs typeface="Times New Roman" panose="02020603050405020304" pitchFamily="18" charset="0"/>
              </a:rPr>
              <a:t>- Content Copying for Accessibility is Allowed]</a:t>
            </a:r>
            <a:r>
              <a:rPr lang="en-GB" sz="12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This is the default state so this shouldn't be changed. You just want to make sure that it’s OK. So that is not going to affect assistive technology adversely. Sometimes is turned off if protection is applied.</a:t>
            </a:r>
          </a:p>
          <a:p>
            <a:pPr>
              <a:lnSpc>
                <a:spcPct val="107000"/>
              </a:lnSpc>
              <a:spcAft>
                <a:spcPts val="800"/>
              </a:spcAft>
            </a:pPr>
            <a:endParaRPr lang="en-GB" sz="1200" b="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a:effectLst/>
                <a:latin typeface="Calibri" panose="020F0502020204030204" pitchFamily="34" charset="0"/>
                <a:ea typeface="Calibri" panose="020F0502020204030204" pitchFamily="34" charset="0"/>
                <a:cs typeface="Times New Roman" panose="02020603050405020304" pitchFamily="18" charset="0"/>
              </a:rPr>
              <a:t>File &gt; Properties &gt; Advanced tab</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Finally, under Advanced &gt; Reading Options you want the language to be set correctly to the right language to the document. It's correct here it's EN-GB.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b="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40CCEF3-E323-9945-8D1A-F7C3ECA6AB17}" type="slidenum">
              <a:rPr lang="en-US" smtClean="0"/>
              <a:t>24</a:t>
            </a:fld>
            <a:endParaRPr lang="en-US" dirty="0"/>
          </a:p>
        </p:txBody>
      </p:sp>
    </p:spTree>
    <p:extLst>
      <p:ext uri="{BB962C8B-B14F-4D97-AF65-F5344CB8AC3E}">
        <p14:creationId xmlns:p14="http://schemas.microsoft.com/office/powerpoint/2010/main" val="222611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Calibri" panose="020F0502020204030204" pitchFamily="34" charset="0"/>
                <a:cs typeface="Times New Roman" panose="02020603050405020304" pitchFamily="18" charset="0"/>
              </a:rPr>
              <a:t>And then finally</a:t>
            </a:r>
            <a:r>
              <a:rPr lang="en-GB" sz="12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1200">
                <a:effectLst/>
                <a:latin typeface="Calibri" panose="020F0502020204030204" pitchFamily="34" charset="0"/>
                <a:ea typeface="Calibri" panose="020F0502020204030204" pitchFamily="34" charset="0"/>
                <a:cs typeface="Times New Roman" panose="02020603050405020304" pitchFamily="18" charset="0"/>
              </a:rPr>
              <a:t>you want to think about testing the content order. Content order can sometimes get jumbled if a document has been designed in say PowerPoint, where you might go back and add an image to a slide or move things around for visual presentation. As ever we want to address that in the source document before exporting to PDF.</a:t>
            </a:r>
          </a:p>
          <a:p>
            <a:endParaRPr lang="en-GB"/>
          </a:p>
          <a:p>
            <a:endParaRPr lang="en-GB"/>
          </a:p>
          <a:p>
            <a:r>
              <a:rPr lang="en-GB"/>
              <a:t>Potentially </a:t>
            </a:r>
            <a:r>
              <a:rPr lang="en-GB" dirty="0"/>
              <a:t>confusing area. Tag order – AT such as screen readers</a:t>
            </a:r>
          </a:p>
          <a:p>
            <a:r>
              <a:rPr lang="en-GB" dirty="0"/>
              <a:t>Reflow order – matters for reflow function in Acrobat </a:t>
            </a:r>
          </a:p>
        </p:txBody>
      </p:sp>
      <p:sp>
        <p:nvSpPr>
          <p:cNvPr id="4" name="Slide Number Placeholder 3"/>
          <p:cNvSpPr>
            <a:spLocks noGrp="1"/>
          </p:cNvSpPr>
          <p:nvPr>
            <p:ph type="sldNum" sz="quarter" idx="10"/>
          </p:nvPr>
        </p:nvSpPr>
        <p:spPr/>
        <p:txBody>
          <a:bodyPr/>
          <a:lstStyle/>
          <a:p>
            <a:fld id="{E40CCEF3-E323-9945-8D1A-F7C3ECA6AB17}" type="slidenum">
              <a:rPr lang="en-US" smtClean="0"/>
              <a:t>25</a:t>
            </a:fld>
            <a:endParaRPr lang="en-US" dirty="0"/>
          </a:p>
        </p:txBody>
      </p:sp>
    </p:spTree>
    <p:extLst>
      <p:ext uri="{BB962C8B-B14F-4D97-AF65-F5344CB8AC3E}">
        <p14:creationId xmlns:p14="http://schemas.microsoft.com/office/powerpoint/2010/main" val="2981592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 the tag order is the order of the tags in the Tags pane. </a:t>
            </a:r>
            <a:r>
              <a:rPr lang="en-GB" sz="1200">
                <a:effectLst/>
                <a:latin typeface="Calibri" panose="020F0502020204030204" pitchFamily="34" charset="0"/>
                <a:ea typeface="Calibri" panose="020F0502020204030204" pitchFamily="34" charset="0"/>
                <a:cs typeface="Times New Roman" panose="02020603050405020304" pitchFamily="18" charset="0"/>
              </a:rPr>
              <a:t>This is the reading order for assistive technology such as screen readers.</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You can test this just by arrowing through the tags in the Tags pane and checking that they appear in order. You can also check this by reading a PDF with a screen reader such as the free NVDA screen reader or with JAWS. The order of the tags is the order that a screen reader like NVDA or JAWS will read the document in.</a:t>
            </a:r>
          </a:p>
          <a:p>
            <a:endParaRPr lang="en-GB"/>
          </a:p>
          <a:p>
            <a:r>
              <a:rPr lang="en-GB"/>
              <a:t>Also </a:t>
            </a:r>
            <a:r>
              <a:rPr lang="en-GB" dirty="0"/>
              <a:t>the screen reader preview mode in PAC screen reader preview will also show this order</a:t>
            </a:r>
          </a:p>
        </p:txBody>
      </p:sp>
      <p:sp>
        <p:nvSpPr>
          <p:cNvPr id="4" name="Slide Number Placeholder 3"/>
          <p:cNvSpPr>
            <a:spLocks noGrp="1"/>
          </p:cNvSpPr>
          <p:nvPr>
            <p:ph type="sldNum" sz="quarter" idx="10"/>
          </p:nvPr>
        </p:nvSpPr>
        <p:spPr/>
        <p:txBody>
          <a:bodyPr/>
          <a:lstStyle/>
          <a:p>
            <a:fld id="{E40CCEF3-E323-9945-8D1A-F7C3ECA6AB17}" type="slidenum">
              <a:rPr lang="en-US" smtClean="0"/>
              <a:t>26</a:t>
            </a:fld>
            <a:endParaRPr lang="en-US"/>
          </a:p>
        </p:txBody>
      </p:sp>
    </p:spTree>
    <p:extLst>
      <p:ext uri="{BB962C8B-B14F-4D97-AF65-F5344CB8AC3E}">
        <p14:creationId xmlns:p14="http://schemas.microsoft.com/office/powerpoint/2010/main" val="4223684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80638-112C-36A5-9051-394FBDD532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9FBE1E-88D4-AD4D-6094-6565C30D3A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0CF304-619F-A93A-3B5D-0E44FBD02F71}"/>
              </a:ext>
            </a:extLst>
          </p:cNvPr>
          <p:cNvSpPr>
            <a:spLocks noGrp="1"/>
          </p:cNvSpPr>
          <p:nvPr>
            <p:ph type="body" idx="1"/>
          </p:nvPr>
        </p:nvSpPr>
        <p:spPr/>
        <p:txBody>
          <a:bodyPr/>
          <a:lstStyle/>
          <a:p>
            <a:pPr>
              <a:lnSpc>
                <a:spcPct val="107000"/>
              </a:lnSpc>
              <a:spcAft>
                <a:spcPts val="800"/>
              </a:spcAft>
            </a:pPr>
            <a:r>
              <a:rPr lang="en-GB" sz="1200">
                <a:effectLst/>
                <a:latin typeface="+mn-lt"/>
                <a:ea typeface="Calibri" panose="020F0502020204030204" pitchFamily="34" charset="0"/>
                <a:cs typeface="Times New Roman" panose="02020603050405020304" pitchFamily="18" charset="0"/>
              </a:rPr>
              <a:t>There is another order that also matters for accessibility, the Reflow Order. This is the order that matters if people use the “reflow” function, within Acrobat. This order is also used by some text-to-speech tools. So text-to-speech tools are like more simple screen readers that are used by people with dyslexia or low vision, for example – so they support visual use rather than replacing it. </a:t>
            </a:r>
          </a:p>
          <a:p>
            <a:pP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mn-lt"/>
                <a:ea typeface="Calibri" panose="020F0502020204030204" pitchFamily="34" charset="0"/>
                <a:cs typeface="Times New Roman" panose="02020603050405020304" pitchFamily="18" charset="0"/>
              </a:rPr>
              <a:t>So the reflow order is the order that you see if you go into the content pane.</a:t>
            </a:r>
          </a:p>
          <a:p>
            <a:pP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mn-lt"/>
                <a:ea typeface="Calibri" panose="020F0502020204030204" pitchFamily="34" charset="0"/>
                <a:cs typeface="Times New Roman" panose="02020603050405020304" pitchFamily="18" charset="0"/>
              </a:rPr>
              <a:t>And this is the order in which the document is structured if you use the reflow function.</a:t>
            </a:r>
          </a:p>
          <a:p>
            <a:pP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mn-lt"/>
                <a:ea typeface="Calibri" panose="020F0502020204030204" pitchFamily="34" charset="0"/>
                <a:cs typeface="Times New Roman" panose="02020603050405020304" pitchFamily="18" charset="0"/>
              </a:rPr>
              <a:t> You can get to it via View &gt; Zoom &gt; Reflow. Someone with low vision may use the reflow function to reflow the page … so that they can view it at an increased magnification without having horizontal scrolling.</a:t>
            </a:r>
          </a:p>
          <a:p>
            <a:pP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p>
            <a:r>
              <a:rPr lang="en-GB" sz="1200" b="1">
                <a:latin typeface="+mn-lt"/>
              </a:rPr>
              <a:t>[DEMONSTRATION – WORD TAGGED PDF]</a:t>
            </a:r>
          </a:p>
          <a:p>
            <a:endParaRPr lang="en-GB" sz="1200" b="1">
              <a:latin typeface="+mn-lt"/>
            </a:endParaRPr>
          </a:p>
          <a:p>
            <a:pPr marL="0" indent="0">
              <a:buFont typeface="Arial" panose="020B0604020202020204" pitchFamily="34" charset="0"/>
              <a:buNone/>
            </a:pPr>
            <a:r>
              <a:rPr lang="en-GB" sz="1200" b="1">
                <a:latin typeface="+mn-lt"/>
              </a:rPr>
              <a:t>[TAGS PANE]</a:t>
            </a:r>
            <a:r>
              <a:rPr lang="en-GB" sz="1200" b="0">
                <a:latin typeface="+mn-lt"/>
              </a:rPr>
              <a:t>[arrow down through tags]</a:t>
            </a:r>
          </a:p>
          <a:p>
            <a:pPr marL="0" indent="0">
              <a:buFont typeface="Arial" panose="020B0604020202020204" pitchFamily="34" charset="0"/>
              <a:buNone/>
            </a:pPr>
            <a:endParaRPr lang="en-GB" sz="1200" b="1">
              <a:latin typeface="+mn-lt"/>
            </a:endParaRPr>
          </a:p>
          <a:p>
            <a:pPr marL="0" indent="0">
              <a:buFont typeface="Arial" panose="020B0604020202020204" pitchFamily="34" charset="0"/>
              <a:buNone/>
            </a:pPr>
            <a:r>
              <a:rPr lang="en-GB" sz="1200" b="0">
                <a:latin typeface="+mn-lt"/>
              </a:rPr>
              <a:t>So by doing this we are just checking that they are all in the order that we expect. </a:t>
            </a:r>
          </a:p>
          <a:p>
            <a:pPr marL="0" indent="0">
              <a:buFont typeface="Arial" panose="020B0604020202020204" pitchFamily="34" charset="0"/>
              <a:buNone/>
            </a:pPr>
            <a:endParaRPr lang="en-GB" sz="1200" b="0">
              <a:latin typeface="+mn-lt"/>
            </a:endParaRPr>
          </a:p>
          <a:p>
            <a:pPr marL="0" indent="0">
              <a:buFont typeface="Arial" panose="020B0604020202020204" pitchFamily="34" charset="0"/>
              <a:buNone/>
            </a:pPr>
            <a:r>
              <a:rPr lang="en-GB" sz="1200" b="1">
                <a:latin typeface="+mn-lt"/>
              </a:rPr>
              <a:t>[REFLOW ORDER – open Order Pane]</a:t>
            </a:r>
          </a:p>
          <a:p>
            <a:pPr marL="0" indent="0">
              <a:buFont typeface="Arial" panose="020B0604020202020204" pitchFamily="34" charset="0"/>
              <a:buNone/>
            </a:pPr>
            <a:endParaRPr lang="en-GB" sz="1200" b="1">
              <a:latin typeface="+mn-lt"/>
            </a:endParaRPr>
          </a:p>
          <a:p>
            <a:pPr marL="171450" indent="-171450">
              <a:buFont typeface="Arial" panose="020B0604020202020204" pitchFamily="34" charset="0"/>
              <a:buChar char="•"/>
            </a:pPr>
            <a:r>
              <a:rPr lang="en-GB" sz="1200" b="0">
                <a:latin typeface="+mn-lt"/>
              </a:rPr>
              <a:t>When you open here the order pane it puts numbers against each item. So you can go through the numbers – all looks good … [PAGE 2] however when we come to this image, that doesn’t seem right. So the JAWS logo comes before the NVDA logo. So the practical effect of this is, if I were to use the reflow function, it would move the items around. </a:t>
            </a:r>
            <a:br>
              <a:rPr lang="en-GB" sz="1200" b="0">
                <a:latin typeface="+mn-lt"/>
              </a:rPr>
            </a:br>
            <a:r>
              <a:rPr lang="en-GB" sz="1200" b="0">
                <a:latin typeface="+mn-lt"/>
              </a:rPr>
              <a:t>Can fix it by dragging things around in the Order Pane</a:t>
            </a:r>
          </a:p>
          <a:p>
            <a:pPr marL="171450" indent="-171450">
              <a:buFont typeface="Arial" panose="020B0604020202020204" pitchFamily="34" charset="0"/>
              <a:buChar char="•"/>
            </a:pPr>
            <a:r>
              <a:rPr lang="en-GB" sz="1200" b="0">
                <a:latin typeface="+mn-lt"/>
              </a:rPr>
              <a:t>Watch out that it doesn’t affect the Tags Pane order</a:t>
            </a:r>
            <a:br>
              <a:rPr lang="en-GB" sz="1200" b="0">
                <a:latin typeface="+mn-lt"/>
              </a:rPr>
            </a:br>
            <a:r>
              <a:rPr lang="en-GB" sz="1200" b="0">
                <a:latin typeface="+mn-lt"/>
              </a:rPr>
              <a:t>Potentially rather change it in the Content Pane as this shouldn’t affect the Tags pane.</a:t>
            </a:r>
          </a:p>
          <a:p>
            <a:endParaRPr lang="en-GB" dirty="0"/>
          </a:p>
        </p:txBody>
      </p:sp>
      <p:sp>
        <p:nvSpPr>
          <p:cNvPr id="4" name="Slide Number Placeholder 3">
            <a:extLst>
              <a:ext uri="{FF2B5EF4-FFF2-40B4-BE49-F238E27FC236}">
                <a16:creationId xmlns:a16="http://schemas.microsoft.com/office/drawing/2014/main" id="{0B1916D6-8DC6-0049-54E8-1400E3C90664}"/>
              </a:ext>
            </a:extLst>
          </p:cNvPr>
          <p:cNvSpPr>
            <a:spLocks noGrp="1"/>
          </p:cNvSpPr>
          <p:nvPr>
            <p:ph type="sldNum" sz="quarter" idx="10"/>
          </p:nvPr>
        </p:nvSpPr>
        <p:spPr/>
        <p:txBody>
          <a:bodyPr/>
          <a:lstStyle/>
          <a:p>
            <a:fld id="{E40CCEF3-E323-9945-8D1A-F7C3ECA6AB17}" type="slidenum">
              <a:rPr lang="en-US" smtClean="0"/>
              <a:t>27</a:t>
            </a:fld>
            <a:endParaRPr lang="en-US"/>
          </a:p>
        </p:txBody>
      </p:sp>
    </p:spTree>
    <p:extLst>
      <p:ext uri="{BB962C8B-B14F-4D97-AF65-F5344CB8AC3E}">
        <p14:creationId xmlns:p14="http://schemas.microsoft.com/office/powerpoint/2010/main" val="3374363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D16F3B-2122-4328-93B5-DB53A312A6E1}" type="slidenum">
              <a:rPr lang="en-GB" smtClean="0"/>
              <a:t>29</a:t>
            </a:fld>
            <a:endParaRPr lang="en-GB" dirty="0"/>
          </a:p>
        </p:txBody>
      </p:sp>
    </p:spTree>
    <p:extLst>
      <p:ext uri="{BB962C8B-B14F-4D97-AF65-F5344CB8AC3E}">
        <p14:creationId xmlns:p14="http://schemas.microsoft.com/office/powerpoint/2010/main" val="1578360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kern="1200">
                <a:solidFill>
                  <a:schemeClr val="tx1"/>
                </a:solidFill>
                <a:effectLst/>
                <a:latin typeface="+mn-lt"/>
                <a:ea typeface="Calibri" panose="020F0502020204030204" pitchFamily="34" charset="0"/>
                <a:cs typeface="Times New Roman" panose="02020603050405020304" pitchFamily="18" charset="0"/>
              </a:rPr>
              <a:t>We have a couple of example files here. </a:t>
            </a:r>
            <a:r>
              <a:rPr lang="en-GB" sz="1200">
                <a:effectLst/>
                <a:latin typeface="+mn-lt"/>
                <a:ea typeface="Calibri" panose="020F0502020204030204" pitchFamily="34" charset="0"/>
                <a:cs typeface="Times New Roman" panose="02020603050405020304" pitchFamily="18" charset="0"/>
              </a:rPr>
              <a:t>There’s an untagged version of the PDF and a PDF with the fixes applied.</a:t>
            </a:r>
          </a:p>
          <a:p>
            <a:pP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mn-lt"/>
                <a:ea typeface="Calibri" panose="020F0502020204030204" pitchFamily="34" charset="0"/>
                <a:cs typeface="Times New Roman" panose="02020603050405020304" pitchFamily="18" charset="0"/>
              </a:rPr>
              <a:t>If you want to follow along, you can do so with the untagged PDF.  Or, because the session is being recorded, you could watch me do this the first time and then follow along with the recording.</a:t>
            </a:r>
          </a:p>
          <a:p>
            <a:endParaRPr lang="en-GB" sz="1200">
              <a:latin typeface="+mn-lt"/>
            </a:endParaRPr>
          </a:p>
          <a:p>
            <a:pPr>
              <a:lnSpc>
                <a:spcPct val="107000"/>
              </a:lnSpc>
              <a:spcAft>
                <a:spcPts val="800"/>
              </a:spcAft>
            </a:pPr>
            <a:r>
              <a:rPr lang="en-GB" sz="1200">
                <a:effectLst/>
                <a:latin typeface="+mn-lt"/>
                <a:ea typeface="Calibri" panose="020F0502020204030204" pitchFamily="34" charset="0"/>
                <a:cs typeface="Times New Roman" panose="02020603050405020304" pitchFamily="18" charset="0"/>
              </a:rPr>
              <a:t>Tagging is something which, if you haven't done before, it's a good idea to actually have a go at doing it, with the example files or with your own PDFs … because it's quite difficult to understand just from watching it. Like most things it makes a lot more sense once you start doing it yourself.</a:t>
            </a:r>
          </a:p>
          <a:p>
            <a:pP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mn-lt"/>
                <a:ea typeface="Calibri" panose="020F0502020204030204" pitchFamily="34" charset="0"/>
                <a:cs typeface="Times New Roman" panose="02020603050405020304" pitchFamily="18" charset="0"/>
              </a:rPr>
              <a:t>If you’ve started with accessible Word files, you shouldn’t have to do a lot of this, but may need it now and then.</a:t>
            </a:r>
          </a:p>
          <a:p>
            <a:endParaRPr lang="en-GB" sz="1200">
              <a:latin typeface="+mn-lt"/>
            </a:endParaRPr>
          </a:p>
          <a:p>
            <a:r>
              <a:rPr lang="en-GB" sz="1200" b="0" i="0">
                <a:solidFill>
                  <a:srgbClr val="1D1C1D"/>
                </a:solidFill>
                <a:effectLst/>
                <a:latin typeface="+mn-lt"/>
              </a:rPr>
              <a:t>Example files for tagging</a:t>
            </a:r>
          </a:p>
          <a:p>
            <a:r>
              <a:rPr lang="en-GB" sz="1200" b="0" i="0">
                <a:solidFill>
                  <a:srgbClr val="1D1C1D"/>
                </a:solidFill>
                <a:effectLst/>
                <a:latin typeface="+mn-lt"/>
              </a:rPr>
              <a:t>Untagged PDF: </a:t>
            </a:r>
            <a:r>
              <a:rPr lang="en-GB" sz="1200" b="0" i="0" u="none" strike="noStrike">
                <a:effectLst/>
                <a:latin typeface="+mn-lt"/>
                <a:hlinkClick r:id="rId3"/>
              </a:rPr>
              <a:t>https://abilitynet.org.uk/sites/abilitynet.org.uk/files/PDF%20accessibility%20-%20Untagged%20version%20-%20An%20introduction%20to%20screen%20readers.pdf</a:t>
            </a:r>
            <a:endParaRPr lang="en-GB" sz="1200" b="0" i="0" u="none" strike="noStrike">
              <a:effectLst/>
              <a:latin typeface="+mn-lt"/>
            </a:endParaRPr>
          </a:p>
          <a:p>
            <a:r>
              <a:rPr lang="en-GB" sz="1200" b="0" i="0">
                <a:solidFill>
                  <a:srgbClr val="1D1C1D"/>
                </a:solidFill>
                <a:effectLst/>
                <a:latin typeface="+mn-lt"/>
              </a:rPr>
              <a:t>PDF with fixes: </a:t>
            </a:r>
            <a:r>
              <a:rPr lang="en-GB" sz="1200" b="0" i="0" u="none" strike="noStrike">
                <a:effectLst/>
                <a:latin typeface="+mn-lt"/>
                <a:hlinkClick r:id="rId4"/>
              </a:rPr>
              <a:t>https://abilitynet.org.uk/sites/abilitynet.org.uk/files/PDF%20accessibility%20-%20Final%20version%20-%20%20An%20introduction%20to%20screen%20readers.pdf</a:t>
            </a:r>
            <a:endParaRPr lang="en-GB" sz="1200">
              <a:latin typeface="+mn-lt"/>
            </a:endParaRPr>
          </a:p>
          <a:p>
            <a:endParaRPr lang="en-GB"/>
          </a:p>
        </p:txBody>
      </p:sp>
      <p:sp>
        <p:nvSpPr>
          <p:cNvPr id="4" name="Slide Number Placeholder 3"/>
          <p:cNvSpPr>
            <a:spLocks noGrp="1"/>
          </p:cNvSpPr>
          <p:nvPr>
            <p:ph type="sldNum" sz="quarter" idx="5"/>
          </p:nvPr>
        </p:nvSpPr>
        <p:spPr/>
        <p:txBody>
          <a:bodyPr/>
          <a:lstStyle/>
          <a:p>
            <a:fld id="{A6D16F3B-2122-4328-93B5-DB53A312A6E1}" type="slidenum">
              <a:rPr lang="en-GB" smtClean="0"/>
              <a:t>30</a:t>
            </a:fld>
            <a:endParaRPr lang="en-GB" dirty="0"/>
          </a:p>
        </p:txBody>
      </p:sp>
    </p:spTree>
    <p:extLst>
      <p:ext uri="{BB962C8B-B14F-4D97-AF65-F5344CB8AC3E}">
        <p14:creationId xmlns:p14="http://schemas.microsoft.com/office/powerpoint/2010/main" val="26190814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Ideally when creating your PDF you want to have created a tagged Pdf from Word or InDesign that has tags, but if you don’t have a source document and need to add tags, or if you have tags that are wrong and need to be edited, you’ll need to do this in Acrobat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You can do basic tagging with the Reading order tool in Acrobat.</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With Reading order tool open you can select the tag name from the tool.</a:t>
            </a:r>
          </a:p>
          <a:p>
            <a:pPr>
              <a:lnSpc>
                <a:spcPct val="107000"/>
              </a:lnSpc>
              <a:spcAft>
                <a:spcPts val="80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[OPEN UNTAGGED PDF]</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I have a completely untagged version. I deliberately saved this Word document without tags.</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Which is something you usually never want to do and hopefully will never encounter if your org is setting up PDFs from Word or Indesign correctly.</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[OPEN LEFT-HAND PANEL TO SHOW THERE ARE NO TAGS]</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Generally you are not going to have an entirely untagged document unless you have something where somebody has saved your source document as an untagged document and you no longer have the source file or you have something like a scan where you have got a completely untagged PDF.</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[OPEN ACCESSIBILITY ON THE left PANEL AND READING ORDER]</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 This is for the sake of demonstration to show how you can add tags if you absolutely have to.</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 I can go through and tag by marking the various elements and then selecting the appropriate tag. For instance: </a:t>
            </a:r>
          </a:p>
          <a:p>
            <a:pPr>
              <a:lnSpc>
                <a:spcPct val="107000"/>
              </a:lnSpc>
              <a:spcAft>
                <a:spcPts val="800"/>
              </a:spcAft>
            </a:pP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[DEMONSTRATE – SELECT HEADING &gt; THEN HEADING TAG]</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This would be a heading 1.</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This paragraph will be Text/Paragraph.</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 Then this will be another paragraph and so on.</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So you can see, as I'm doing that, the Tags pane is populating with these tags.</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[SHOW TAGS PANE IN right-HAND PANEL]</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E40CCEF3-E323-9945-8D1A-F7C3ECA6AB17}" type="slidenum">
              <a:rPr lang="en-US" smtClean="0"/>
              <a:t>31</a:t>
            </a:fld>
            <a:endParaRPr lang="en-US"/>
          </a:p>
        </p:txBody>
      </p:sp>
    </p:spTree>
    <p:extLst>
      <p:ext uri="{BB962C8B-B14F-4D97-AF65-F5344CB8AC3E}">
        <p14:creationId xmlns:p14="http://schemas.microsoft.com/office/powerpoint/2010/main" val="14523287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main tags you will be using are things like headings and paragraphs. You have &lt;H1&gt; to &lt;H6&gt; for headings and the paragraph tag. (explain this is family tree, not list)</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Effectively creating a virtual skeleton that mirrors the visual skeleton of the document.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10"/>
          </p:nvPr>
        </p:nvSpPr>
        <p:spPr/>
        <p:txBody>
          <a:bodyPr/>
          <a:lstStyle/>
          <a:p>
            <a:fld id="{E40CCEF3-E323-9945-8D1A-F7C3ECA6AB17}" type="slidenum">
              <a:rPr lang="en-US" smtClean="0"/>
              <a:t>32</a:t>
            </a:fld>
            <a:endParaRPr lang="en-US" dirty="0"/>
          </a:p>
        </p:txBody>
      </p:sp>
    </p:spTree>
    <p:extLst>
      <p:ext uri="{BB962C8B-B14F-4D97-AF65-F5344CB8AC3E}">
        <p14:creationId xmlns:p14="http://schemas.microsoft.com/office/powerpoint/2010/main" val="3083652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dirty="0"/>
              <a:t>So, just briefly, a little bit about </a:t>
            </a:r>
            <a:r>
              <a:rPr lang="en-US" dirty="0" err="1"/>
              <a:t>AbillityNet</a:t>
            </a:r>
            <a:r>
              <a:rPr lang="en-US" dirty="0"/>
              <a:t> for those who haven’t joined us before. We are a technology charity providing a range of free and paid for products, services and resources – at home, at work and in education. Our vision is a digital world that is accessible to all. Some of our products and services include digital accessibility consultancy, auditing and training, accessibility accreditation and diverse user testing. This along with services for the workplace and in higher education, supporting with </a:t>
            </a:r>
            <a:r>
              <a:rPr lang="en-US" dirty="0" err="1"/>
              <a:t>consutancy</a:t>
            </a:r>
            <a:r>
              <a:rPr lang="en-US" dirty="0"/>
              <a:t>, training and </a:t>
            </a:r>
            <a:r>
              <a:rPr lang="en-US" dirty="0" err="1"/>
              <a:t>assesssments</a:t>
            </a:r>
            <a:r>
              <a:rPr lang="en-US" dirty="0"/>
              <a:t>, helping to reach an accessible environment for all. All of these help to support our free services, where we have a wide range of resources available, our advice and information line and a team of over 350 volunteers across the UK supporting individuals at home.</a:t>
            </a:r>
          </a:p>
          <a:p>
            <a:pPr marL="0" indent="0">
              <a:lnSpc>
                <a:spcPct val="150000"/>
              </a:lnSpc>
              <a:buNone/>
            </a:pPr>
            <a:endParaRPr lang="en-GB" altLang="en-US" sz="1200" dirty="0">
              <a:latin typeface="Arial" panose="020B0604020202020204" pitchFamily="34" charset="0"/>
              <a:cs typeface="Arial" panose="020B0604020202020204" pitchFamily="34" charset="0"/>
            </a:endParaRPr>
          </a:p>
          <a:p>
            <a:pPr marL="0" indent="0">
              <a:lnSpc>
                <a:spcPct val="150000"/>
              </a:lnSpc>
              <a:buNone/>
            </a:pPr>
            <a:endParaRPr lang="en-GB" altLang="en-US" sz="1200" dirty="0">
              <a:latin typeface="Arial" panose="020B0604020202020204" pitchFamily="34" charset="0"/>
              <a:cs typeface="Arial" panose="020B0604020202020204" pitchFamily="34" charset="0"/>
            </a:endParaRPr>
          </a:p>
          <a:p>
            <a:pPr marL="0" indent="0">
              <a:lnSpc>
                <a:spcPct val="150000"/>
              </a:lnSpc>
              <a:buNone/>
            </a:pPr>
            <a:endParaRPr lang="en-GB" altLang="en-US" sz="1200" dirty="0">
              <a:latin typeface="Arial" panose="020B0604020202020204" pitchFamily="34" charset="0"/>
              <a:cs typeface="Arial" panose="020B0604020202020204" pitchFamily="34" charset="0"/>
            </a:endParaRPr>
          </a:p>
          <a:p>
            <a:pPr marL="0" indent="0">
              <a:lnSpc>
                <a:spcPct val="150000"/>
              </a:lnSpc>
              <a:buNone/>
            </a:pPr>
            <a:r>
              <a:rPr lang="en-GB" altLang="en-US" sz="1200" dirty="0">
                <a:latin typeface="Arial" panose="020B0604020202020204" pitchFamily="34" charset="0"/>
                <a:cs typeface="Arial" panose="020B0604020202020204" pitchFamily="34" charset="0"/>
              </a:rPr>
              <a:t>- We are a technology charity providing a range of free and expert paid for products, services and resources. Our vision is a digital world that is accessible to all. </a:t>
            </a:r>
          </a:p>
          <a:p>
            <a:pPr marL="0" indent="0">
              <a:lnSpc>
                <a:spcPct val="150000"/>
              </a:lnSpc>
              <a:buNone/>
            </a:pPr>
            <a:endParaRPr lang="en-GB" altLang="en-US" sz="1200" dirty="0">
              <a:latin typeface="Arial" panose="020B0604020202020204" pitchFamily="34" charset="0"/>
              <a:cs typeface="Arial" panose="020B0604020202020204" pitchFamily="34" charset="0"/>
            </a:endParaRPr>
          </a:p>
          <a:p>
            <a:pPr>
              <a:lnSpc>
                <a:spcPct val="150000"/>
              </a:lnSpc>
            </a:pPr>
            <a:r>
              <a:rPr lang="en-GB" sz="1200" dirty="0">
                <a:latin typeface="Arial" panose="020B0604020202020204" pitchFamily="34" charset="0"/>
                <a:cs typeface="Arial" panose="020B0604020202020204" pitchFamily="34" charset="0"/>
              </a:rPr>
              <a:t>Products/Services include: </a:t>
            </a:r>
          </a:p>
          <a:p>
            <a:pPr>
              <a:lnSpc>
                <a:spcPct val="150000"/>
              </a:lnSpc>
            </a:pPr>
            <a:r>
              <a:rPr lang="en-GB" sz="1200" dirty="0">
                <a:latin typeface="Arial" panose="020B0604020202020204" pitchFamily="34" charset="0"/>
                <a:cs typeface="Arial" panose="020B0604020202020204" pitchFamily="34" charset="0"/>
              </a:rPr>
              <a:t>- Digital Accessibility Consultancy, Auditing and Training </a:t>
            </a:r>
          </a:p>
          <a:p>
            <a:pPr>
              <a:lnSpc>
                <a:spcPct val="150000"/>
              </a:lnSpc>
            </a:pPr>
            <a:r>
              <a:rPr lang="en-GB" sz="1200" dirty="0">
                <a:latin typeface="Arial" panose="020B0604020202020204" pitchFamily="34" charset="0"/>
                <a:cs typeface="Arial" panose="020B0604020202020204" pitchFamily="34" charset="0"/>
              </a:rPr>
              <a:t>- Accessibility Accreditation and Diverse User Testing </a:t>
            </a:r>
          </a:p>
          <a:p>
            <a:endParaRPr lang="en-US"/>
          </a:p>
          <a:p>
            <a:r>
              <a:rPr lang="en-US"/>
              <a:t>Mention upcoming training on accessible docs and presentations, InDesign.</a:t>
            </a:r>
          </a:p>
          <a:p>
            <a:r>
              <a:rPr lang="en-US"/>
              <a:t>https://abilitynet.org.uk/training</a:t>
            </a:r>
          </a:p>
          <a:p>
            <a:endParaRPr lang="en-US"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4</a:t>
            </a:fld>
            <a:endParaRPr lang="en-US"/>
          </a:p>
        </p:txBody>
      </p:sp>
    </p:spTree>
    <p:extLst>
      <p:ext uri="{BB962C8B-B14F-4D97-AF65-F5344CB8AC3E}">
        <p14:creationId xmlns:p14="http://schemas.microsoft.com/office/powerpoint/2010/main" val="29688536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kern="1200">
                <a:solidFill>
                  <a:schemeClr val="tx1"/>
                </a:solidFill>
                <a:effectLst/>
                <a:latin typeface="+mn-lt"/>
                <a:cs typeface="Times New Roman" panose="02020603050405020304" pitchFamily="18" charset="0"/>
              </a:rPr>
              <a:t>Another thing we want to make sure is marked up is the images </a:t>
            </a:r>
            <a:r>
              <a:rPr lang="en-GB" sz="1200">
                <a:effectLst/>
                <a:latin typeface="+mn-lt"/>
                <a:ea typeface="Calibri" panose="020F0502020204030204" pitchFamily="34" charset="0"/>
                <a:cs typeface="Times New Roman" panose="02020603050405020304" pitchFamily="18" charset="0"/>
              </a:rPr>
              <a:t>in the document and should be marked up with a &lt;Figure&gt; tag and check they have descriptive alt text applied to them.</a:t>
            </a:r>
          </a:p>
          <a:p>
            <a:pP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GB" sz="1200" b="1">
                <a:effectLst/>
                <a:latin typeface="+mn-lt"/>
                <a:ea typeface="Calibri" panose="020F0502020204030204" pitchFamily="34" charset="0"/>
                <a:cs typeface="Times New Roman" panose="02020603050405020304" pitchFamily="18" charset="0"/>
              </a:rPr>
              <a:t>UNTAGGED PDF &gt; reading order pane</a:t>
            </a:r>
          </a:p>
          <a:p>
            <a:r>
              <a:rPr lang="en-GB" sz="1200" b="1">
                <a:latin typeface="+mn-lt"/>
              </a:rPr>
              <a:t>Select NVDA logo &gt; Select Figure in Reading Order tool. </a:t>
            </a:r>
          </a:p>
          <a:p>
            <a:endParaRPr lang="en-GB" sz="1200">
              <a:latin typeface="+mn-lt"/>
            </a:endParaRPr>
          </a:p>
          <a:p>
            <a:r>
              <a:rPr lang="en-GB" sz="1200">
                <a:latin typeface="+mn-lt"/>
              </a:rPr>
              <a:t>Then right click on the Figure in the Tags Panel and show how you can add alt text</a:t>
            </a:r>
          </a:p>
          <a:p>
            <a:endParaRPr lang="en-GB" sz="1200">
              <a:latin typeface="+mn-lt"/>
            </a:endParaRPr>
          </a:p>
          <a:p>
            <a:r>
              <a:rPr lang="en-GB" sz="1200" b="1">
                <a:latin typeface="+mn-lt"/>
              </a:rPr>
              <a:t>[RIGHT CLICK FIGURE in TAGS pane &gt; PROPERTIES &gt; ALT TEXT FIELD]</a:t>
            </a:r>
          </a:p>
          <a:p>
            <a:endParaRPr lang="en-GB" sz="1200" b="1">
              <a:latin typeface="+mn-lt"/>
            </a:endParaRPr>
          </a:p>
          <a:p>
            <a:r>
              <a:rPr lang="en-GB" sz="1200" b="0">
                <a:latin typeface="+mn-lt"/>
              </a:rPr>
              <a:t>Alternatively use the global “Set Alternate Text” option in the Accessibility pane, which will go through the document looking for images.</a:t>
            </a:r>
          </a:p>
          <a:p>
            <a:endParaRPr lang="en-GB" sz="1200" b="0">
              <a:latin typeface="+mn-lt"/>
            </a:endParaRPr>
          </a:p>
          <a:p>
            <a:r>
              <a:rPr lang="en-GB" sz="1200" b="0">
                <a:latin typeface="+mn-lt"/>
              </a:rPr>
              <a:t>If the image is decorative ie adds no meaning or context, mark as decorative in the alt text box </a:t>
            </a:r>
            <a:r>
              <a:rPr lang="en-GB" sz="1200" b="1">
                <a:latin typeface="+mn-lt"/>
              </a:rPr>
              <a:t>[this can only be done with the “set alternate text” tool in Accessibility Tools]</a:t>
            </a:r>
            <a:r>
              <a:rPr lang="en-GB" sz="1200" b="0">
                <a:latin typeface="+mn-lt"/>
              </a:rPr>
              <a:t>, or use reading order tool to mark as artifact – this is a way of hiding content from AT.</a:t>
            </a:r>
            <a:endParaRPr lang="en-GB" sz="1200" b="0" dirty="0">
              <a:latin typeface="+mn-lt"/>
            </a:endParaRPr>
          </a:p>
        </p:txBody>
      </p:sp>
      <p:sp>
        <p:nvSpPr>
          <p:cNvPr id="4" name="Slide Number Placeholder 3"/>
          <p:cNvSpPr>
            <a:spLocks noGrp="1"/>
          </p:cNvSpPr>
          <p:nvPr>
            <p:ph type="sldNum" sz="quarter" idx="10"/>
          </p:nvPr>
        </p:nvSpPr>
        <p:spPr/>
        <p:txBody>
          <a:bodyPr/>
          <a:lstStyle/>
          <a:p>
            <a:fld id="{E40CCEF3-E323-9945-8D1A-F7C3ECA6AB17}" type="slidenum">
              <a:rPr lang="en-US" smtClean="0"/>
              <a:t>33</a:t>
            </a:fld>
            <a:endParaRPr lang="en-US"/>
          </a:p>
        </p:txBody>
      </p:sp>
    </p:spTree>
    <p:extLst>
      <p:ext uri="{BB962C8B-B14F-4D97-AF65-F5344CB8AC3E}">
        <p14:creationId xmlns:p14="http://schemas.microsoft.com/office/powerpoint/2010/main" val="3647971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Container elements are the highest level of element and provide hierarchical grouping for other block-level elements. However, these tags do not convey any semantic meaning to the document. They are simply used to organize the tag tree structure and are more for the benefit of the document author than the end user. They will not be picked up or announced by screen readers, but they might be very helpful to find your way around in a long document.</a:t>
            </a:r>
          </a:p>
          <a:p>
            <a:endParaRPr lang="en-GB" dirty="0"/>
          </a:p>
          <a:p>
            <a:r>
              <a:rPr lang="en-GB" dirty="0"/>
              <a:t>Show how to add a &lt;Document&gt; tag and drag tags into it but note that this will be done by default if creatings </a:t>
            </a:r>
          </a:p>
        </p:txBody>
      </p:sp>
      <p:sp>
        <p:nvSpPr>
          <p:cNvPr id="4" name="Slide Number Placeholder 3"/>
          <p:cNvSpPr>
            <a:spLocks noGrp="1"/>
          </p:cNvSpPr>
          <p:nvPr>
            <p:ph type="sldNum" sz="quarter" idx="10"/>
          </p:nvPr>
        </p:nvSpPr>
        <p:spPr/>
        <p:txBody>
          <a:bodyPr/>
          <a:lstStyle/>
          <a:p>
            <a:fld id="{E40CCEF3-E323-9945-8D1A-F7C3ECA6AB17}" type="slidenum">
              <a:rPr lang="en-US" smtClean="0"/>
              <a:t>34</a:t>
            </a:fld>
            <a:endParaRPr lang="en-US" dirty="0"/>
          </a:p>
        </p:txBody>
      </p:sp>
    </p:spTree>
    <p:extLst>
      <p:ext uri="{BB962C8B-B14F-4D97-AF65-F5344CB8AC3E}">
        <p14:creationId xmlns:p14="http://schemas.microsoft.com/office/powerpoint/2010/main" val="33773601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You can edit tags by using the tags pane.</a:t>
            </a:r>
          </a:p>
          <a:p>
            <a:pPr>
              <a:lnSpc>
                <a:spcPct val="107000"/>
              </a:lnSpc>
              <a:spcAft>
                <a:spcPts val="800"/>
              </a:spcAft>
            </a:pP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[TAGGED FROM WORD PDF]</a:t>
            </a:r>
          </a:p>
          <a:p>
            <a:pPr>
              <a:lnSpc>
                <a:spcPct val="107000"/>
              </a:lnSpc>
              <a:spcAft>
                <a:spcPts val="800"/>
              </a:spcAft>
            </a:pP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200" b="1">
                <a:effectLst/>
                <a:latin typeface="Calibri" panose="020F0502020204030204" pitchFamily="34" charset="0"/>
                <a:ea typeface="Calibri" panose="020F0502020204030204" pitchFamily="34" charset="0"/>
                <a:cs typeface="Times New Roman" panose="02020603050405020304" pitchFamily="18" charset="0"/>
              </a:rPr>
              <a:t>Highlight a heading element you previously marked as a heading</a:t>
            </a:r>
          </a:p>
          <a:p>
            <a:pPr marL="285750" indent="-285750">
              <a:lnSpc>
                <a:spcPct val="107000"/>
              </a:lnSpc>
              <a:spcAft>
                <a:spcPts val="800"/>
              </a:spcAft>
              <a:buFont typeface="Arial" panose="020B0604020202020204" pitchFamily="34" charset="0"/>
              <a:buChar char="•"/>
            </a:pPr>
            <a:r>
              <a:rPr lang="en-GB" sz="1200" b="1">
                <a:effectLst/>
                <a:latin typeface="Calibri" panose="020F0502020204030204" pitchFamily="34" charset="0"/>
                <a:ea typeface="Calibri" panose="020F0502020204030204" pitchFamily="34" charset="0"/>
                <a:cs typeface="Times New Roman" panose="02020603050405020304" pitchFamily="18" charset="0"/>
              </a:rPr>
              <a:t>Open tags pane if not open</a:t>
            </a:r>
          </a:p>
          <a:p>
            <a:pPr marL="285750" indent="-285750">
              <a:lnSpc>
                <a:spcPct val="107000"/>
              </a:lnSpc>
              <a:spcAft>
                <a:spcPts val="800"/>
              </a:spcAft>
              <a:buFont typeface="Arial" panose="020B0604020202020204" pitchFamily="34" charset="0"/>
              <a:buChar char="•"/>
            </a:pPr>
            <a:r>
              <a:rPr lang="en-GB" sz="1200" b="1">
                <a:effectLst/>
                <a:latin typeface="Calibri" panose="020F0502020204030204" pitchFamily="34" charset="0"/>
                <a:ea typeface="Calibri" panose="020F0502020204030204" pitchFamily="34" charset="0"/>
                <a:cs typeface="Times New Roman" panose="02020603050405020304" pitchFamily="18" charset="0"/>
              </a:rPr>
              <a:t>Select the dropdown that is to the left of the info icon</a:t>
            </a:r>
          </a:p>
          <a:p>
            <a:pPr marL="285750" indent="-285750">
              <a:lnSpc>
                <a:spcPct val="107000"/>
              </a:lnSpc>
              <a:spcAft>
                <a:spcPts val="800"/>
              </a:spcAft>
              <a:buFont typeface="Arial" panose="020B0604020202020204" pitchFamily="34" charset="0"/>
              <a:buChar char="•"/>
            </a:pPr>
            <a:r>
              <a:rPr lang="en-GB" sz="1200" b="1">
                <a:effectLst/>
                <a:latin typeface="Calibri" panose="020F0502020204030204" pitchFamily="34" charset="0"/>
                <a:ea typeface="Calibri" panose="020F0502020204030204" pitchFamily="34" charset="0"/>
                <a:cs typeface="Times New Roman" panose="02020603050405020304" pitchFamily="18" charset="0"/>
              </a:rPr>
              <a:t>Select “Find tag from selection”</a:t>
            </a:r>
          </a:p>
          <a:p>
            <a:pPr marL="285750" indent="-285750">
              <a:lnSpc>
                <a:spcPct val="107000"/>
              </a:lnSpc>
              <a:spcAft>
                <a:spcPts val="800"/>
              </a:spcAft>
              <a:buFont typeface="Arial" panose="020B0604020202020204" pitchFamily="34" charset="0"/>
              <a:buChar char="•"/>
            </a:pPr>
            <a:r>
              <a:rPr lang="en-GB" sz="1200" b="1">
                <a:effectLst/>
                <a:latin typeface="Calibri" panose="020F0502020204030204" pitchFamily="34" charset="0"/>
                <a:ea typeface="Calibri" panose="020F0502020204030204" pitchFamily="34" charset="0"/>
                <a:cs typeface="Times New Roman" panose="02020603050405020304" pitchFamily="18" charset="0"/>
              </a:rPr>
              <a:t>Go to the heading level in the tags pane</a:t>
            </a:r>
          </a:p>
          <a:p>
            <a:pPr marL="285750" indent="-285750">
              <a:lnSpc>
                <a:spcPct val="107000"/>
              </a:lnSpc>
              <a:spcAft>
                <a:spcPts val="800"/>
              </a:spcAft>
              <a:buFont typeface="Arial" panose="020B0604020202020204" pitchFamily="34" charset="0"/>
              <a:buChar char="•"/>
            </a:pP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en-GB" sz="1200" b="0">
                <a:effectLst/>
                <a:latin typeface="Calibri" panose="020F0502020204030204" pitchFamily="34" charset="0"/>
                <a:ea typeface="Calibri" panose="020F0502020204030204" pitchFamily="34" charset="0"/>
                <a:cs typeface="Times New Roman" panose="02020603050405020304" pitchFamily="18" charset="0"/>
              </a:rPr>
              <a:t>So if I wanted to edit it I could click on the tag and change it by typing </a:t>
            </a:r>
            <a:r>
              <a:rPr lang="en-GB" sz="1200" b="1">
                <a:effectLst/>
                <a:latin typeface="Calibri" panose="020F0502020204030204" pitchFamily="34" charset="0"/>
                <a:ea typeface="Calibri" panose="020F0502020204030204" pitchFamily="34" charset="0"/>
                <a:cs typeface="Times New Roman" panose="02020603050405020304" pitchFamily="18" charset="0"/>
              </a:rPr>
              <a:t>(highlight heading element and edit). </a:t>
            </a:r>
            <a:r>
              <a:rPr lang="en-GB" sz="1200" b="0">
                <a:effectLst/>
                <a:latin typeface="Calibri" panose="020F0502020204030204" pitchFamily="34" charset="0"/>
                <a:ea typeface="Calibri" panose="020F0502020204030204" pitchFamily="34" charset="0"/>
                <a:cs typeface="Times New Roman" panose="02020603050405020304" pitchFamily="18" charset="0"/>
              </a:rPr>
              <a:t>But this is not the best way.</a:t>
            </a:r>
          </a:p>
          <a:p>
            <a:pPr marL="0" indent="0">
              <a:lnSpc>
                <a:spcPct val="107000"/>
              </a:lnSpc>
              <a:spcAft>
                <a:spcPts val="800"/>
              </a:spcAft>
              <a:buFont typeface="Arial" panose="020B0604020202020204" pitchFamily="34" charset="0"/>
              <a:buNone/>
            </a:pPr>
            <a:r>
              <a:rPr lang="en-GB" sz="1200" b="0">
                <a:effectLst/>
                <a:latin typeface="Calibri" panose="020F0502020204030204" pitchFamily="34" charset="0"/>
                <a:ea typeface="Calibri" panose="020F0502020204030204" pitchFamily="34" charset="0"/>
                <a:cs typeface="Times New Roman" panose="02020603050405020304" pitchFamily="18" charset="0"/>
              </a:rPr>
              <a:t>The safer way to change it is to </a:t>
            </a:r>
            <a:r>
              <a:rPr lang="en-GB" sz="1200" b="1">
                <a:effectLst/>
                <a:latin typeface="Calibri" panose="020F0502020204030204" pitchFamily="34" charset="0"/>
                <a:ea typeface="Calibri" panose="020F0502020204030204" pitchFamily="34" charset="0"/>
                <a:cs typeface="Times New Roman" panose="02020603050405020304" pitchFamily="18" charset="0"/>
              </a:rPr>
              <a:t>Right-click on the tag &gt; Properties &gt; Type dropdown</a:t>
            </a:r>
          </a:p>
          <a:p>
            <a:pPr marL="0" indent="0">
              <a:lnSpc>
                <a:spcPct val="107000"/>
              </a:lnSpc>
              <a:spcAft>
                <a:spcPts val="800"/>
              </a:spcAft>
              <a:buFont typeface="Arial" panose="020B0604020202020204" pitchFamily="34" charset="0"/>
              <a:buNone/>
            </a:pPr>
            <a:r>
              <a:rPr lang="en-GB" sz="1200" b="1">
                <a:effectLst/>
                <a:latin typeface="Calibri" panose="020F0502020204030204" pitchFamily="34" charset="0"/>
                <a:ea typeface="Calibri" panose="020F0502020204030204" pitchFamily="34" charset="0"/>
                <a:cs typeface="Times New Roman" panose="02020603050405020304" pitchFamily="18" charset="0"/>
              </a:rPr>
              <a:t>As well as “find tag from selection” you can right click on a tag in the tags pane and choose “highlight content” – reverse.</a:t>
            </a:r>
          </a:p>
          <a:p>
            <a:pPr>
              <a:lnSpc>
                <a:spcPct val="107000"/>
              </a:lnSpc>
              <a:spcAft>
                <a:spcPts val="800"/>
              </a:spcAft>
            </a:pP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10"/>
          </p:nvPr>
        </p:nvSpPr>
        <p:spPr/>
        <p:txBody>
          <a:bodyPr/>
          <a:lstStyle/>
          <a:p>
            <a:fld id="{E40CCEF3-E323-9945-8D1A-F7C3ECA6AB17}" type="slidenum">
              <a:rPr lang="en-US" smtClean="0"/>
              <a:t>35</a:t>
            </a:fld>
            <a:endParaRPr lang="en-US"/>
          </a:p>
        </p:txBody>
      </p:sp>
    </p:spTree>
    <p:extLst>
      <p:ext uri="{BB962C8B-B14F-4D97-AF65-F5344CB8AC3E}">
        <p14:creationId xmlns:p14="http://schemas.microsoft.com/office/powerpoint/2010/main" val="8695539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Lists have four potential elements a bit like an HTML list.</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You’ve got a:</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200">
                <a:effectLst/>
                <a:latin typeface="Calibri" panose="020F0502020204030204" pitchFamily="34" charset="0"/>
                <a:ea typeface="Calibri" panose="020F0502020204030204" pitchFamily="34" charset="0"/>
                <a:cs typeface="Times New Roman" panose="02020603050405020304" pitchFamily="18" charset="0"/>
              </a:rPr>
              <a:t>list tag, </a:t>
            </a:r>
          </a:p>
          <a:p>
            <a:pPr marL="285750" indent="-285750">
              <a:lnSpc>
                <a:spcPct val="107000"/>
              </a:lnSpc>
              <a:spcAft>
                <a:spcPts val="800"/>
              </a:spcAft>
              <a:buFont typeface="Arial" panose="020B0604020202020204" pitchFamily="34" charset="0"/>
              <a:buChar char="•"/>
            </a:pPr>
            <a:r>
              <a:rPr lang="en-GB" sz="1200">
                <a:effectLst/>
                <a:latin typeface="Calibri" panose="020F0502020204030204" pitchFamily="34" charset="0"/>
                <a:ea typeface="Calibri" panose="020F0502020204030204" pitchFamily="34" charset="0"/>
                <a:cs typeface="Times New Roman" panose="02020603050405020304" pitchFamily="18" charset="0"/>
              </a:rPr>
              <a:t>list item tag.</a:t>
            </a:r>
          </a:p>
          <a:p>
            <a:pPr marL="285750" indent="-285750">
              <a:lnSpc>
                <a:spcPct val="107000"/>
              </a:lnSpc>
              <a:spcAft>
                <a:spcPts val="800"/>
              </a:spcAft>
              <a:buFont typeface="Arial" panose="020B0604020202020204" pitchFamily="34" charset="0"/>
              <a:buChar char="•"/>
            </a:pPr>
            <a:r>
              <a:rPr lang="en-GB" sz="1200">
                <a:effectLst/>
                <a:latin typeface="Calibri" panose="020F0502020204030204" pitchFamily="34" charset="0"/>
                <a:ea typeface="Calibri" panose="020F0502020204030204" pitchFamily="34" charset="0"/>
                <a:cs typeface="Times New Roman" panose="02020603050405020304" pitchFamily="18" charset="0"/>
              </a:rPr>
              <a:t>list body tag that sits within the list item tag and contains the individual text of each list item.</a:t>
            </a:r>
          </a:p>
          <a:p>
            <a:pPr marL="285750" indent="-285750">
              <a:lnSpc>
                <a:spcPct val="107000"/>
              </a:lnSpc>
              <a:spcAft>
                <a:spcPts val="800"/>
              </a:spcAft>
              <a:buFont typeface="Arial" panose="020B0604020202020204" pitchFamily="34" charset="0"/>
              <a:buChar char="•"/>
            </a:pPr>
            <a:r>
              <a:rPr lang="en-GB" sz="1200">
                <a:effectLst/>
                <a:latin typeface="Calibri" panose="020F0502020204030204" pitchFamily="34" charset="0"/>
                <a:ea typeface="Calibri" panose="020F0502020204030204" pitchFamily="34" charset="0"/>
                <a:cs typeface="Times New Roman" panose="02020603050405020304" pitchFamily="18" charset="0"/>
              </a:rPr>
              <a:t>Optionally you can also have a label tag to hold the bullet of each list item.</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a:effectLst/>
                <a:latin typeface="Calibri" panose="020F0502020204030204" pitchFamily="34" charset="0"/>
                <a:ea typeface="Calibri" panose="020F0502020204030204" pitchFamily="34" charset="0"/>
                <a:cs typeface="Times New Roman" panose="02020603050405020304" pitchFamily="18" charset="0"/>
              </a:rPr>
              <a:t>So it’s a potentially complicated structure and this cannot be created directly from the Reading Order tool.</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If you’ve created your PDF from a Word document correctly using the built in bullet formatting you won’t have to do this.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i="0">
                <a:effectLst/>
                <a:latin typeface="Calibri" panose="020F0502020204030204" pitchFamily="34" charset="0"/>
                <a:ea typeface="Calibri" panose="020F0502020204030204" pitchFamily="34" charset="0"/>
                <a:cs typeface="Times New Roman" panose="02020603050405020304" pitchFamily="18" charset="0"/>
              </a:rPr>
              <a:t>Here’s how to do it in the pdf though.</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i="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i="0">
                <a:effectLst/>
                <a:latin typeface="Calibri" panose="020F0502020204030204" pitchFamily="34" charset="0"/>
                <a:ea typeface="Calibri" panose="020F0502020204030204" pitchFamily="34" charset="0"/>
                <a:cs typeface="Times New Roman" panose="02020603050405020304" pitchFamily="18" charset="0"/>
              </a:rPr>
              <a:t>Untagged PDF &gt; List on page 2</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i="0">
                <a:effectLst/>
                <a:latin typeface="Calibri" panose="020F0502020204030204" pitchFamily="34" charset="0"/>
                <a:ea typeface="Calibri" panose="020F0502020204030204" pitchFamily="34" charset="0"/>
                <a:cs typeface="Times New Roman" panose="02020603050405020304" pitchFamily="18" charset="0"/>
              </a:rPr>
              <a:t>Open reading order tool from accessibility pane. </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i="0">
                <a:effectLst/>
                <a:latin typeface="Calibri" panose="020F0502020204030204" pitchFamily="34" charset="0"/>
                <a:ea typeface="Calibri" panose="020F0502020204030204" pitchFamily="34" charset="0"/>
                <a:cs typeface="Times New Roman" panose="02020603050405020304" pitchFamily="18" charset="0"/>
              </a:rPr>
              <a:t>Highlight list item and make Text/para. </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i="0">
                <a:effectLst/>
                <a:latin typeface="Calibri" panose="020F0502020204030204" pitchFamily="34" charset="0"/>
                <a:ea typeface="Calibri" panose="020F0502020204030204" pitchFamily="34" charset="0"/>
                <a:cs typeface="Times New Roman" panose="02020603050405020304" pitchFamily="18" charset="0"/>
              </a:rPr>
              <a:t>Right click in left pane &gt; properties &gt; change type from dropdown &gt; List Item Body </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i="0">
                <a:effectLst/>
                <a:latin typeface="Calibri" panose="020F0502020204030204" pitchFamily="34" charset="0"/>
                <a:ea typeface="Calibri" panose="020F0502020204030204" pitchFamily="34" charset="0"/>
                <a:cs typeface="Times New Roman" panose="02020603050405020304" pitchFamily="18" charset="0"/>
              </a:rPr>
              <a:t>Go to dropdown at top of left pane &gt; add new tag &gt; add List Item</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i="0">
                <a:effectLst/>
                <a:latin typeface="Calibri" panose="020F0502020204030204" pitchFamily="34" charset="0"/>
                <a:ea typeface="Calibri" panose="020F0502020204030204" pitchFamily="34" charset="0"/>
                <a:cs typeface="Times New Roman" panose="02020603050405020304" pitchFamily="18" charset="0"/>
              </a:rPr>
              <a:t>Drag List Item Body into this</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i="0">
                <a:effectLst/>
                <a:latin typeface="Calibri" panose="020F0502020204030204" pitchFamily="34" charset="0"/>
                <a:ea typeface="Calibri" panose="020F0502020204030204" pitchFamily="34" charset="0"/>
                <a:cs typeface="Times New Roman" panose="02020603050405020304" pitchFamily="18" charset="0"/>
              </a:rPr>
              <a:t>Add new tag also for List &gt; drag List Items into this.</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i="0">
                <a:effectLst/>
                <a:latin typeface="Calibri" panose="020F0502020204030204" pitchFamily="34" charset="0"/>
                <a:ea typeface="Calibri" panose="020F0502020204030204" pitchFamily="34" charset="0"/>
                <a:cs typeface="Times New Roman" panose="02020603050405020304" pitchFamily="18" charset="0"/>
              </a:rPr>
              <a:t>Just demo one list item for time.</a:t>
            </a:r>
            <a:endParaRPr lang="en-GB" sz="1200" i="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b="1" i="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i="0">
                <a:effectLst/>
                <a:latin typeface="Calibri" panose="020F0502020204030204" pitchFamily="34" charset="0"/>
                <a:ea typeface="Calibri" panose="020F0502020204030204" pitchFamily="34" charset="0"/>
                <a:cs typeface="Times New Roman" panose="02020603050405020304" pitchFamily="18" charset="0"/>
              </a:rPr>
              <a:t>[DO NOT use the reading order tool to create the upper level tags – this erases the lower tags.]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i="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40CCEF3-E323-9945-8D1A-F7C3ECA6AB17}" type="slidenum">
              <a:rPr lang="en-US" smtClean="0"/>
              <a:t>36</a:t>
            </a:fld>
            <a:endParaRPr lang="en-US" dirty="0"/>
          </a:p>
        </p:txBody>
      </p:sp>
    </p:spTree>
    <p:extLst>
      <p:ext uri="{BB962C8B-B14F-4D97-AF65-F5344CB8AC3E}">
        <p14:creationId xmlns:p14="http://schemas.microsoft.com/office/powerpoint/2010/main" val="17067550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Another type of feature which can be difficult if you haven’t created this in the source doc correctly are links.</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An accessible link has two components:</a:t>
            </a:r>
          </a:p>
          <a:p>
            <a:pPr marL="285750" indent="-285750">
              <a:lnSpc>
                <a:spcPct val="107000"/>
              </a:lnSpc>
              <a:spcAft>
                <a:spcPts val="800"/>
              </a:spcAft>
              <a:buFont typeface="Arial" panose="020B0604020202020204" pitchFamily="34" charset="0"/>
              <a:buChar char="•"/>
            </a:pPr>
            <a:r>
              <a:rPr lang="en-GB" sz="1200">
                <a:effectLst/>
                <a:latin typeface="Calibri" panose="020F0502020204030204" pitchFamily="34" charset="0"/>
                <a:ea typeface="Calibri" panose="020F0502020204030204" pitchFamily="34" charset="0"/>
                <a:cs typeface="Times New Roman" panose="02020603050405020304" pitchFamily="18" charset="0"/>
              </a:rPr>
              <a:t> It needs to have a link tag and </a:t>
            </a:r>
          </a:p>
          <a:p>
            <a:pPr marL="285750" indent="-285750">
              <a:lnSpc>
                <a:spcPct val="107000"/>
              </a:lnSpc>
              <a:spcAft>
                <a:spcPts val="800"/>
              </a:spcAft>
              <a:buFont typeface="Arial" panose="020B0604020202020204" pitchFamily="34" charset="0"/>
              <a:buChar char="•"/>
            </a:pPr>
            <a:r>
              <a:rPr lang="en-GB" sz="1200">
                <a:effectLst/>
                <a:latin typeface="Calibri" panose="020F0502020204030204" pitchFamily="34" charset="0"/>
                <a:ea typeface="Calibri" panose="020F0502020204030204" pitchFamily="34" charset="0"/>
                <a:cs typeface="Times New Roman" panose="02020603050405020304" pitchFamily="18" charset="0"/>
              </a:rPr>
              <a:t>a tag called link OBJR…Which is nested within the link.</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Go back to the document again.</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[UNTAGGED PDF &gt; page 2 “download a JAWS trial” link]</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I will demonstrate how we can mark up a link from scratch. </a:t>
            </a:r>
          </a:p>
          <a:p>
            <a:pPr>
              <a:lnSpc>
                <a:spcPct val="107000"/>
              </a:lnSpc>
              <a:spcAft>
                <a:spcPts val="800"/>
              </a:spcAft>
            </a:pPr>
            <a:endParaRPr lang="en-GB" sz="1200">
              <a:effectLst/>
              <a:latin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200">
                <a:effectLst/>
                <a:latin typeface="Calibri" panose="020F0502020204030204" pitchFamily="34" charset="0"/>
                <a:ea typeface="Calibri" panose="020F0502020204030204" pitchFamily="34" charset="0"/>
                <a:cs typeface="Times New Roman" panose="02020603050405020304" pitchFamily="18" charset="0"/>
              </a:rPr>
              <a:t>Open reading order tool from accessibility pane</a:t>
            </a:r>
          </a:p>
          <a:p>
            <a:pPr marL="285750" indent="-285750">
              <a:lnSpc>
                <a:spcPct val="107000"/>
              </a:lnSpc>
              <a:spcAft>
                <a:spcPts val="800"/>
              </a:spcAft>
              <a:buFont typeface="Arial" panose="020B0604020202020204" pitchFamily="34" charset="0"/>
              <a:buChar char="•"/>
            </a:pPr>
            <a:r>
              <a:rPr lang="en-GB" sz="1200">
                <a:effectLst/>
                <a:latin typeface="Calibri" panose="020F0502020204030204" pitchFamily="34" charset="0"/>
                <a:ea typeface="Calibri" panose="020F0502020204030204" pitchFamily="34" charset="0"/>
                <a:cs typeface="Times New Roman" panose="02020603050405020304" pitchFamily="18" charset="0"/>
              </a:rPr>
              <a:t>The link goes over two lines: hold down shift to marquee these elements</a:t>
            </a:r>
          </a:p>
          <a:p>
            <a:pPr marL="285750" indent="-285750">
              <a:lnSpc>
                <a:spcPct val="107000"/>
              </a:lnSpc>
              <a:spcAft>
                <a:spcPts val="800"/>
              </a:spcAft>
              <a:buFont typeface="Arial" panose="020B0604020202020204" pitchFamily="34" charset="0"/>
              <a:buChar char="•"/>
            </a:pPr>
            <a:r>
              <a:rPr lang="en-GB" sz="1200">
                <a:effectLst/>
                <a:latin typeface="Calibri" panose="020F0502020204030204" pitchFamily="34" charset="0"/>
                <a:ea typeface="Calibri" panose="020F0502020204030204" pitchFamily="34" charset="0"/>
                <a:cs typeface="Times New Roman" panose="02020603050405020304" pitchFamily="18" charset="0"/>
              </a:rPr>
              <a:t>Tag this as a text paragraph – there is no option to tag as link.</a:t>
            </a:r>
          </a:p>
          <a:p>
            <a:pPr marL="285750" indent="-285750">
              <a:lnSpc>
                <a:spcPct val="107000"/>
              </a:lnSpc>
              <a:spcAft>
                <a:spcPts val="800"/>
              </a:spcAft>
              <a:buFont typeface="Arial" panose="020B0604020202020204" pitchFamily="34" charset="0"/>
              <a:buChar char="•"/>
            </a:pPr>
            <a:r>
              <a:rPr lang="en-GB" sz="1200" i="0">
                <a:effectLst/>
                <a:latin typeface="Calibri" panose="020F0502020204030204" pitchFamily="34" charset="0"/>
                <a:ea typeface="Calibri" panose="020F0502020204030204" pitchFamily="34" charset="0"/>
                <a:cs typeface="Times New Roman" panose="02020603050405020304" pitchFamily="18" charset="0"/>
              </a:rPr>
              <a:t>Right click tag in tags panel and go to Properties to make it a link.</a:t>
            </a:r>
          </a:p>
          <a:p>
            <a:pPr marL="285750" indent="-285750">
              <a:lnSpc>
                <a:spcPct val="107000"/>
              </a:lnSpc>
              <a:spcAft>
                <a:spcPts val="800"/>
              </a:spcAft>
              <a:buFont typeface="Arial" panose="020B0604020202020204" pitchFamily="34" charset="0"/>
              <a:buChar char="•"/>
            </a:pPr>
            <a:r>
              <a:rPr lang="en-GB" sz="1200">
                <a:effectLst/>
                <a:latin typeface="Calibri" panose="020F0502020204030204" pitchFamily="34" charset="0"/>
                <a:ea typeface="Calibri" panose="020F0502020204030204" pitchFamily="34" charset="0"/>
                <a:cs typeface="Times New Roman" panose="02020603050405020304" pitchFamily="18" charset="0"/>
              </a:rPr>
              <a:t>Then add OBJR tag. </a:t>
            </a:r>
            <a:r>
              <a:rPr lang="en-GB" sz="1200" b="1">
                <a:effectLst/>
                <a:latin typeface="Calibri" panose="020F0502020204030204" pitchFamily="34" charset="0"/>
                <a:ea typeface="Calibri" panose="020F0502020204030204" pitchFamily="34" charset="0"/>
                <a:cs typeface="Times New Roman" panose="02020603050405020304" pitchFamily="18" charset="0"/>
              </a:rPr>
              <a:t>Go into the tag options </a:t>
            </a:r>
            <a:r>
              <a:rPr lang="en-GB" sz="1200" b="0">
                <a:effectLst/>
                <a:latin typeface="Calibri" panose="020F0502020204030204" pitchFamily="34" charset="0"/>
                <a:ea typeface="Calibri" panose="020F0502020204030204" pitchFamily="34" charset="0"/>
                <a:cs typeface="Times New Roman" panose="02020603050405020304" pitchFamily="18" charset="0"/>
              </a:rPr>
              <a:t>[dropdown next to info icon in right-hand pane] </a:t>
            </a:r>
            <a:r>
              <a:rPr lang="en-GB" sz="1200" b="1">
                <a:effectLst/>
                <a:latin typeface="Calibri" panose="020F0502020204030204" pitchFamily="34" charset="0"/>
                <a:ea typeface="Calibri" panose="020F0502020204030204" pitchFamily="34" charset="0"/>
                <a:cs typeface="Times New Roman" panose="02020603050405020304" pitchFamily="18" charset="0"/>
              </a:rPr>
              <a:t>&gt; Find &gt; Unmarked Links &gt; Search Page</a:t>
            </a:r>
            <a:r>
              <a:rPr lang="en-GB" sz="1200">
                <a:effectLst/>
                <a:latin typeface="Calibri" panose="020F0502020204030204" pitchFamily="34" charset="0"/>
                <a:ea typeface="Calibri" panose="020F0502020204030204" pitchFamily="34" charset="0"/>
                <a:cs typeface="Times New Roman" panose="02020603050405020304" pitchFamily="18" charset="0"/>
              </a:rPr>
              <a:t> </a:t>
            </a:r>
            <a:r>
              <a:rPr lang="en-GB" sz="1200" b="0">
                <a:effectLst/>
                <a:latin typeface="Calibri" panose="020F0502020204030204" pitchFamily="34" charset="0"/>
                <a:ea typeface="Calibri" panose="020F0502020204030204" pitchFamily="34" charset="0"/>
                <a:cs typeface="Times New Roman" panose="02020603050405020304" pitchFamily="18" charset="0"/>
              </a:rPr>
              <a:t>then</a:t>
            </a:r>
            <a:r>
              <a:rPr lang="en-GB" sz="1200" b="1">
                <a:effectLst/>
                <a:latin typeface="Calibri" panose="020F0502020204030204" pitchFamily="34" charset="0"/>
                <a:ea typeface="Calibri" panose="020F0502020204030204" pitchFamily="34" charset="0"/>
                <a:cs typeface="Times New Roman" panose="02020603050405020304" pitchFamily="18" charset="0"/>
              </a:rPr>
              <a:t> Tag Element. </a:t>
            </a:r>
            <a:r>
              <a:rPr lang="en-GB" sz="1200" b="0">
                <a:effectLst/>
                <a:latin typeface="Calibri" panose="020F0502020204030204" pitchFamily="34" charset="0"/>
                <a:ea typeface="Calibri" panose="020F0502020204030204" pitchFamily="34" charset="0"/>
                <a:cs typeface="Times New Roman" panose="02020603050405020304" pitchFamily="18" charset="0"/>
              </a:rPr>
              <a:t>This will add the OBJR tag to the link in the tags pane</a:t>
            </a:r>
            <a:r>
              <a:rPr lang="en-GB" sz="120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n-GB" sz="1200"/>
          </a:p>
          <a:p>
            <a:endParaRPr lang="en-GB" b="0" i="0">
              <a:solidFill>
                <a:srgbClr val="484641"/>
              </a:solidFill>
              <a:effectLst/>
              <a:latin typeface="Lucida Grande"/>
            </a:endParaRPr>
          </a:p>
          <a:p>
            <a:r>
              <a:rPr lang="en-GB" b="0" i="0">
                <a:solidFill>
                  <a:srgbClr val="484641"/>
                </a:solidFill>
                <a:effectLst/>
                <a:latin typeface="Lucida Grande"/>
              </a:rPr>
              <a:t>Note </a:t>
            </a:r>
            <a:r>
              <a:rPr lang="en-GB" b="0" i="0" dirty="0">
                <a:solidFill>
                  <a:srgbClr val="484641"/>
                </a:solidFill>
                <a:effectLst/>
                <a:latin typeface="Lucida Grande"/>
              </a:rPr>
              <a:t>to avoid confusion: PAC 3 will flag an error if the link is missing Alt Text (right-click the link tag &gt; Properties &gt; Alternate Text), even if the link text is meaningful. The error you will receive is: Alternative description missing for annotation. (Deque University)</a:t>
            </a:r>
          </a:p>
          <a:p>
            <a:endParaRPr lang="en-GB" b="0" i="0" dirty="0">
              <a:solidFill>
                <a:srgbClr val="484641"/>
              </a:solidFill>
              <a:effectLst/>
              <a:latin typeface="Lucida Grande"/>
            </a:endParaRPr>
          </a:p>
          <a:p>
            <a:r>
              <a:rPr lang="en-GB" dirty="0"/>
              <a:t>“Parent tag of link annotation doesn’t define alt attribute”? https://taggedpdf.com/508-pdf-help-center/alternative-description-missing-for-an-annotation/ </a:t>
            </a:r>
          </a:p>
          <a:p>
            <a:endParaRPr lang="en-GB" b="1">
              <a:solidFill>
                <a:srgbClr val="000000"/>
              </a:solidFill>
              <a:effectLst/>
              <a:latin typeface="inherit"/>
            </a:endParaRPr>
          </a:p>
          <a:p>
            <a:endParaRPr lang="en-GB" b="1">
              <a:solidFill>
                <a:srgbClr val="000000"/>
              </a:solidFill>
              <a:effectLst/>
              <a:latin typeface="inherit"/>
            </a:endParaRPr>
          </a:p>
          <a:p>
            <a:endParaRPr lang="en-GB" b="1">
              <a:solidFill>
                <a:srgbClr val="000000"/>
              </a:solidFill>
              <a:effectLst/>
              <a:latin typeface="inherit"/>
            </a:endParaRPr>
          </a:p>
          <a:p>
            <a:endParaRPr lang="en-GB" b="1">
              <a:solidFill>
                <a:srgbClr val="000000"/>
              </a:solidFill>
              <a:effectLst/>
              <a:latin typeface="inherit"/>
            </a:endParaRPr>
          </a:p>
          <a:p>
            <a:endParaRPr lang="en-GB" b="1">
              <a:solidFill>
                <a:srgbClr val="000000"/>
              </a:solidFill>
              <a:effectLst/>
              <a:latin typeface="inherit"/>
            </a:endParaRPr>
          </a:p>
          <a:p>
            <a:endParaRPr lang="en-GB" b="1">
              <a:solidFill>
                <a:srgbClr val="000000"/>
              </a:solidFill>
              <a:effectLst/>
              <a:latin typeface="inherit"/>
            </a:endParaRPr>
          </a:p>
          <a:p>
            <a:r>
              <a:rPr lang="en-GB" b="1">
                <a:solidFill>
                  <a:srgbClr val="000000"/>
                </a:solidFill>
                <a:effectLst/>
                <a:latin typeface="inherit"/>
              </a:rPr>
              <a:t>Alternative </a:t>
            </a:r>
            <a:r>
              <a:rPr lang="en-GB" b="1" dirty="0">
                <a:solidFill>
                  <a:srgbClr val="000000"/>
                </a:solidFill>
                <a:effectLst/>
                <a:latin typeface="inherit"/>
              </a:rPr>
              <a:t>description missing for an annotation</a:t>
            </a:r>
          </a:p>
          <a:p>
            <a:pPr algn="l"/>
            <a:r>
              <a:rPr lang="en-GB" b="1" i="0" dirty="0">
                <a:solidFill>
                  <a:srgbClr val="000000"/>
                </a:solidFill>
                <a:effectLst/>
                <a:latin typeface="Verdana" panose="020B0604030504040204" pitchFamily="34" charset="0"/>
              </a:rPr>
              <a:t>PAC 2 Error</a:t>
            </a:r>
            <a:endParaRPr lang="en-GB" b="0" i="0" dirty="0">
              <a:solidFill>
                <a:srgbClr val="000000"/>
              </a:solidFill>
              <a:effectLst/>
              <a:latin typeface="Verdana" panose="020B0604030504040204" pitchFamily="34" charset="0"/>
            </a:endParaRPr>
          </a:p>
          <a:p>
            <a:pPr algn="l"/>
            <a:r>
              <a:rPr lang="en-GB" b="0" i="0" dirty="0">
                <a:solidFill>
                  <a:srgbClr val="000000"/>
                </a:solidFill>
                <a:effectLst/>
                <a:latin typeface="Verdana" panose="020B0604030504040204" pitchFamily="34" charset="0"/>
              </a:rPr>
              <a:t>Alternative description missing for an annotation</a:t>
            </a:r>
          </a:p>
          <a:p>
            <a:pPr algn="l"/>
            <a:r>
              <a:rPr lang="en-GB" b="1" i="0" dirty="0">
                <a:solidFill>
                  <a:srgbClr val="000000"/>
                </a:solidFill>
                <a:effectLst/>
                <a:latin typeface="Verdana" panose="020B0604030504040204" pitchFamily="34" charset="0"/>
              </a:rPr>
              <a:t>Category</a:t>
            </a:r>
            <a:endParaRPr lang="en-GB" b="0" i="0" dirty="0">
              <a:solidFill>
                <a:srgbClr val="000000"/>
              </a:solidFill>
              <a:effectLst/>
              <a:latin typeface="Verdana" panose="020B0604030504040204" pitchFamily="34" charset="0"/>
            </a:endParaRPr>
          </a:p>
          <a:p>
            <a:pPr algn="l"/>
            <a:r>
              <a:rPr lang="en-GB" b="0" i="0" dirty="0">
                <a:solidFill>
                  <a:srgbClr val="000000"/>
                </a:solidFill>
                <a:effectLst/>
                <a:latin typeface="Verdana" panose="020B0604030504040204" pitchFamily="34" charset="0"/>
              </a:rPr>
              <a:t>PDF/UA &gt; Logical Structure &gt; Alternative Descriptions &gt; Alternative descriptions for annotations</a:t>
            </a:r>
          </a:p>
          <a:p>
            <a:pPr algn="l"/>
            <a:r>
              <a:rPr lang="en-GB" b="1" i="0" dirty="0">
                <a:solidFill>
                  <a:srgbClr val="000000"/>
                </a:solidFill>
                <a:effectLst/>
                <a:latin typeface="Verdana" panose="020B0604030504040204" pitchFamily="34" charset="0"/>
              </a:rPr>
              <a:t>Failure Condition</a:t>
            </a:r>
            <a:endParaRPr lang="en-GB" b="0" i="0" dirty="0">
              <a:solidFill>
                <a:srgbClr val="000000"/>
              </a:solidFill>
              <a:effectLst/>
              <a:latin typeface="Verdana" panose="020B0604030504040204" pitchFamily="34" charset="0"/>
            </a:endParaRPr>
          </a:p>
          <a:p>
            <a:pPr algn="l"/>
            <a:r>
              <a:rPr lang="en-GB" b="0" i="0" dirty="0">
                <a:solidFill>
                  <a:srgbClr val="000000"/>
                </a:solidFill>
                <a:effectLst/>
                <a:latin typeface="Verdana" panose="020B0604030504040204" pitchFamily="34" charset="0"/>
              </a:rPr>
              <a:t>Matterhorn Protocol Checkpoint 28-012: A link annotation does not include an alternate description in the Contents Key. – under pdf standards</a:t>
            </a:r>
          </a:p>
          <a:p>
            <a:pPr algn="l"/>
            <a:endParaRPr lang="en-GB" b="0" i="0" dirty="0">
              <a:solidFill>
                <a:srgbClr val="000000"/>
              </a:solidFill>
              <a:effectLst/>
              <a:latin typeface="Verdana" panose="020B0604030504040204" pitchFamily="34" charset="0"/>
            </a:endParaRPr>
          </a:p>
          <a:p>
            <a:pPr algn="l"/>
            <a:r>
              <a:rPr lang="en-GB" b="1" i="0" dirty="0">
                <a:solidFill>
                  <a:srgbClr val="000000"/>
                </a:solidFill>
                <a:effectLst/>
                <a:latin typeface="Verdana" panose="020B0604030504040204" pitchFamily="34" charset="0"/>
              </a:rPr>
              <a:t>Update</a:t>
            </a:r>
            <a:r>
              <a:rPr lang="en-GB" b="0" i="0" dirty="0">
                <a:solidFill>
                  <a:srgbClr val="000000"/>
                </a:solidFill>
                <a:effectLst/>
                <a:latin typeface="Verdana" panose="020B0604030504040204" pitchFamily="34" charset="0"/>
              </a:rPr>
              <a:t>: If you are using Acrobat Pro DC, there is an easier fix that will copy the body link text and apply it to the Contents key – so, not really an “alternate” description, but for links with meaningful text or for internal links like in a Table of Contents, it is a much less time-consuming solution …</a:t>
            </a:r>
          </a:p>
          <a:p>
            <a:pPr algn="l"/>
            <a:r>
              <a:rPr lang="en-GB" b="0" i="0" dirty="0">
                <a:solidFill>
                  <a:srgbClr val="000000"/>
                </a:solidFill>
                <a:effectLst/>
                <a:latin typeface="Verdana" panose="020B0604030504040204" pitchFamily="34" charset="0"/>
              </a:rPr>
              <a:t>Tools &gt; Print Production &gt; Preflight &gt; At the top of the Preflight dialogue, select Acrobat Pro DC 2015 Profiles in the drop down box &gt; Under PDF/UA, select Fix problems in PDF tagging structure. This will add the Contents key to link tags that are missing it, and will apply few other fixes if needed.</a:t>
            </a:r>
          </a:p>
          <a:p>
            <a:pPr algn="l"/>
            <a:r>
              <a:rPr lang="en-GB" b="1" i="0" dirty="0">
                <a:solidFill>
                  <a:srgbClr val="000000"/>
                </a:solidFill>
                <a:effectLst/>
                <a:latin typeface="Verdana" panose="020B0604030504040204" pitchFamily="34" charset="0"/>
              </a:rPr>
              <a:t>Suggestion</a:t>
            </a:r>
            <a:endParaRPr lang="en-GB" b="0" i="0" dirty="0">
              <a:solidFill>
                <a:srgbClr val="000000"/>
              </a:solidFill>
              <a:effectLst/>
              <a:latin typeface="Verdana" panose="020B0604030504040204" pitchFamily="34" charset="0"/>
            </a:endParaRPr>
          </a:p>
          <a:p>
            <a:pPr algn="l"/>
            <a:r>
              <a:rPr lang="en-GB" b="0" i="0" dirty="0">
                <a:solidFill>
                  <a:srgbClr val="000000"/>
                </a:solidFill>
                <a:effectLst/>
                <a:latin typeface="Verdana" panose="020B0604030504040204" pitchFamily="34" charset="0"/>
              </a:rPr>
              <a:t>For older versions of Acrobat Pro, or to apply a specific alternate Description …</a:t>
            </a:r>
          </a:p>
          <a:p>
            <a:pPr algn="l"/>
            <a:r>
              <a:rPr lang="en-GB" b="0" i="0" dirty="0">
                <a:solidFill>
                  <a:srgbClr val="000000"/>
                </a:solidFill>
                <a:effectLst/>
                <a:latin typeface="Verdana" panose="020B0604030504040204" pitchFamily="34" charset="0"/>
              </a:rPr>
              <a:t>In the PAC 2 test report, click the error to see the location of the link in the document. In the Tags pane in Acrobat Pro, right-click the Link tag and select Properties. On the Tag tab of the Object Properties dialog, click the Edit Tag button. In the Tag Element dialog, expand items and drill down to the “/Obj &lt;&lt;Dictionary&gt;&gt;” item (I usually find it under “/K [Array]”; then “[0] &lt;&lt;Dictionary&gt;&gt;”.  Select “/Obj &lt;&lt;Dictionary&gt;&gt;” then click the New Item button. In the Add Key and Value dialog, enter Contents in the Key field, change the Value Type to String, and enter a meaningful alternate description in the Value field. For external links, a good practice is to use a description that matches the Title property of the target page. For internal links such as those in a Table of Contents, it may make sense to simply use the text of the link itself.</a:t>
            </a:r>
          </a:p>
          <a:p>
            <a:pPr algn="l"/>
            <a:r>
              <a:rPr lang="en-GB" b="0" i="0" dirty="0">
                <a:solidFill>
                  <a:srgbClr val="000000"/>
                </a:solidFill>
                <a:effectLst/>
                <a:latin typeface="Verdana" panose="020B0604030504040204" pitchFamily="34" charset="0"/>
              </a:rPr>
              <a:t>Note: In the case of a link that is split across a line break such that there are two Link-OBJR objects nested under the Link tag, you should find two  “[#] &lt;&lt;Dictionary&gt;&gt;” items, each with a “/Obj &lt;&lt;Dictionary&gt;&gt;”, both of which will need a Contents key with an alternate description.</a:t>
            </a:r>
          </a:p>
          <a:p>
            <a:pPr algn="l"/>
            <a:r>
              <a:rPr lang="en-GB" b="0" i="0" u="none" strike="noStrike" dirty="0">
                <a:solidFill>
                  <a:srgbClr val="0000FF"/>
                </a:solidFill>
                <a:effectLst/>
                <a:latin typeface="Verdana" panose="020B0604030504040204" pitchFamily="34" charset="0"/>
                <a:hlinkClick r:id="rId3"/>
              </a:rPr>
              <a:t>Example PDF with this error</a:t>
            </a:r>
            <a:endParaRPr lang="en-GB" b="0" i="0" dirty="0">
              <a:solidFill>
                <a:srgbClr val="000000"/>
              </a:solidFill>
              <a:effectLst/>
              <a:latin typeface="Verdana" panose="020B0604030504040204" pitchFamily="34" charset="0"/>
            </a:endParaRPr>
          </a:p>
          <a:p>
            <a:endParaRPr lang="en-GB" dirty="0"/>
          </a:p>
        </p:txBody>
      </p:sp>
      <p:sp>
        <p:nvSpPr>
          <p:cNvPr id="4" name="Slide Number Placeholder 3"/>
          <p:cNvSpPr>
            <a:spLocks noGrp="1"/>
          </p:cNvSpPr>
          <p:nvPr>
            <p:ph type="sldNum" sz="quarter" idx="10"/>
          </p:nvPr>
        </p:nvSpPr>
        <p:spPr/>
        <p:txBody>
          <a:bodyPr/>
          <a:lstStyle/>
          <a:p>
            <a:fld id="{E40CCEF3-E323-9945-8D1A-F7C3ECA6AB17}" type="slidenum">
              <a:rPr lang="en-US" smtClean="0"/>
              <a:t>37</a:t>
            </a:fld>
            <a:endParaRPr lang="en-US" dirty="0"/>
          </a:p>
        </p:txBody>
      </p:sp>
    </p:spTree>
    <p:extLst>
      <p:ext uri="{BB962C8B-B14F-4D97-AF65-F5344CB8AC3E}">
        <p14:creationId xmlns:p14="http://schemas.microsoft.com/office/powerpoint/2010/main" val="15553807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Tables can also be complex. [explain tables create visual association]</a:t>
            </a:r>
          </a:p>
          <a:p>
            <a:endParaRPr lang="en-GB" sz="1200"/>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Tables need to correctly indicate the table headers and how these relate to the table cells for AT. If you are familiar with HTML tables in webpages, they are marked up in a very similar way.</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You have the table tag and within that table rows, table headers and table cells.</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a:effectLst/>
                <a:latin typeface="Calibri" panose="020F0502020204030204" pitchFamily="34" charset="0"/>
                <a:ea typeface="Calibri" panose="020F0502020204030204" pitchFamily="34" charset="0"/>
                <a:cs typeface="Times New Roman" panose="02020603050405020304" pitchFamily="18" charset="0"/>
              </a:rPr>
              <a:t>If we start with a simple accessible Table in Word we should be good, as long as it doesn’t have more than a single header row and a single header column for screen readers. Word can’t handle more than that. You can't properly designate nested table structures where you have multiple header rows or column rows.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Really the easiest thing to do for accessibility is to keep your tables as simple as possible.</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a:p>
          <a:p>
            <a:endParaRPr lang="en-GB" dirty="0"/>
          </a:p>
        </p:txBody>
      </p:sp>
      <p:sp>
        <p:nvSpPr>
          <p:cNvPr id="4" name="Slide Number Placeholder 3"/>
          <p:cNvSpPr>
            <a:spLocks noGrp="1"/>
          </p:cNvSpPr>
          <p:nvPr>
            <p:ph type="sldNum" sz="quarter" idx="10"/>
          </p:nvPr>
        </p:nvSpPr>
        <p:spPr/>
        <p:txBody>
          <a:bodyPr/>
          <a:lstStyle/>
          <a:p>
            <a:fld id="{E40CCEF3-E323-9945-8D1A-F7C3ECA6AB17}" type="slidenum">
              <a:rPr lang="en-US" smtClean="0"/>
              <a:t>38</a:t>
            </a:fld>
            <a:endParaRPr lang="en-US" dirty="0"/>
          </a:p>
        </p:txBody>
      </p:sp>
    </p:spTree>
    <p:extLst>
      <p:ext uri="{BB962C8B-B14F-4D97-AF65-F5344CB8AC3E}">
        <p14:creationId xmlns:p14="http://schemas.microsoft.com/office/powerpoint/2010/main" val="24755186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If you do have to deal with a complex table, where you have nested headings or cells that cover more  than one column or row, you can set the Table Cell Properties appropriately with the table cell editor. You can set the span for cells that span more than one column or row.</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You can set the scope for table headers that have more than one set of headers or which have cells spanning across multiple columns or rows…. And Associate table cells with table headers via the ID for complex tables.</a:t>
            </a:r>
          </a:p>
          <a:p>
            <a:pPr>
              <a:lnSpc>
                <a:spcPct val="107000"/>
              </a:lnSpc>
              <a:spcAft>
                <a:spcPts val="800"/>
              </a:spcAft>
            </a:pP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[OPEN TAGGED PDF “FINAL VERSION”]</a:t>
            </a:r>
          </a:p>
          <a:p>
            <a:pPr>
              <a:lnSpc>
                <a:spcPct val="107000"/>
              </a:lnSpc>
              <a:spcAft>
                <a:spcPts val="800"/>
              </a:spcAft>
            </a:pP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Second table here is quite complicated because we have two layers of headers for the rows. The “desktop header” spans two rows.</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Potentially difficult for AT.</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We need to tell the screen reader that this cell spans two rows.</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We need to tell the screen reader explicitly for each cell which headers relate to that cell.</a:t>
            </a:r>
          </a:p>
          <a:p>
            <a:pPr>
              <a:lnSpc>
                <a:spcPct val="107000"/>
              </a:lnSpc>
              <a:spcAft>
                <a:spcPts val="800"/>
              </a:spcAft>
            </a:pP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[OPEN READING ORDER </a:t>
            </a:r>
            <a:r>
              <a:rPr lang="en-GB" sz="12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TOOL</a:t>
            </a:r>
            <a:r>
              <a:rPr lang="en-GB" sz="1200" b="1">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Highlight table</a:t>
            </a:r>
            <a:br>
              <a:rPr lang="en-GB" sz="1200" b="1">
                <a:effectLst/>
                <a:latin typeface="Calibri" panose="020F0502020204030204" pitchFamily="34" charset="0"/>
                <a:ea typeface="Calibri" panose="020F0502020204030204" pitchFamily="34" charset="0"/>
                <a:cs typeface="Times New Roman" panose="02020603050405020304" pitchFamily="18" charset="0"/>
              </a:rPr>
            </a:br>
            <a:r>
              <a:rPr lang="en-GB" sz="1200" b="1">
                <a:effectLst/>
                <a:latin typeface="Calibri" panose="020F0502020204030204" pitchFamily="34" charset="0"/>
                <a:ea typeface="Calibri" panose="020F0502020204030204" pitchFamily="34" charset="0"/>
                <a:cs typeface="Times New Roman" panose="02020603050405020304" pitchFamily="18" charset="0"/>
              </a:rPr>
              <a:t>[RIGHT CLICK ON TABLE &gt; TABLE EDITOR]</a:t>
            </a:r>
            <a:br>
              <a:rPr lang="en-GB" sz="1200" b="1">
                <a:effectLst/>
                <a:latin typeface="Calibri" panose="020F0502020204030204" pitchFamily="34" charset="0"/>
                <a:ea typeface="Calibri" panose="020F0502020204030204" pitchFamily="34" charset="0"/>
                <a:cs typeface="Times New Roman" panose="02020603050405020304" pitchFamily="18" charset="0"/>
              </a:rPr>
            </a:br>
            <a:br>
              <a:rPr lang="en-GB" sz="1200" b="1">
                <a:effectLst/>
                <a:latin typeface="Calibri" panose="020F0502020204030204" pitchFamily="34" charset="0"/>
                <a:ea typeface="Calibri" panose="020F0502020204030204" pitchFamily="34" charset="0"/>
                <a:cs typeface="Times New Roman" panose="02020603050405020304" pitchFamily="18" charset="0"/>
              </a:rPr>
            </a:br>
            <a:r>
              <a:rPr lang="en-GB" sz="1200" b="0">
                <a:effectLst/>
                <a:latin typeface="Calibri" panose="020F0502020204030204" pitchFamily="34" charset="0"/>
                <a:ea typeface="Calibri" panose="020F0502020204030204" pitchFamily="34" charset="0"/>
                <a:cs typeface="Times New Roman" panose="02020603050405020304" pitchFamily="18" charset="0"/>
              </a:rPr>
              <a:t>Explain … what TH / TD is etc. </a:t>
            </a:r>
            <a:br>
              <a:rPr lang="en-GB" sz="1200" b="0">
                <a:effectLst/>
                <a:latin typeface="Calibri" panose="020F0502020204030204" pitchFamily="34" charset="0"/>
                <a:ea typeface="Calibri" panose="020F0502020204030204" pitchFamily="34" charset="0"/>
                <a:cs typeface="Times New Roman" panose="02020603050405020304" pitchFamily="18" charset="0"/>
              </a:rPr>
            </a:br>
            <a:br>
              <a:rPr lang="en-GB" sz="1200" b="0">
                <a:effectLst/>
                <a:latin typeface="Calibri" panose="020F0502020204030204" pitchFamily="34" charset="0"/>
                <a:ea typeface="Calibri" panose="020F0502020204030204" pitchFamily="34" charset="0"/>
                <a:cs typeface="Times New Roman" panose="02020603050405020304" pitchFamily="18" charset="0"/>
              </a:rPr>
            </a:br>
            <a:r>
              <a:rPr lang="en-GB" sz="1200" b="1">
                <a:effectLst/>
                <a:latin typeface="Calibri" panose="020F0502020204030204" pitchFamily="34" charset="0"/>
                <a:ea typeface="Calibri" panose="020F0502020204030204" pitchFamily="34" charset="0"/>
                <a:cs typeface="Times New Roman" panose="02020603050405020304" pitchFamily="18" charset="0"/>
              </a:rPr>
              <a:t>[DESKTOP TH, RIGHT CLICK Desktop row &gt; TABLE CELL PROPERTIES]</a:t>
            </a:r>
          </a:p>
          <a:p>
            <a:pPr>
              <a:lnSpc>
                <a:spcPct val="107000"/>
              </a:lnSpc>
              <a:spcAft>
                <a:spcPts val="800"/>
              </a:spcAft>
            </a:pP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0">
                <a:effectLst/>
                <a:latin typeface="Calibri" panose="020F0502020204030204" pitchFamily="34" charset="0"/>
                <a:ea typeface="Calibri" panose="020F0502020204030204" pitchFamily="34" charset="0"/>
                <a:cs typeface="Times New Roman" panose="02020603050405020304" pitchFamily="18" charset="0"/>
              </a:rPr>
              <a:t>Here we can see that I defined it having a </a:t>
            </a:r>
            <a:r>
              <a:rPr lang="en-GB" sz="1200" b="1">
                <a:effectLst/>
                <a:latin typeface="Calibri" panose="020F0502020204030204" pitchFamily="34" charset="0"/>
                <a:ea typeface="Calibri" panose="020F0502020204030204" pitchFamily="34" charset="0"/>
                <a:cs typeface="Times New Roman" panose="02020603050405020304" pitchFamily="18" charset="0"/>
              </a:rPr>
              <a:t>scope</a:t>
            </a:r>
            <a:r>
              <a:rPr lang="en-GB" sz="1200" b="0">
                <a:effectLst/>
                <a:latin typeface="Calibri" panose="020F0502020204030204" pitchFamily="34" charset="0"/>
                <a:ea typeface="Calibri" panose="020F0502020204030204" pitchFamily="34" charset="0"/>
                <a:cs typeface="Times New Roman" panose="02020603050405020304" pitchFamily="18" charset="0"/>
              </a:rPr>
              <a:t> of </a:t>
            </a:r>
            <a:r>
              <a:rPr lang="en-GB" sz="1200" b="1">
                <a:effectLst/>
                <a:latin typeface="Calibri" panose="020F0502020204030204" pitchFamily="34" charset="0"/>
                <a:ea typeface="Calibri" panose="020F0502020204030204" pitchFamily="34" charset="0"/>
                <a:cs typeface="Times New Roman" panose="02020603050405020304" pitchFamily="18" charset="0"/>
              </a:rPr>
              <a:t>row. </a:t>
            </a:r>
          </a:p>
          <a:p>
            <a:pPr>
              <a:lnSpc>
                <a:spcPct val="107000"/>
              </a:lnSpc>
              <a:spcAft>
                <a:spcPts val="800"/>
              </a:spcAft>
            </a:pP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0">
                <a:effectLst/>
                <a:latin typeface="Calibri" panose="020F0502020204030204" pitchFamily="34" charset="0"/>
                <a:ea typeface="Calibri" panose="020F0502020204030204" pitchFamily="34" charset="0"/>
                <a:cs typeface="Times New Roman" panose="02020603050405020304" pitchFamily="18" charset="0"/>
              </a:rPr>
              <a:t>Also see </a:t>
            </a:r>
            <a:r>
              <a:rPr lang="en-GB" sz="1200" b="1">
                <a:effectLst/>
                <a:latin typeface="Calibri" panose="020F0502020204030204" pitchFamily="34" charset="0"/>
                <a:ea typeface="Calibri" panose="020F0502020204030204" pitchFamily="34" charset="0"/>
                <a:cs typeface="Times New Roman" panose="02020603050405020304" pitchFamily="18" charset="0"/>
              </a:rPr>
              <a:t>Row Span </a:t>
            </a:r>
            <a:r>
              <a:rPr lang="en-GB" sz="1200" b="0">
                <a:effectLst/>
                <a:latin typeface="Calibri" panose="020F0502020204030204" pitchFamily="34" charset="0"/>
                <a:ea typeface="Calibri" panose="020F0502020204030204" pitchFamily="34" charset="0"/>
                <a:cs typeface="Times New Roman" panose="02020603050405020304" pitchFamily="18" charset="0"/>
              </a:rPr>
              <a:t>– this is because it is spanning over 2 rows.</a:t>
            </a:r>
          </a:p>
          <a:p>
            <a:pPr>
              <a:lnSpc>
                <a:spcPct val="107000"/>
              </a:lnSpc>
              <a:spcAft>
                <a:spcPts val="800"/>
              </a:spcAft>
            </a:pPr>
            <a:endParaRPr lang="en-GB" sz="1200" b="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0">
                <a:effectLst/>
                <a:latin typeface="Calibri" panose="020F0502020204030204" pitchFamily="34" charset="0"/>
                <a:ea typeface="Calibri" panose="020F0502020204030204" pitchFamily="34" charset="0"/>
                <a:cs typeface="Times New Roman" panose="02020603050405020304" pitchFamily="18" charset="0"/>
              </a:rPr>
              <a:t>You can also associate cells with headers by giving the header cell an ID and then associating them, for very complex tables.[right click any data cell to show this]</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40CCEF3-E323-9945-8D1A-F7C3ECA6AB17}" type="slidenum">
              <a:rPr lang="en-US" smtClean="0"/>
              <a:t>39</a:t>
            </a:fld>
            <a:endParaRPr lang="en-US" dirty="0"/>
          </a:p>
        </p:txBody>
      </p:sp>
    </p:spTree>
    <p:extLst>
      <p:ext uri="{BB962C8B-B14F-4D97-AF65-F5344CB8AC3E}">
        <p14:creationId xmlns:p14="http://schemas.microsoft.com/office/powerpoint/2010/main" val="37105052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Couple of things where we might want to think a bit about where something should be in the reading order, eg footnotes. What happens when a SR encounters a reference to a footnote?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You need a reference tag for the footnote reference and a note for the footnote. You can put a link inside the reference to link to the footnote.</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note can be placed in the tag tree under the paragraph with the reference so it's read straightaway afterwards by SR. Word exports footnotes to PDF like this by default.</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[OPEN FINAL PDF, p3, and HIGHLIGHT “ChromeVox1”]</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To find footnote in tag pane choose the Selection Tool and select it. In tag pane go to dropdown &gt; “find tag from selection”.</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When we go there we have a "reference" tag. This contains a link to the footnote – see the OBJR tag there.</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Then if we look at the tag order there’s the next sentence, and then the text of the footnote itself.</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screen reader will read the note by default directly after the link to it. Well, in fact here we’ve set it to read after the next sentence.</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6D16F3B-2122-4328-93B5-DB53A312A6E1}" type="slidenum">
              <a:rPr lang="en-GB" smtClean="0"/>
              <a:t>40</a:t>
            </a:fld>
            <a:endParaRPr lang="en-GB" dirty="0"/>
          </a:p>
        </p:txBody>
      </p:sp>
    </p:spTree>
    <p:extLst>
      <p:ext uri="{BB962C8B-B14F-4D97-AF65-F5344CB8AC3E}">
        <p14:creationId xmlns:p14="http://schemas.microsoft.com/office/powerpoint/2010/main" val="781156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To meet WCAG we need to set the language of documents, we’ve done that in the meta information in the document properties, but you also need to indicate when you have language changes within a document.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You can do this via tagging in Acrobat, by specifying the language for each particular element using the Object Properties dialogue in the Tags Pane.</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a:effectLst/>
                <a:latin typeface="Calibri" panose="020F0502020204030204" pitchFamily="34" charset="0"/>
                <a:ea typeface="Calibri" panose="020F0502020204030204" pitchFamily="34" charset="0"/>
                <a:cs typeface="Times New Roman" panose="02020603050405020304" pitchFamily="18" charset="0"/>
              </a:rPr>
              <a:t>We have a random bit of French, “comment allez vous”, in the text here.</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[FINAL Doc. Look in - HOW DO THEY WORK p1 &gt;“comment allez vous”]</a:t>
            </a:r>
          </a:p>
          <a:p>
            <a:pPr>
              <a:lnSpc>
                <a:spcPct val="107000"/>
              </a:lnSpc>
              <a:spcAft>
                <a:spcPts val="800"/>
              </a:spcAft>
            </a:pP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Highlight the French words &gt; tag options (next to info icon) &gt; Find tag from selection &gt; Scroll down to the span tag &gt; Right click Properties &gt; Note the Language at the bottom of the modal</a:t>
            </a:r>
          </a:p>
          <a:p>
            <a:pPr>
              <a:lnSpc>
                <a:spcPct val="107000"/>
              </a:lnSpc>
              <a:spcAft>
                <a:spcPts val="800"/>
              </a:spcAft>
            </a:pP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E40CCEF3-E323-9945-8D1A-F7C3ECA6AB17}" type="slidenum">
              <a:rPr lang="en-US" smtClean="0"/>
              <a:t>41</a:t>
            </a:fld>
            <a:endParaRPr lang="en-US" dirty="0"/>
          </a:p>
        </p:txBody>
      </p:sp>
    </p:spTree>
    <p:extLst>
      <p:ext uri="{BB962C8B-B14F-4D97-AF65-F5344CB8AC3E}">
        <p14:creationId xmlns:p14="http://schemas.microsoft.com/office/powerpoint/2010/main" val="2957974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a:effectLst/>
                <a:latin typeface="+mn-lt"/>
                <a:ea typeface="Calibri" panose="020F0502020204030204" pitchFamily="34" charset="0"/>
                <a:cs typeface="Times New Roman" panose="02020603050405020304" pitchFamily="18" charset="0"/>
              </a:rPr>
              <a:t>We also want to think about how headers and footers are treated by AT. Visually they are at the top and bottom of the page but are they in the reading order?</a:t>
            </a:r>
          </a:p>
          <a:p>
            <a:pP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mn-lt"/>
                <a:ea typeface="Calibri" panose="020F0502020204030204" pitchFamily="34" charset="0"/>
                <a:cs typeface="Times New Roman" panose="02020603050405020304" pitchFamily="18" charset="0"/>
              </a:rPr>
              <a:t>If you add headers and footers in Word, when they are converted to PDF the headers and footers will not be tagged by default. They won’t be read at all.</a:t>
            </a:r>
          </a:p>
          <a:p>
            <a:pP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mn-lt"/>
                <a:ea typeface="Calibri" panose="020F0502020204030204" pitchFamily="34" charset="0"/>
                <a:cs typeface="Times New Roman" panose="02020603050405020304" pitchFamily="18" charset="0"/>
              </a:rPr>
              <a:t>This is deliberate so that the headers and footers don't get announced in the middle of sentences in the document when they go across a page break – could be really annoying/confusing.</a:t>
            </a:r>
          </a:p>
          <a:p>
            <a:endParaRPr lang="en-GB" sz="1200">
              <a:latin typeface="+mn-lt"/>
            </a:endParaRPr>
          </a:p>
          <a:p>
            <a:pPr>
              <a:lnSpc>
                <a:spcPct val="107000"/>
              </a:lnSpc>
              <a:spcAft>
                <a:spcPts val="800"/>
              </a:spcAft>
            </a:pPr>
            <a:r>
              <a:rPr lang="en-GB" sz="1200">
                <a:effectLst/>
                <a:latin typeface="+mn-lt"/>
                <a:ea typeface="Calibri" panose="020F0502020204030204" pitchFamily="34" charset="0"/>
                <a:cs typeface="Times New Roman" panose="02020603050405020304" pitchFamily="18" charset="0"/>
              </a:rPr>
              <a:t>If essential information include it elsewhere in the document. eg if we have something here like "AbilityNet fact sheet, January 2019”, we might want to include that date on the title page so that it gets announced.</a:t>
            </a:r>
          </a:p>
          <a:p>
            <a:endParaRPr lang="en-GB" sz="1200">
              <a:latin typeface="+mn-lt"/>
            </a:endParaRPr>
          </a:p>
          <a:p>
            <a:endParaRPr lang="en-GB" sz="1200">
              <a:latin typeface="+mn-lt"/>
            </a:endParaRPr>
          </a:p>
          <a:p>
            <a:endParaRPr lang="en-GB" dirty="0"/>
          </a:p>
        </p:txBody>
      </p:sp>
      <p:sp>
        <p:nvSpPr>
          <p:cNvPr id="4" name="Slide Number Placeholder 3"/>
          <p:cNvSpPr>
            <a:spLocks noGrp="1"/>
          </p:cNvSpPr>
          <p:nvPr>
            <p:ph type="sldNum" sz="quarter" idx="10"/>
          </p:nvPr>
        </p:nvSpPr>
        <p:spPr/>
        <p:txBody>
          <a:bodyPr/>
          <a:lstStyle/>
          <a:p>
            <a:fld id="{E40CCEF3-E323-9945-8D1A-F7C3ECA6AB17}" type="slidenum">
              <a:rPr lang="en-US" smtClean="0"/>
              <a:t>42</a:t>
            </a:fld>
            <a:endParaRPr lang="en-US" dirty="0"/>
          </a:p>
        </p:txBody>
      </p:sp>
    </p:spTree>
    <p:extLst>
      <p:ext uri="{BB962C8B-B14F-4D97-AF65-F5344CB8AC3E}">
        <p14:creationId xmlns:p14="http://schemas.microsoft.com/office/powerpoint/2010/main" val="1957045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Today we’re looking at PDF accessibility in detail </a:t>
            </a:r>
          </a:p>
          <a:p>
            <a:endParaRPr lang="en-GB" sz="1200" dirty="0"/>
          </a:p>
          <a:p>
            <a:r>
              <a:rPr lang="en-GB" sz="1200" dirty="0"/>
              <a:t>Start with introduction – what a PDF is, issues with making them accessible and how you can set up Acrobat Pro to work with accessibility</a:t>
            </a:r>
          </a:p>
          <a:p>
            <a:endParaRPr lang="en-GB" sz="1200" dirty="0"/>
          </a:p>
          <a:p>
            <a:r>
              <a:rPr lang="en-GB" sz="1200" dirty="0"/>
              <a:t>Then have a look at how you can check your PDFs for accessibility, starting by looking at the Acrobat accessibility checker and also look at the free open source tool PAC and also discuss manual checks you can do such as reading order and colour contrast</a:t>
            </a:r>
          </a:p>
          <a:p>
            <a:endParaRPr lang="en-GB" sz="1200" dirty="0"/>
          </a:p>
          <a:p>
            <a:r>
              <a:rPr lang="en-GB" sz="1200" dirty="0"/>
              <a:t>We’ll then move on to look at working with tags in PDFs. Tags work like invisible labels that supply semantic information about your content, such as headings and lists that enable your PDFs to be more accessible for users of AT and these are really core to making your PDFs accessible, so we’ll look in detail at them and how you can add and edit them yourselves using Acrobat</a:t>
            </a:r>
          </a:p>
          <a:p>
            <a:endParaRPr lang="en-GB" sz="1200" dirty="0"/>
          </a:p>
          <a:p>
            <a:r>
              <a:rPr lang="en-GB" sz="1200" dirty="0"/>
              <a:t>We’ll then have a quick break as we have a 2 hour session today and then have a look at the accessibility of scanned documents. We’ll discuss how you can identify how you can identify a scanned PDF and a workflow for dealing with it.</a:t>
            </a:r>
          </a:p>
          <a:p>
            <a:endParaRPr lang="en-GB" sz="1200" dirty="0"/>
          </a:p>
          <a:p>
            <a:r>
              <a:rPr lang="en-GB" sz="1200" dirty="0"/>
              <a:t>Then finally, we’ll discuss accessibility in PDF forms, looking at basics of how to make a PDF form accessible using the Prepare Form tool and discuss also how to tag a PDF form</a:t>
            </a:r>
          </a:p>
          <a:p>
            <a:endParaRPr lang="en-GB" sz="1200" dirty="0"/>
          </a:p>
          <a:p>
            <a:r>
              <a:rPr lang="en-GB" sz="1200" dirty="0"/>
              <a:t>As mentioned, Please add questions to </a:t>
            </a:r>
            <a:r>
              <a:rPr lang="en-GB" sz="1200" dirty="0" err="1"/>
              <a:t>chatand</a:t>
            </a:r>
            <a:r>
              <a:rPr lang="en-GB" sz="1200" dirty="0"/>
              <a:t> will pause periodically to look at questions and answer questions at the end as well</a:t>
            </a:r>
            <a:r>
              <a:rPr lang="en-GB" sz="1200"/>
              <a:t>. </a:t>
            </a:r>
          </a:p>
          <a:p>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a:t>CW: lots of content, lots of technical demos. We don’t expect you to remember it all – but when you know it can be done you will know to look for the tools.</a:t>
            </a:r>
          </a:p>
          <a:p>
            <a:endParaRPr lang="en-GB" sz="1200"/>
          </a:p>
          <a:p>
            <a:endParaRPr lang="en-GB" dirty="0"/>
          </a:p>
        </p:txBody>
      </p:sp>
      <p:sp>
        <p:nvSpPr>
          <p:cNvPr id="4" name="Slide Number Placeholder 3"/>
          <p:cNvSpPr>
            <a:spLocks noGrp="1"/>
          </p:cNvSpPr>
          <p:nvPr>
            <p:ph type="sldNum" sz="quarter" idx="5"/>
          </p:nvPr>
        </p:nvSpPr>
        <p:spPr/>
        <p:txBody>
          <a:bodyPr/>
          <a:lstStyle/>
          <a:p>
            <a:fld id="{A6D16F3B-2122-4328-93B5-DB53A312A6E1}" type="slidenum">
              <a:rPr lang="en-GB" smtClean="0"/>
              <a:t>5</a:t>
            </a:fld>
            <a:endParaRPr lang="en-GB" dirty="0"/>
          </a:p>
        </p:txBody>
      </p:sp>
    </p:spTree>
    <p:extLst>
      <p:ext uri="{BB962C8B-B14F-4D97-AF65-F5344CB8AC3E}">
        <p14:creationId xmlns:p14="http://schemas.microsoft.com/office/powerpoint/2010/main" val="9456420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D16F3B-2122-4328-93B5-DB53A312A6E1}" type="slidenum">
              <a:rPr lang="en-GB" smtClean="0"/>
              <a:t>44</a:t>
            </a:fld>
            <a:endParaRPr lang="en-GB" dirty="0"/>
          </a:p>
        </p:txBody>
      </p:sp>
    </p:spTree>
    <p:extLst>
      <p:ext uri="{BB962C8B-B14F-4D97-AF65-F5344CB8AC3E}">
        <p14:creationId xmlns:p14="http://schemas.microsoft.com/office/powerpoint/2010/main" val="18595546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D16F3B-2122-4328-93B5-DB53A312A6E1}" type="slidenum">
              <a:rPr lang="en-GB" smtClean="0"/>
              <a:t>45</a:t>
            </a:fld>
            <a:endParaRPr lang="en-GB" dirty="0"/>
          </a:p>
        </p:txBody>
      </p:sp>
    </p:spTree>
    <p:extLst>
      <p:ext uri="{BB962C8B-B14F-4D97-AF65-F5344CB8AC3E}">
        <p14:creationId xmlns:p14="http://schemas.microsoft.com/office/powerpoint/2010/main" val="18236867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So, in the final section today we will go through the accessibility of scanned documents and then also PDF forms. There can be really big issues for accessibility with scanned PDFs.</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A scan is effectively just an image and won't have any searchable text for assistive technology to potentially use unless you perform OCR.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40CCEF3-E323-9945-8D1A-F7C3ECA6AB17}" type="slidenum">
              <a:rPr lang="en-US" smtClean="0"/>
              <a:t>46</a:t>
            </a:fld>
            <a:endParaRPr lang="en-US" dirty="0"/>
          </a:p>
        </p:txBody>
      </p:sp>
    </p:spTree>
    <p:extLst>
      <p:ext uri="{BB962C8B-B14F-4D97-AF65-F5344CB8AC3E}">
        <p14:creationId xmlns:p14="http://schemas.microsoft.com/office/powerpoint/2010/main" val="6900158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 If a scanned PDF doesn't have searchable content will appear as a single blue image when you attempt to select text.</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 No text will be available in the Content pane, only images.</a:t>
            </a:r>
          </a:p>
        </p:txBody>
      </p:sp>
      <p:sp>
        <p:nvSpPr>
          <p:cNvPr id="4" name="Slide Number Placeholder 3"/>
          <p:cNvSpPr>
            <a:spLocks noGrp="1"/>
          </p:cNvSpPr>
          <p:nvPr>
            <p:ph type="sldNum" sz="quarter" idx="10"/>
          </p:nvPr>
        </p:nvSpPr>
        <p:spPr/>
        <p:txBody>
          <a:bodyPr/>
          <a:lstStyle/>
          <a:p>
            <a:fld id="{E40CCEF3-E323-9945-8D1A-F7C3ECA6AB17}" type="slidenum">
              <a:rPr lang="en-US" smtClean="0"/>
              <a:t>47</a:t>
            </a:fld>
            <a:endParaRPr lang="en-US"/>
          </a:p>
        </p:txBody>
      </p:sp>
    </p:spTree>
    <p:extLst>
      <p:ext uri="{BB962C8B-B14F-4D97-AF65-F5344CB8AC3E}">
        <p14:creationId xmlns:p14="http://schemas.microsoft.com/office/powerpoint/2010/main" val="8151171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Guided Actions in new interface – Make accessible Action wizard in old interface</a:t>
            </a:r>
          </a:p>
        </p:txBody>
      </p:sp>
      <p:sp>
        <p:nvSpPr>
          <p:cNvPr id="4" name="Slide Number Placeholder 3"/>
          <p:cNvSpPr>
            <a:spLocks noGrp="1"/>
          </p:cNvSpPr>
          <p:nvPr>
            <p:ph type="sldNum" sz="quarter" idx="10"/>
          </p:nvPr>
        </p:nvSpPr>
        <p:spPr/>
        <p:txBody>
          <a:bodyPr/>
          <a:lstStyle/>
          <a:p>
            <a:fld id="{E40CCEF3-E323-9945-8D1A-F7C3ECA6AB17}" type="slidenum">
              <a:rPr lang="en-US" smtClean="0"/>
              <a:t>48</a:t>
            </a:fld>
            <a:endParaRPr lang="en-US"/>
          </a:p>
        </p:txBody>
      </p:sp>
    </p:spTree>
    <p:extLst>
      <p:ext uri="{BB962C8B-B14F-4D97-AF65-F5344CB8AC3E}">
        <p14:creationId xmlns:p14="http://schemas.microsoft.com/office/powerpoint/2010/main" val="20294236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40CCEF3-E323-9945-8D1A-F7C3ECA6AB17}" type="slidenum">
              <a:rPr lang="en-US" smtClean="0"/>
              <a:t>49</a:t>
            </a:fld>
            <a:endParaRPr lang="en-US" dirty="0"/>
          </a:p>
        </p:txBody>
      </p:sp>
    </p:spTree>
    <p:extLst>
      <p:ext uri="{BB962C8B-B14F-4D97-AF65-F5344CB8AC3E}">
        <p14:creationId xmlns:p14="http://schemas.microsoft.com/office/powerpoint/2010/main" val="31672593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use Tools &gt; Edit PDF for minor edits.</a:t>
            </a:r>
          </a:p>
          <a:p>
            <a:r>
              <a:rPr lang="en-GB" dirty="0"/>
              <a:t>Show headings and </a:t>
            </a:r>
            <a:r>
              <a:rPr lang="en-GB"/>
              <a:t>so on</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OCR is a bit variable. For pretty clear text like this it’s probably fine. For anything blurry, on thin or foxed paper, antique fonts, etc, it can be not brilliant.</a:t>
            </a:r>
          </a:p>
          <a:p>
            <a:endParaRPr lang="en-GB" dirty="0"/>
          </a:p>
        </p:txBody>
      </p:sp>
      <p:sp>
        <p:nvSpPr>
          <p:cNvPr id="4" name="Slide Number Placeholder 3"/>
          <p:cNvSpPr>
            <a:spLocks noGrp="1"/>
          </p:cNvSpPr>
          <p:nvPr>
            <p:ph type="sldNum" sz="quarter" idx="10"/>
          </p:nvPr>
        </p:nvSpPr>
        <p:spPr/>
        <p:txBody>
          <a:bodyPr/>
          <a:lstStyle/>
          <a:p>
            <a:fld id="{E40CCEF3-E323-9945-8D1A-F7C3ECA6AB17}" type="slidenum">
              <a:rPr lang="en-US" smtClean="0"/>
              <a:t>50</a:t>
            </a:fld>
            <a:endParaRPr lang="en-US" dirty="0"/>
          </a:p>
        </p:txBody>
      </p:sp>
    </p:spTree>
    <p:extLst>
      <p:ext uri="{BB962C8B-B14F-4D97-AF65-F5344CB8AC3E}">
        <p14:creationId xmlns:p14="http://schemas.microsoft.com/office/powerpoint/2010/main" val="29141106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D16F3B-2122-4328-93B5-DB53A312A6E1}" type="slidenum">
              <a:rPr lang="en-GB" smtClean="0"/>
              <a:t>51</a:t>
            </a:fld>
            <a:endParaRPr lang="en-GB" dirty="0"/>
          </a:p>
        </p:txBody>
      </p:sp>
    </p:spTree>
    <p:extLst>
      <p:ext uri="{BB962C8B-B14F-4D97-AF65-F5344CB8AC3E}">
        <p14:creationId xmlns:p14="http://schemas.microsoft.com/office/powerpoint/2010/main" val="33641032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a:effectLst/>
                <a:latin typeface="+mn-lt"/>
                <a:ea typeface="Calibri" panose="020F0502020204030204" pitchFamily="34" charset="0"/>
                <a:cs typeface="Times New Roman" panose="02020603050405020304" pitchFamily="18" charset="0"/>
              </a:rPr>
              <a:t>Word forms are really not recommended for accessibility. You can in theory create form controls in Word but they have limited accessibility, and if you protect content in a Word document so that the only the form fields can be edited it makes the file inaccessible for screen reader users.  Word forms are definitely not something you should be using.</a:t>
            </a:r>
          </a:p>
          <a:p>
            <a:endParaRPr lang="en-GB" sz="1200">
              <a:latin typeface="+mn-lt"/>
            </a:endParaRPr>
          </a:p>
          <a:p>
            <a:pPr>
              <a:lnSpc>
                <a:spcPct val="107000"/>
              </a:lnSpc>
              <a:spcAft>
                <a:spcPts val="800"/>
              </a:spcAft>
            </a:pPr>
            <a:r>
              <a:rPr lang="en-GB" sz="1200">
                <a:effectLst/>
                <a:latin typeface="+mn-lt"/>
                <a:ea typeface="Calibri" panose="020F0502020204030204" pitchFamily="34" charset="0"/>
                <a:cs typeface="Times New Roman" panose="02020603050405020304" pitchFamily="18" charset="0"/>
              </a:rPr>
              <a:t>However PDF forms can be made accessible as long as you tag the form fields along with the rest of the file. Complex forms can be time-consuming/costly to make accessible. Say if you finish carefully setting up a form and then someone tells you a bit of the text needs changing elsewhere in the document you’re probably going to have to start all over again.</a:t>
            </a:r>
          </a:p>
          <a:p>
            <a:pP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mn-lt"/>
                <a:ea typeface="Calibri" panose="020F0502020204030204" pitchFamily="34" charset="0"/>
                <a:cs typeface="Times New Roman" panose="02020603050405020304" pitchFamily="18" charset="0"/>
              </a:rPr>
              <a:t>Web forms the way to go – easier and cheaper to make accessible. </a:t>
            </a:r>
            <a:r>
              <a:rPr lang="en-GB" sz="1200" kern="1200">
                <a:solidFill>
                  <a:schemeClr val="tx1"/>
                </a:solidFill>
                <a:effectLst/>
                <a:latin typeface="+mn-lt"/>
                <a:ea typeface="Calibri" panose="020F0502020204030204" pitchFamily="34" charset="0"/>
                <a:cs typeface="Times New Roman" panose="02020603050405020304" pitchFamily="18" charset="0"/>
              </a:rPr>
              <a:t>Tools like Microsoft Forms, Google Forms and SurveyMonkey are accessible nowadays. Data protection – GDPR.</a:t>
            </a:r>
            <a:endParaRPr lang="en-GB" sz="1200" kern="1200">
              <a:solidFill>
                <a:schemeClr val="tx1"/>
              </a:solidFill>
              <a:effectLst/>
              <a:latin typeface="+mn-lt"/>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E40CCEF3-E323-9945-8D1A-F7C3ECA6AB17}" type="slidenum">
              <a:rPr lang="en-US" smtClean="0"/>
              <a:t>52</a:t>
            </a:fld>
            <a:endParaRPr lang="en-US" dirty="0"/>
          </a:p>
        </p:txBody>
      </p:sp>
    </p:spTree>
    <p:extLst>
      <p:ext uri="{BB962C8B-B14F-4D97-AF65-F5344CB8AC3E}">
        <p14:creationId xmlns:p14="http://schemas.microsoft.com/office/powerpoint/2010/main" val="24171684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1D1C1D"/>
                </a:solidFill>
                <a:effectLst/>
                <a:latin typeface="Slack-Lato"/>
              </a:rPr>
              <a:t>Example form files</a:t>
            </a:r>
          </a:p>
          <a:p>
            <a:r>
              <a:rPr lang="en-GB" b="0" i="0">
                <a:solidFill>
                  <a:srgbClr val="1D1C1D"/>
                </a:solidFill>
                <a:effectLst/>
                <a:latin typeface="Slack-Lato"/>
              </a:rPr>
              <a:t>Starting file: </a:t>
            </a:r>
            <a:r>
              <a:rPr lang="en-GB" b="0" i="0" u="none" strike="noStrike">
                <a:effectLst/>
                <a:latin typeface="Slack-Lato"/>
                <a:hlinkClick r:id="rId3"/>
              </a:rPr>
              <a:t>https://abilitynet.org.uk/sites/abilitynet.org.uk/files/PDF%20accessibility%20-%20Start%20version%20-%20Membership%20form.pdf</a:t>
            </a:r>
            <a:endParaRPr lang="en-GB" b="0" i="0" u="none" strike="noStrike">
              <a:effectLst/>
              <a:latin typeface="Slack-Lato"/>
            </a:endParaRPr>
          </a:p>
          <a:p>
            <a:r>
              <a:rPr lang="en-GB" b="0" i="0">
                <a:solidFill>
                  <a:srgbClr val="1D1C1D"/>
                </a:solidFill>
                <a:effectLst/>
                <a:latin typeface="Slack-Lato"/>
              </a:rPr>
              <a:t>Final form: </a:t>
            </a:r>
            <a:r>
              <a:rPr lang="en-GB" b="0" i="0" u="none" strike="noStrike">
                <a:effectLst/>
                <a:latin typeface="Slack-Lato"/>
                <a:hlinkClick r:id="rId4"/>
              </a:rPr>
              <a:t>https://abilitynet.org.uk/sites/abilitynet.org.uk/files/PDF%20accessibility%20-%20Final%20version%20-%20Membership%20form.pdf</a:t>
            </a:r>
            <a:endParaRPr lang="en-GB"/>
          </a:p>
          <a:p>
            <a:endParaRPr lang="en-GB"/>
          </a:p>
          <a:p>
            <a:endParaRPr lang="en-GB"/>
          </a:p>
        </p:txBody>
      </p:sp>
      <p:sp>
        <p:nvSpPr>
          <p:cNvPr id="4" name="Slide Number Placeholder 3"/>
          <p:cNvSpPr>
            <a:spLocks noGrp="1"/>
          </p:cNvSpPr>
          <p:nvPr>
            <p:ph type="sldNum" sz="quarter" idx="5"/>
          </p:nvPr>
        </p:nvSpPr>
        <p:spPr/>
        <p:txBody>
          <a:bodyPr/>
          <a:lstStyle/>
          <a:p>
            <a:fld id="{A6D16F3B-2122-4328-93B5-DB53A312A6E1}" type="slidenum">
              <a:rPr lang="en-GB" smtClean="0"/>
              <a:t>53</a:t>
            </a:fld>
            <a:endParaRPr lang="en-GB" dirty="0"/>
          </a:p>
        </p:txBody>
      </p:sp>
    </p:spTree>
    <p:extLst>
      <p:ext uri="{BB962C8B-B14F-4D97-AF65-F5344CB8AC3E}">
        <p14:creationId xmlns:p14="http://schemas.microsoft.com/office/powerpoint/2010/main" val="658145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Take everything from first principles today so hopefully will be able to follow along even if completely new, but hopefully even experienced people will get something out of it.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6</a:t>
            </a:fld>
            <a:endParaRPr lang="en-US" dirty="0"/>
          </a:p>
        </p:txBody>
      </p:sp>
    </p:spTree>
    <p:extLst>
      <p:ext uri="{BB962C8B-B14F-4D97-AF65-F5344CB8AC3E}">
        <p14:creationId xmlns:p14="http://schemas.microsoft.com/office/powerpoint/2010/main" val="7989402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kern="1200">
                <a:solidFill>
                  <a:schemeClr val="tx1"/>
                </a:solidFill>
                <a:latin typeface="+mn-lt"/>
                <a:ea typeface="+mn-ea"/>
                <a:cs typeface="+mn-cs"/>
              </a:rPr>
              <a:t>We can set up the document visually in another programme like Word or InDesign and use the Prepare Form tool in Acrobat to add in our fields … and then adjust the Properties in the Prepare Form tool eg add validation or determine input type.</a:t>
            </a:r>
          </a:p>
          <a:p>
            <a:pPr>
              <a:lnSpc>
                <a:spcPct val="107000"/>
              </a:lnSpc>
              <a:spcAft>
                <a:spcPts val="800"/>
              </a:spcAft>
            </a:pPr>
            <a:endParaRPr lang="en-GB" sz="1200" kern="1200">
              <a:solidFill>
                <a:schemeClr val="tx1"/>
              </a:solidFill>
              <a:latin typeface="+mn-lt"/>
              <a:ea typeface="+mn-ea"/>
              <a:cs typeface="+mn-cs"/>
            </a:endParaRPr>
          </a:p>
          <a:p>
            <a:r>
              <a:rPr lang="en-GB" sz="1200" kern="1200">
                <a:solidFill>
                  <a:schemeClr val="tx1"/>
                </a:solidFill>
                <a:latin typeface="+mn-lt"/>
                <a:ea typeface="+mn-ea"/>
                <a:cs typeface="+mn-cs"/>
              </a:rPr>
              <a:t>I’m going to show you now how you can create </a:t>
            </a:r>
            <a:r>
              <a:rPr lang="en-GB"/>
              <a:t>some basic form fields. I have some basic paragraph tagging here.</a:t>
            </a:r>
            <a:br>
              <a:rPr lang="en-GB"/>
            </a:br>
            <a:endParaRPr lang="en-GB"/>
          </a:p>
          <a:p>
            <a:r>
              <a:rPr lang="en-GB" b="1"/>
              <a:t>Tools pane &gt; add Prepare Form tool &gt; Start</a:t>
            </a:r>
            <a:endParaRPr lang="en-GB"/>
          </a:p>
          <a:p>
            <a:endParaRPr lang="en-GB"/>
          </a:p>
          <a:p>
            <a:r>
              <a:rPr lang="en-GB"/>
              <a:t>Prepare form tool will appear at top. Drag or draw text field. Go to </a:t>
            </a:r>
            <a:r>
              <a:rPr lang="en-GB" b="1"/>
              <a:t>All Properties </a:t>
            </a:r>
            <a:r>
              <a:rPr lang="en-GB"/>
              <a:t>in the yellow dialogue box. Add tooltip. </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Add border colour.</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For radio boxes the tooltip is the legend, the label for the radio button goes in the </a:t>
            </a:r>
            <a:r>
              <a:rPr lang="en-GB" b="1"/>
              <a:t>Options tab &gt; Radio button choice</a:t>
            </a:r>
            <a:r>
              <a:rPr lang="en-GB"/>
              <a:t>. (Right click – create multiple copies - for radio buttons)</a:t>
            </a:r>
          </a:p>
          <a:p>
            <a:endParaRPr lang="en-GB"/>
          </a:p>
          <a:p>
            <a:endParaRPr lang="en-GB"/>
          </a:p>
          <a:p>
            <a:r>
              <a:rPr lang="en-GB"/>
              <a:t>Add border colour. Remember to give border to field</a:t>
            </a:r>
          </a:p>
          <a:p>
            <a:endParaRPr lang="en-GB"/>
          </a:p>
          <a:p>
            <a:endParaRPr lang="en-GB"/>
          </a:p>
          <a:p>
            <a:pPr>
              <a:lnSpc>
                <a:spcPct val="107000"/>
              </a:lnSpc>
              <a:spcAft>
                <a:spcPts val="800"/>
              </a:spcAft>
            </a:pPr>
            <a:endParaRPr lang="en-GB"/>
          </a:p>
          <a:p>
            <a:endParaRPr lang="en-GB" dirty="0"/>
          </a:p>
        </p:txBody>
      </p:sp>
      <p:sp>
        <p:nvSpPr>
          <p:cNvPr id="4" name="Slide Number Placeholder 3"/>
          <p:cNvSpPr>
            <a:spLocks noGrp="1"/>
          </p:cNvSpPr>
          <p:nvPr>
            <p:ph type="sldNum" sz="quarter" idx="10"/>
          </p:nvPr>
        </p:nvSpPr>
        <p:spPr/>
        <p:txBody>
          <a:bodyPr/>
          <a:lstStyle/>
          <a:p>
            <a:fld id="{E40CCEF3-E323-9945-8D1A-F7C3ECA6AB17}" type="slidenum">
              <a:rPr lang="en-US" smtClean="0"/>
              <a:t>54</a:t>
            </a:fld>
            <a:endParaRPr lang="en-US" dirty="0"/>
          </a:p>
        </p:txBody>
      </p:sp>
    </p:spTree>
    <p:extLst>
      <p:ext uri="{BB962C8B-B14F-4D97-AF65-F5344CB8AC3E}">
        <p14:creationId xmlns:p14="http://schemas.microsoft.com/office/powerpoint/2010/main" val="24848668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text field – resize – hold down CTRL and drag to add copies – align </a:t>
            </a:r>
          </a:p>
          <a:p>
            <a:r>
              <a:rPr lang="en-GB" dirty="0"/>
              <a:t>Radio buttons – group name = Do you want to receive the monthly newsletter? Choices – yes and no</a:t>
            </a:r>
          </a:p>
          <a:p>
            <a:endParaRPr lang="en-GB"/>
          </a:p>
          <a:p>
            <a:pPr>
              <a:lnSpc>
                <a:spcPct val="107000"/>
              </a:lnSpc>
              <a:spcAft>
                <a:spcPts val="800"/>
              </a:spcAft>
            </a:pPr>
            <a:r>
              <a:rPr lang="en-GB" sz="1200">
                <a:effectLst/>
                <a:latin typeface="+mn-lt"/>
                <a:ea typeface="Calibri" panose="020F0502020204030204" pitchFamily="34" charset="0"/>
                <a:cs typeface="Times New Roman" panose="02020603050405020304" pitchFamily="18" charset="0"/>
              </a:rPr>
              <a:t>All fields need to have the tooltip property specified. This provides the accessible name for the field ie what gets announced when a screen reader tabs to the field. You don’t need to add “text field” or whatever type of field it is.</a:t>
            </a:r>
          </a:p>
          <a:p>
            <a:pPr>
              <a:lnSpc>
                <a:spcPct val="107000"/>
              </a:lnSpc>
              <a:spcAft>
                <a:spcPts val="800"/>
              </a:spcAft>
            </a:pPr>
            <a:endParaRPr lang="en-GB" sz="120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mn-lt"/>
                <a:ea typeface="Calibri" panose="020F0502020204030204" pitchFamily="34" charset="0"/>
                <a:cs typeface="Times New Roman" panose="02020603050405020304" pitchFamily="18" charset="0"/>
              </a:rPr>
              <a:t>If you are familiar with HTML forms in webpages you know that every form field has to have a programmatically defined label for screen readers to announce.  The tooltip is the equivalent for the PDF form.</a:t>
            </a:r>
          </a:p>
          <a:p>
            <a:endParaRPr lang="en-GB" sz="1200">
              <a:latin typeface="+mn-lt"/>
            </a:endParaRPr>
          </a:p>
          <a:p>
            <a:endParaRPr lang="en-GB" sz="1200">
              <a:latin typeface="+mn-lt"/>
            </a:endParaRPr>
          </a:p>
          <a:p>
            <a:endParaRPr lang="en-GB" dirty="0"/>
          </a:p>
        </p:txBody>
      </p:sp>
      <p:sp>
        <p:nvSpPr>
          <p:cNvPr id="4" name="Slide Number Placeholder 3"/>
          <p:cNvSpPr>
            <a:spLocks noGrp="1"/>
          </p:cNvSpPr>
          <p:nvPr>
            <p:ph type="sldNum" sz="quarter" idx="10"/>
          </p:nvPr>
        </p:nvSpPr>
        <p:spPr/>
        <p:txBody>
          <a:bodyPr/>
          <a:lstStyle/>
          <a:p>
            <a:fld id="{E40CCEF3-E323-9945-8D1A-F7C3ECA6AB17}" type="slidenum">
              <a:rPr lang="en-US" smtClean="0"/>
              <a:t>55</a:t>
            </a:fld>
            <a:endParaRPr lang="en-US" dirty="0"/>
          </a:p>
        </p:txBody>
      </p:sp>
    </p:spTree>
    <p:extLst>
      <p:ext uri="{BB962C8B-B14F-4D97-AF65-F5344CB8AC3E}">
        <p14:creationId xmlns:p14="http://schemas.microsoft.com/office/powerpoint/2010/main" val="17548399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By default the red line is the only visual indication</a:t>
            </a:r>
          </a:p>
          <a:p>
            <a:endParaRPr lang="en-GB" dirty="0"/>
          </a:p>
        </p:txBody>
      </p:sp>
      <p:sp>
        <p:nvSpPr>
          <p:cNvPr id="4" name="Slide Number Placeholder 3"/>
          <p:cNvSpPr>
            <a:spLocks noGrp="1"/>
          </p:cNvSpPr>
          <p:nvPr>
            <p:ph type="sldNum" sz="quarter" idx="10"/>
          </p:nvPr>
        </p:nvSpPr>
        <p:spPr/>
        <p:txBody>
          <a:bodyPr/>
          <a:lstStyle/>
          <a:p>
            <a:fld id="{E40CCEF3-E323-9945-8D1A-F7C3ECA6AB17}" type="slidenum">
              <a:rPr lang="en-US" smtClean="0"/>
              <a:t>56</a:t>
            </a:fld>
            <a:endParaRPr lang="en-US" dirty="0"/>
          </a:p>
        </p:txBody>
      </p:sp>
    </p:spTree>
    <p:extLst>
      <p:ext uri="{BB962C8B-B14F-4D97-AF65-F5344CB8AC3E}">
        <p14:creationId xmlns:p14="http://schemas.microsoft.com/office/powerpoint/2010/main" val="32403741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Paragraph, Visible label, Form tag, OBJR tag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Use the second method with find </a:t>
            </a:r>
            <a:r>
              <a:rPr lang="en-GB" sz="1200">
                <a:latin typeface="Arial" panose="020B0604020202020204" pitchFamily="34" charset="0"/>
                <a:cs typeface="Arial" panose="020B0604020202020204" pitchFamily="34" charset="0"/>
              </a:rPr>
              <a:t>unmarked annotations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latin typeface="+mn-lt"/>
                <a:cs typeface="Arial" panose="020B0604020202020204" pitchFamily="34" charset="0"/>
              </a:rPr>
              <a:t>Change form field appearance.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latin typeface="+mn-lt"/>
                <a:cs typeface="Arial" panose="020B0604020202020204" pitchFamily="34" charset="0"/>
              </a:rPr>
              <a:t>Save after adding form fields and before tagging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latin typeface="+mn-lt"/>
                <a:cs typeface="Arial" panose="020B0604020202020204" pitchFamily="34" charset="0"/>
              </a:rPr>
              <a:t>Or use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latin typeface="+mn-lt"/>
                <a:cs typeface="Arial" panose="020B0604020202020204" pitchFamily="34" charset="0"/>
              </a:rPr>
              <a:t>Tag pane &gt; dropdown &gt; find &gt; Find unmarked annotations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E40CCEF3-E323-9945-8D1A-F7C3ECA6AB17}" type="slidenum">
              <a:rPr lang="en-US" smtClean="0"/>
              <a:t>57</a:t>
            </a:fld>
            <a:endParaRPr lang="en-US" dirty="0"/>
          </a:p>
        </p:txBody>
      </p:sp>
    </p:spTree>
    <p:extLst>
      <p:ext uri="{BB962C8B-B14F-4D97-AF65-F5344CB8AC3E}">
        <p14:creationId xmlns:p14="http://schemas.microsoft.com/office/powerpoint/2010/main" val="13846828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Radio buttons and checkboxes – navigate through these with up/down arrow key, not tab.</a:t>
            </a:r>
          </a:p>
          <a:p>
            <a:endParaRPr lang="en-GB" dirty="0"/>
          </a:p>
        </p:txBody>
      </p:sp>
      <p:sp>
        <p:nvSpPr>
          <p:cNvPr id="4" name="Slide Number Placeholder 3"/>
          <p:cNvSpPr>
            <a:spLocks noGrp="1"/>
          </p:cNvSpPr>
          <p:nvPr>
            <p:ph type="sldNum" sz="quarter" idx="10"/>
          </p:nvPr>
        </p:nvSpPr>
        <p:spPr/>
        <p:txBody>
          <a:bodyPr/>
          <a:lstStyle/>
          <a:p>
            <a:fld id="{E40CCEF3-E323-9945-8D1A-F7C3ECA6AB17}" type="slidenum">
              <a:rPr lang="en-US" smtClean="0"/>
              <a:t>58</a:t>
            </a:fld>
            <a:endParaRPr lang="en-US" dirty="0"/>
          </a:p>
        </p:txBody>
      </p:sp>
    </p:spTree>
    <p:extLst>
      <p:ext uri="{BB962C8B-B14F-4D97-AF65-F5344CB8AC3E}">
        <p14:creationId xmlns:p14="http://schemas.microsoft.com/office/powerpoint/2010/main" val="21246069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D16F3B-2122-4328-93B5-DB53A312A6E1}" type="slidenum">
              <a:rPr lang="en-GB" smtClean="0"/>
              <a:t>59</a:t>
            </a:fld>
            <a:endParaRPr lang="en-GB" dirty="0"/>
          </a:p>
        </p:txBody>
      </p:sp>
    </p:spTree>
    <p:extLst>
      <p:ext uri="{BB962C8B-B14F-4D97-AF65-F5344CB8AC3E}">
        <p14:creationId xmlns:p14="http://schemas.microsoft.com/office/powerpoint/2010/main" val="8961345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60</a:t>
            </a:fld>
            <a:endParaRPr lang="en-US"/>
          </a:p>
        </p:txBody>
      </p:sp>
    </p:spTree>
    <p:extLst>
      <p:ext uri="{BB962C8B-B14F-4D97-AF65-F5344CB8AC3E}">
        <p14:creationId xmlns:p14="http://schemas.microsoft.com/office/powerpoint/2010/main" val="36167091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D16F3B-2122-4328-93B5-DB53A312A6E1}" type="slidenum">
              <a:rPr lang="en-GB" smtClean="0"/>
              <a:t>61</a:t>
            </a:fld>
            <a:endParaRPr lang="en-GB" dirty="0"/>
          </a:p>
        </p:txBody>
      </p:sp>
    </p:spTree>
    <p:extLst>
      <p:ext uri="{BB962C8B-B14F-4D97-AF65-F5344CB8AC3E}">
        <p14:creationId xmlns:p14="http://schemas.microsoft.com/office/powerpoint/2010/main" val="2421023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Any final questions?</a:t>
            </a:r>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62</a:t>
            </a:fld>
            <a:endParaRPr lang="en-US"/>
          </a:p>
        </p:txBody>
      </p:sp>
    </p:spTree>
    <p:extLst>
      <p:ext uri="{BB962C8B-B14F-4D97-AF65-F5344CB8AC3E}">
        <p14:creationId xmlns:p14="http://schemas.microsoft.com/office/powerpoint/2010/main" val="23873104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74F120A8-4F88-FC45-B686-EFB14B7584A0}" type="slidenum">
              <a:rPr lang="en-US" smtClean="0"/>
              <a:pPr>
                <a:defRPr/>
              </a:pPr>
              <a:t>63</a:t>
            </a:fld>
            <a:endParaRPr lang="en-US"/>
          </a:p>
        </p:txBody>
      </p:sp>
    </p:spTree>
    <p:extLst>
      <p:ext uri="{BB962C8B-B14F-4D97-AF65-F5344CB8AC3E}">
        <p14:creationId xmlns:p14="http://schemas.microsoft.com/office/powerpoint/2010/main" val="906294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D16F3B-2122-4328-93B5-DB53A312A6E1}" type="slidenum">
              <a:rPr lang="en-GB" smtClean="0"/>
              <a:t>7</a:t>
            </a:fld>
            <a:endParaRPr lang="en-GB" dirty="0"/>
          </a:p>
        </p:txBody>
      </p:sp>
    </p:spTree>
    <p:extLst>
      <p:ext uri="{BB962C8B-B14F-4D97-AF65-F5344CB8AC3E}">
        <p14:creationId xmlns:p14="http://schemas.microsoft.com/office/powerpoint/2010/main" val="1078549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kick off in terms of introducing PDF accessibility, we could think a little about what PDF actually is. </a:t>
            </a:r>
          </a:p>
          <a:p>
            <a:endParaRPr lang="en-GB" dirty="0"/>
          </a:p>
          <a:p>
            <a:r>
              <a:rPr lang="en-GB" dirty="0"/>
              <a:t>PDF stands for Portable Document Format (PDF) is a file format used to present and exchange documents independent of software, hardware, or operating system</a:t>
            </a:r>
          </a:p>
          <a:p>
            <a:endParaRPr lang="en-GB" dirty="0"/>
          </a:p>
          <a:p>
            <a:r>
              <a:rPr lang="en-GB" dirty="0"/>
              <a:t>So the idea was when PDF was created that it gives you the ability to save a document as PDF and then it will look exactly the same regardless of what platform someone used to open it on. Origins of PDF are very much in a print mindset. Picture here of a compositor setting print for a print publication and PDFs were intended to provide that print level of control so your audience would see your work exactly as you intended them to. But from an accessibility point of view there may be downsides to this, as users may not be able to adjust or adapt PDFs easily to their own reading preferences (like font size/spacing,/colour and so on) as easily as they can with other formats like HTML or Office documents. </a:t>
            </a:r>
          </a:p>
          <a:p>
            <a:endParaRPr lang="en-GB" dirty="0"/>
          </a:p>
          <a:p>
            <a:r>
              <a:rPr lang="en-GB" dirty="0"/>
              <a:t>Another reason for popularity of PDFs is that they can be created very quickly from popular authoring programs like Word – literally just at the press of a button – but historically this ease of publication may have been problematic from an accessibility perspective as there tended to be less control on websites for publishing PDFs than publishing web pages and maybe less consideration for accessibility</a:t>
            </a:r>
          </a:p>
        </p:txBody>
      </p:sp>
      <p:sp>
        <p:nvSpPr>
          <p:cNvPr id="4" name="Slide Number Placeholder 3"/>
          <p:cNvSpPr>
            <a:spLocks noGrp="1"/>
          </p:cNvSpPr>
          <p:nvPr>
            <p:ph type="sldNum" sz="quarter" idx="10"/>
          </p:nvPr>
        </p:nvSpPr>
        <p:spPr/>
        <p:txBody>
          <a:bodyPr/>
          <a:lstStyle/>
          <a:p>
            <a:fld id="{E40CCEF3-E323-9945-8D1A-F7C3ECA6AB17}" type="slidenum">
              <a:rPr lang="en-US" smtClean="0"/>
              <a:t>8</a:t>
            </a:fld>
            <a:endParaRPr lang="en-US" dirty="0"/>
          </a:p>
        </p:txBody>
      </p:sp>
    </p:spTree>
    <p:extLst>
      <p:ext uri="{BB962C8B-B14F-4D97-AF65-F5344CB8AC3E}">
        <p14:creationId xmlns:p14="http://schemas.microsoft.com/office/powerpoint/2010/main" val="2445300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PDFs do have a lot of potential issues for accessibility.</a:t>
            </a:r>
          </a:p>
          <a:p>
            <a:endParaRPr lang="en-GB" dirty="0"/>
          </a:p>
          <a:p>
            <a:r>
              <a:rPr lang="en-GB" dirty="0"/>
              <a:t>Care needs to be taken in source application like Word or InDesign</a:t>
            </a:r>
          </a:p>
          <a:p>
            <a:endParaRPr lang="en-GB" dirty="0"/>
          </a:p>
          <a:p>
            <a:r>
              <a:rPr lang="en-GB" dirty="0"/>
              <a:t>HTML docs can be more easily customised for font size, colour and so on.</a:t>
            </a:r>
          </a:p>
          <a:p>
            <a:endParaRPr lang="en-GB" dirty="0"/>
          </a:p>
          <a:p>
            <a:r>
              <a:rPr lang="en-GB" dirty="0"/>
              <a:t>Liquid mode looks promising, but doesn’t currently work for a lot of PDFs</a:t>
            </a:r>
          </a:p>
          <a:p>
            <a:endParaRPr lang="en-GB" dirty="0"/>
          </a:p>
          <a:p>
            <a:r>
              <a:rPr lang="en-GB" dirty="0" err="1"/>
              <a:t>mathML</a:t>
            </a:r>
            <a:r>
              <a:rPr lang="en-GB" dirty="0"/>
              <a:t> – you have to write long-winded alternative text for them</a:t>
            </a:r>
          </a:p>
          <a:p>
            <a:endParaRPr lang="en-GB" dirty="0"/>
          </a:p>
          <a:p>
            <a:r>
              <a:rPr lang="en-GB" dirty="0"/>
              <a:t>At least Acrobat Pro</a:t>
            </a:r>
          </a:p>
          <a:p>
            <a:endParaRPr lang="en-GB" dirty="0"/>
          </a:p>
        </p:txBody>
      </p:sp>
      <p:sp>
        <p:nvSpPr>
          <p:cNvPr id="4" name="Slide Number Placeholder 3"/>
          <p:cNvSpPr>
            <a:spLocks noGrp="1"/>
          </p:cNvSpPr>
          <p:nvPr>
            <p:ph type="sldNum" sz="quarter" idx="5"/>
          </p:nvPr>
        </p:nvSpPr>
        <p:spPr/>
        <p:txBody>
          <a:bodyPr/>
          <a:lstStyle/>
          <a:p>
            <a:fld id="{A6D16F3B-2122-4328-93B5-DB53A312A6E1}" type="slidenum">
              <a:rPr lang="en-GB" smtClean="0"/>
              <a:t>9</a:t>
            </a:fld>
            <a:endParaRPr lang="en-GB" dirty="0"/>
          </a:p>
        </p:txBody>
      </p:sp>
    </p:spTree>
    <p:extLst>
      <p:ext uri="{BB962C8B-B14F-4D97-AF65-F5344CB8AC3E}">
        <p14:creationId xmlns:p14="http://schemas.microsoft.com/office/powerpoint/2010/main" val="2870671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Covered in webinar on accessible documents and presentations</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If </a:t>
            </a:r>
            <a:r>
              <a:rPr lang="en-GB" dirty="0"/>
              <a:t>you use InDesign there are ways of achieving the same things in your source files – we run separate Word, </a:t>
            </a:r>
            <a:r>
              <a:rPr lang="en-GB" dirty="0" err="1"/>
              <a:t>Powerpoint</a:t>
            </a:r>
            <a:r>
              <a:rPr lang="en-GB" dirty="0"/>
              <a:t> and InDesign training if these are of interest</a:t>
            </a:r>
          </a:p>
          <a:p>
            <a:endParaRPr lang="en-GB" dirty="0"/>
          </a:p>
        </p:txBody>
      </p:sp>
      <p:sp>
        <p:nvSpPr>
          <p:cNvPr id="4" name="Slide Number Placeholder 3"/>
          <p:cNvSpPr>
            <a:spLocks noGrp="1"/>
          </p:cNvSpPr>
          <p:nvPr>
            <p:ph type="sldNum" sz="quarter" idx="5"/>
          </p:nvPr>
        </p:nvSpPr>
        <p:spPr/>
        <p:txBody>
          <a:bodyPr/>
          <a:lstStyle/>
          <a:p>
            <a:fld id="{A6D16F3B-2122-4328-93B5-DB53A312A6E1}" type="slidenum">
              <a:rPr lang="en-GB" smtClean="0"/>
              <a:t>10</a:t>
            </a:fld>
            <a:endParaRPr lang="en-GB" dirty="0"/>
          </a:p>
        </p:txBody>
      </p:sp>
    </p:spTree>
    <p:extLst>
      <p:ext uri="{BB962C8B-B14F-4D97-AF65-F5344CB8AC3E}">
        <p14:creationId xmlns:p14="http://schemas.microsoft.com/office/powerpoint/2010/main" val="1982025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C60807-FECC-414C-9589-922E7A02D9BD}"/>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5C6E"/>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prstClr val="white"/>
              </a:solidFill>
            </a:endParaRPr>
          </a:p>
        </p:txBody>
      </p:sp>
      <p:sp>
        <p:nvSpPr>
          <p:cNvPr id="2" name="Title 1"/>
          <p:cNvSpPr>
            <a:spLocks noGrp="1"/>
          </p:cNvSpPr>
          <p:nvPr>
            <p:ph type="ctrTitle"/>
          </p:nvPr>
        </p:nvSpPr>
        <p:spPr>
          <a:xfrm>
            <a:off x="634061" y="2694565"/>
            <a:ext cx="9179747" cy="1122795"/>
          </a:xfrm>
        </p:spPr>
        <p:txBody>
          <a:bodyPr>
            <a:noAutofit/>
          </a:bodyPr>
          <a:lstStyle>
            <a:lvl1pPr algn="l">
              <a:defRPr sz="4533" b="1">
                <a:solidFill>
                  <a:schemeClr val="bg1"/>
                </a:solidFill>
              </a:defRPr>
            </a:lvl1pPr>
          </a:lstStyle>
          <a:p>
            <a:r>
              <a:rPr lang="en-US"/>
              <a:t>Click to edit Master title style</a:t>
            </a:r>
          </a:p>
        </p:txBody>
      </p:sp>
      <p:sp>
        <p:nvSpPr>
          <p:cNvPr id="3" name="Subtitle 2"/>
          <p:cNvSpPr>
            <a:spLocks noGrp="1"/>
          </p:cNvSpPr>
          <p:nvPr>
            <p:ph type="subTitle" idx="1"/>
          </p:nvPr>
        </p:nvSpPr>
        <p:spPr>
          <a:xfrm>
            <a:off x="659032" y="4063425"/>
            <a:ext cx="7273296" cy="1004455"/>
          </a:xfrm>
        </p:spPr>
        <p:txBody>
          <a:bodyPr>
            <a:noAutofit/>
          </a:bodyPr>
          <a:lstStyle>
            <a:lvl1pPr marL="0" indent="0" algn="l">
              <a:buNone/>
              <a:defRPr sz="2933">
                <a:solidFill>
                  <a:schemeClr val="bg1"/>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pic>
        <p:nvPicPr>
          <p:cNvPr id="7" name="Picture 6" descr="AbilityNet logo">
            <a:extLst>
              <a:ext uri="{FF2B5EF4-FFF2-40B4-BE49-F238E27FC236}">
                <a16:creationId xmlns:a16="http://schemas.microsoft.com/office/drawing/2014/main" id="{4FA13403-750E-D248-915C-AD569C4697BF}"/>
              </a:ext>
            </a:extLst>
          </p:cNvPr>
          <p:cNvPicPr>
            <a:picLocks noChangeAspect="1"/>
          </p:cNvPicPr>
          <p:nvPr/>
        </p:nvPicPr>
        <p:blipFill>
          <a:blip r:embed="rId3"/>
          <a:stretch>
            <a:fillRect/>
          </a:stretch>
        </p:blipFill>
        <p:spPr>
          <a:xfrm>
            <a:off x="7932329" y="541863"/>
            <a:ext cx="3744699" cy="1286939"/>
          </a:xfrm>
          <a:prstGeom prst="rect">
            <a:avLst/>
          </a:prstGeom>
        </p:spPr>
      </p:pic>
      <p:sp>
        <p:nvSpPr>
          <p:cNvPr id="6" name="Slide Number Placeholder 6">
            <a:extLst>
              <a:ext uri="{FF2B5EF4-FFF2-40B4-BE49-F238E27FC236}">
                <a16:creationId xmlns:a16="http://schemas.microsoft.com/office/drawing/2014/main" id="{9BB46AB0-ACDA-B64D-A233-8B1B05A94714}"/>
              </a:ext>
            </a:extLst>
          </p:cNvPr>
          <p:cNvSpPr>
            <a:spLocks noGrp="1"/>
          </p:cNvSpPr>
          <p:nvPr>
            <p:ph type="sldNum" sz="quarter" idx="10"/>
          </p:nvPr>
        </p:nvSpPr>
        <p:spPr>
          <a:xfrm>
            <a:off x="7806268" y="6364290"/>
            <a:ext cx="3786717" cy="430212"/>
          </a:xfrm>
          <a:prstGeom prst="rect">
            <a:avLst/>
          </a:prstGeom>
        </p:spPr>
        <p:txBody>
          <a:bodyPr/>
          <a:lstStyle>
            <a:lvl1pPr algn="r" eaLnBrk="1" fontAlgn="auto" hangingPunct="1">
              <a:spcBef>
                <a:spcPts val="0"/>
              </a:spcBef>
              <a:spcAft>
                <a:spcPts val="0"/>
              </a:spcAft>
              <a:defRPr sz="1867">
                <a:solidFill>
                  <a:srgbClr val="005C6E"/>
                </a:solidFill>
                <a:latin typeface="Arial"/>
                <a:cs typeface="Arial"/>
              </a:defRPr>
            </a:lvl1pPr>
          </a:lstStyle>
          <a:p>
            <a:pPr>
              <a:defRPr/>
            </a:pPr>
            <a:fld id="{C2C47525-BBD7-BC4D-8900-BE2EC5E23DC3}" type="slidenum">
              <a:rPr lang="en-US" smtClean="0"/>
              <a:pPr>
                <a:defRPr/>
              </a:pPr>
              <a:t>‹#›</a:t>
            </a:fld>
            <a:endParaRPr lang="en-US"/>
          </a:p>
        </p:txBody>
      </p:sp>
      <p:pic>
        <p:nvPicPr>
          <p:cNvPr id="5" name="Picture 4" descr="AbilityNet logo">
            <a:extLst>
              <a:ext uri="{FF2B5EF4-FFF2-40B4-BE49-F238E27FC236}">
                <a16:creationId xmlns:a16="http://schemas.microsoft.com/office/drawing/2014/main" id="{841FFF59-BC37-B756-55E4-9836FFBEBAD5}"/>
              </a:ext>
            </a:extLst>
          </p:cNvPr>
          <p:cNvPicPr>
            <a:picLocks noChangeAspect="1"/>
          </p:cNvPicPr>
          <p:nvPr/>
        </p:nvPicPr>
        <p:blipFill>
          <a:blip r:embed="rId3"/>
          <a:stretch>
            <a:fillRect/>
          </a:stretch>
        </p:blipFill>
        <p:spPr>
          <a:xfrm>
            <a:off x="7932329" y="541863"/>
            <a:ext cx="3744699" cy="1286939"/>
          </a:xfrm>
          <a:prstGeom prst="rect">
            <a:avLst/>
          </a:prstGeom>
        </p:spPr>
      </p:pic>
    </p:spTree>
    <p:custDataLst>
      <p:tags r:id="rId1"/>
    </p:custDataLst>
    <p:extLst>
      <p:ext uri="{BB962C8B-B14F-4D97-AF65-F5344CB8AC3E}">
        <p14:creationId xmlns:p14="http://schemas.microsoft.com/office/powerpoint/2010/main" val="36821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AbilityNet logo">
            <a:extLst>
              <a:ext uri="{FF2B5EF4-FFF2-40B4-BE49-F238E27FC236}">
                <a16:creationId xmlns:a16="http://schemas.microsoft.com/office/drawing/2014/main" id="{DDE679A9-B441-3BDA-6E07-6FA78C9EDAC0}"/>
              </a:ext>
            </a:extLst>
          </p:cNvPr>
          <p:cNvPicPr>
            <a:picLocks noChangeAspect="1"/>
          </p:cNvPicPr>
          <p:nvPr/>
        </p:nvPicPr>
        <p:blipFill>
          <a:blip r:embed="rId3"/>
          <a:stretch>
            <a:fillRect/>
          </a:stretch>
        </p:blipFill>
        <p:spPr>
          <a:xfrm>
            <a:off x="9087296" y="0"/>
            <a:ext cx="3104704" cy="1513381"/>
          </a:xfrm>
          <a:prstGeom prst="rect">
            <a:avLst/>
          </a:prstGeom>
        </p:spPr>
      </p:pic>
      <p:cxnSp>
        <p:nvCxnSpPr>
          <p:cNvPr id="5" name="Straight Connector 4">
            <a:extLst>
              <a:ext uri="{FF2B5EF4-FFF2-40B4-BE49-F238E27FC236}">
                <a16:creationId xmlns:a16="http://schemas.microsoft.com/office/drawing/2014/main" id="{70309455-8157-2D44-8A81-6590FA71B8FF}"/>
              </a:ext>
            </a:extLst>
          </p:cNvPr>
          <p:cNvCxnSpPr>
            <a:cxnSpLocks/>
          </p:cNvCxnSpPr>
          <p:nvPr/>
        </p:nvCxnSpPr>
        <p:spPr>
          <a:xfrm flipH="1">
            <a:off x="609600" y="1458571"/>
            <a:ext cx="10983384"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BEC4F43E-5654-954B-9DA8-2DA379DF33A6}"/>
              </a:ext>
            </a:extLst>
          </p:cNvPr>
          <p:cNvSpPr txBox="1">
            <a:spLocks noChangeArrowheads="1"/>
          </p:cNvSpPr>
          <p:nvPr/>
        </p:nvSpPr>
        <p:spPr bwMode="auto">
          <a:xfrm>
            <a:off x="2360086" y="6484941"/>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2400"/>
          </a:p>
        </p:txBody>
      </p:sp>
      <p:sp>
        <p:nvSpPr>
          <p:cNvPr id="2" name="Title 1"/>
          <p:cNvSpPr>
            <a:spLocks noGrp="1"/>
          </p:cNvSpPr>
          <p:nvPr>
            <p:ph type="title"/>
          </p:nvPr>
        </p:nvSpPr>
        <p:spPr>
          <a:xfrm>
            <a:off x="609601" y="824817"/>
            <a:ext cx="8801100" cy="631792"/>
          </a:xfrm>
        </p:spPr>
        <p:txBody>
          <a:bodyPr>
            <a:noAutofit/>
          </a:bodyPr>
          <a:lstStyle>
            <a:lvl1pPr>
              <a:defRPr b="1">
                <a:solidFill>
                  <a:srgbClr val="005C6E"/>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606863"/>
            <a:ext cx="10972800" cy="4280980"/>
          </a:xfrm>
        </p:spPr>
        <p:txBody>
          <a:bodyPr>
            <a:noAutofit/>
          </a:bodyPr>
          <a:lstStyle>
            <a:lvl1pPr>
              <a:defRPr sz="3200">
                <a:solidFill>
                  <a:srgbClr val="005C6E"/>
                </a:solidFill>
              </a:defRPr>
            </a:lvl1pPr>
            <a:lvl2pPr>
              <a:defRPr sz="2800">
                <a:solidFill>
                  <a:srgbClr val="005C6E"/>
                </a:solidFill>
              </a:defRPr>
            </a:lvl2pPr>
            <a:lvl3pPr>
              <a:defRPr sz="2400">
                <a:solidFill>
                  <a:srgbClr val="005C6E"/>
                </a:solidFill>
              </a:defRPr>
            </a:lvl3pPr>
            <a:lvl4pPr>
              <a:defRPr sz="2667">
                <a:solidFill>
                  <a:srgbClr val="005C6E"/>
                </a:solidFill>
              </a:defRPr>
            </a:lvl4pPr>
            <a:lvl5pPr>
              <a:defRPr sz="2667">
                <a:solidFill>
                  <a:srgbClr val="005C6E"/>
                </a:solidFill>
              </a:defRPr>
            </a:lvl5pPr>
          </a:lstStyle>
          <a:p>
            <a:pPr lvl="0"/>
            <a:r>
              <a:rPr lang="en-US" altLang="en-US"/>
              <a:t>Click to edit Master text styles</a:t>
            </a:r>
          </a:p>
          <a:p>
            <a:pPr lvl="1"/>
            <a:r>
              <a:rPr lang="en-US" altLang="en-US"/>
              <a:t>Second level</a:t>
            </a:r>
          </a:p>
          <a:p>
            <a:pPr lvl="2"/>
            <a:r>
              <a:rPr lang="en-US" altLang="en-US"/>
              <a:t>Third level</a:t>
            </a:r>
          </a:p>
        </p:txBody>
      </p:sp>
      <p:sp>
        <p:nvSpPr>
          <p:cNvPr id="8" name="Slide Number Placeholder 6">
            <a:extLst>
              <a:ext uri="{FF2B5EF4-FFF2-40B4-BE49-F238E27FC236}">
                <a16:creationId xmlns:a16="http://schemas.microsoft.com/office/drawing/2014/main" id="{ECFB8C91-0A1B-4243-9112-30C1085CE6A1}"/>
              </a:ext>
            </a:extLst>
          </p:cNvPr>
          <p:cNvSpPr>
            <a:spLocks noGrp="1"/>
          </p:cNvSpPr>
          <p:nvPr>
            <p:ph type="sldNum" sz="quarter" idx="10"/>
          </p:nvPr>
        </p:nvSpPr>
        <p:spPr>
          <a:xfrm>
            <a:off x="7806268" y="6364290"/>
            <a:ext cx="3786717" cy="430212"/>
          </a:xfrm>
          <a:prstGeom prst="rect">
            <a:avLst/>
          </a:prstGeom>
        </p:spPr>
        <p:txBody>
          <a:bodyPr/>
          <a:lstStyle>
            <a:lvl1pPr algn="r" eaLnBrk="1" fontAlgn="auto" hangingPunct="1">
              <a:spcBef>
                <a:spcPts val="0"/>
              </a:spcBef>
              <a:spcAft>
                <a:spcPts val="0"/>
              </a:spcAft>
              <a:defRPr sz="1867">
                <a:solidFill>
                  <a:srgbClr val="005C6E"/>
                </a:solidFill>
                <a:latin typeface="Arial"/>
                <a:cs typeface="Arial"/>
              </a:defRPr>
            </a:lvl1pPr>
          </a:lstStyle>
          <a:p>
            <a:pPr>
              <a:defRPr/>
            </a:pPr>
            <a:fld id="{1FD74C2D-CB70-7946-AEC0-E7AE43935602}" type="slidenum">
              <a:rPr lang="en-US" smtClean="0"/>
              <a:pPr>
                <a:defRPr/>
              </a:pPr>
              <a:t>‹#›</a:t>
            </a:fld>
            <a:endParaRPr lang="en-US"/>
          </a:p>
        </p:txBody>
      </p:sp>
      <p:cxnSp>
        <p:nvCxnSpPr>
          <p:cNvPr id="11" name="Straight Connector 10">
            <a:extLst>
              <a:ext uri="{FF2B5EF4-FFF2-40B4-BE49-F238E27FC236}">
                <a16:creationId xmlns:a16="http://schemas.microsoft.com/office/drawing/2014/main" id="{01654B42-8C62-BF8A-6680-55B67618BED3}"/>
              </a:ext>
            </a:extLst>
          </p:cNvPr>
          <p:cNvCxnSpPr>
            <a:cxnSpLocks/>
          </p:cNvCxnSpPr>
          <p:nvPr/>
        </p:nvCxnSpPr>
        <p:spPr>
          <a:xfrm flipH="1">
            <a:off x="609600" y="5906409"/>
            <a:ext cx="109728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pic>
        <p:nvPicPr>
          <p:cNvPr id="4" name="Picture 3" descr="AbilityNet logo">
            <a:extLst>
              <a:ext uri="{FF2B5EF4-FFF2-40B4-BE49-F238E27FC236}">
                <a16:creationId xmlns:a16="http://schemas.microsoft.com/office/drawing/2014/main" id="{BBF090A4-571E-DBB1-140A-CC8399E6B6CC}"/>
              </a:ext>
            </a:extLst>
          </p:cNvPr>
          <p:cNvPicPr>
            <a:picLocks noChangeAspect="1"/>
          </p:cNvPicPr>
          <p:nvPr/>
        </p:nvPicPr>
        <p:blipFill>
          <a:blip r:embed="rId3"/>
          <a:stretch>
            <a:fillRect/>
          </a:stretch>
        </p:blipFill>
        <p:spPr>
          <a:xfrm>
            <a:off x="9087296" y="0"/>
            <a:ext cx="3104704" cy="1513381"/>
          </a:xfrm>
          <a:prstGeom prst="rect">
            <a:avLst/>
          </a:prstGeom>
        </p:spPr>
      </p:pic>
      <p:cxnSp>
        <p:nvCxnSpPr>
          <p:cNvPr id="6" name="Straight Connector 5">
            <a:extLst>
              <a:ext uri="{FF2B5EF4-FFF2-40B4-BE49-F238E27FC236}">
                <a16:creationId xmlns:a16="http://schemas.microsoft.com/office/drawing/2014/main" id="{FEC0FC74-7BD3-D9E9-CA3C-759ED8A54525}"/>
              </a:ext>
            </a:extLst>
          </p:cNvPr>
          <p:cNvCxnSpPr>
            <a:cxnSpLocks/>
          </p:cNvCxnSpPr>
          <p:nvPr/>
        </p:nvCxnSpPr>
        <p:spPr>
          <a:xfrm flipH="1">
            <a:off x="609600" y="5906409"/>
            <a:ext cx="109728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EECD65CB-1891-7C42-9E4E-F0D1F4ADF8B9}"/>
              </a:ext>
            </a:extLst>
          </p:cNvPr>
          <p:cNvCxnSpPr/>
          <p:nvPr userDrawn="1"/>
        </p:nvCxnSpPr>
        <p:spPr>
          <a:xfrm flipH="1">
            <a:off x="558800" y="5906409"/>
            <a:ext cx="110236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559512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3" name="Title 1"/>
          <p:cNvSpPr>
            <a:spLocks noGrp="1"/>
          </p:cNvSpPr>
          <p:nvPr>
            <p:ph type="title"/>
          </p:nvPr>
        </p:nvSpPr>
        <p:spPr>
          <a:xfrm>
            <a:off x="594784" y="771526"/>
            <a:ext cx="8720667" cy="676852"/>
          </a:xfrm>
        </p:spPr>
        <p:txBody>
          <a:bodyPr>
            <a:noAutofit/>
          </a:bodyPr>
          <a:lstStyle>
            <a:lvl1pPr>
              <a:defRPr b="1">
                <a:solidFill>
                  <a:srgbClr val="005C6E"/>
                </a:solidFill>
              </a:defRPr>
            </a:lvl1pPr>
          </a:lstStyle>
          <a:p>
            <a:r>
              <a:rPr lang="en-US"/>
              <a:t>Click to edit Master title style</a:t>
            </a:r>
          </a:p>
        </p:txBody>
      </p:sp>
      <p:sp>
        <p:nvSpPr>
          <p:cNvPr id="3" name="Content Placeholder 2"/>
          <p:cNvSpPr>
            <a:spLocks noGrp="1"/>
          </p:cNvSpPr>
          <p:nvPr>
            <p:ph sz="half" idx="1"/>
          </p:nvPr>
        </p:nvSpPr>
        <p:spPr>
          <a:xfrm>
            <a:off x="592652" y="1520141"/>
            <a:ext cx="5399616" cy="4283171"/>
          </a:xfrm>
        </p:spPr>
        <p:txBody>
          <a:bodyPr>
            <a:noAutofit/>
          </a:bodyPr>
          <a:lstStyle>
            <a:lvl1pPr marL="361942" indent="-361942">
              <a:spcBef>
                <a:spcPts val="600"/>
              </a:spcBef>
              <a:spcAft>
                <a:spcPts val="600"/>
              </a:spcAft>
              <a:defRPr sz="3200">
                <a:solidFill>
                  <a:srgbClr val="005C6E"/>
                </a:solidFill>
              </a:defRPr>
            </a:lvl1pPr>
            <a:lvl2pPr marL="714357" indent="-352417">
              <a:spcBef>
                <a:spcPts val="600"/>
              </a:spcBef>
              <a:spcAft>
                <a:spcPts val="600"/>
              </a:spcAft>
              <a:defRPr sz="2800">
                <a:solidFill>
                  <a:srgbClr val="005C6E"/>
                </a:solidFill>
              </a:defRPr>
            </a:lvl2pPr>
            <a:lvl3pPr marL="1076298" indent="-338130">
              <a:spcBef>
                <a:spcPts val="600"/>
              </a:spcBef>
              <a:spcAft>
                <a:spcPts val="600"/>
              </a:spcAft>
              <a:defRPr sz="2400">
                <a:solidFill>
                  <a:srgbClr val="005C6E"/>
                </a:solidFill>
              </a:defRPr>
            </a:lvl3pPr>
            <a:lvl4pPr marL="935531" indent="-457189">
              <a:buFont typeface="Arial" panose="020B0604020202020204" pitchFamily="34" charset="0"/>
              <a:buChar char="•"/>
              <a:defRPr sz="2667">
                <a:solidFill>
                  <a:srgbClr val="005C6E"/>
                </a:solidFill>
              </a:defRPr>
            </a:lvl4pPr>
            <a:lvl5pPr>
              <a:defRPr sz="2667">
                <a:solidFill>
                  <a:srgbClr val="005C6E"/>
                </a:solidFill>
              </a:defRPr>
            </a:lvl5pPr>
            <a:lvl6pPr marL="1438239" indent="-342891">
              <a:spcBef>
                <a:spcPts val="600"/>
              </a:spcBef>
              <a:spcAft>
                <a:spcPts val="600"/>
              </a:spcAft>
              <a:buFont typeface="Arial" panose="020B0604020202020204" pitchFamily="34" charset="0"/>
              <a:buChar char="•"/>
              <a:defRPr sz="2400">
                <a:latin typeface="Arial" panose="020B0604020202020204" pitchFamily="34" charset="0"/>
                <a:cs typeface="Arial" panose="020B0604020202020204" pitchFamily="34" charset="0"/>
              </a:defRPr>
            </a:lvl6pPr>
            <a:lvl7pPr marL="1790655" indent="-352417">
              <a:spcBef>
                <a:spcPts val="600"/>
              </a:spcBef>
              <a:spcAft>
                <a:spcPts val="600"/>
              </a:spcAft>
              <a:defRPr sz="2400">
                <a:latin typeface="Arial" panose="020B0604020202020204" pitchFamily="34" charset="0"/>
                <a:cs typeface="Arial" panose="020B0604020202020204" pitchFamily="34" charset="0"/>
              </a:defRPr>
            </a:lvl7pPr>
            <a:lvl8pPr>
              <a:defRPr sz="2400"/>
            </a:lvl8pPr>
            <a:lvl9pPr>
              <a:defRPr sz="2400"/>
            </a:lvl9pPr>
          </a:lstStyle>
          <a:p>
            <a:pPr lvl="0"/>
            <a:r>
              <a:rPr lang="en-US" altLang="en-US"/>
              <a:t>Click to edit Master text styles</a:t>
            </a:r>
          </a:p>
          <a:p>
            <a:pPr lvl="1"/>
            <a:r>
              <a:rPr lang="en-US" altLang="en-US"/>
              <a:t>Second level</a:t>
            </a:r>
          </a:p>
          <a:p>
            <a:pPr lvl="2"/>
            <a:r>
              <a:rPr lang="en-US" altLang="en-US"/>
              <a:t>Third level</a:t>
            </a:r>
          </a:p>
        </p:txBody>
      </p:sp>
      <p:sp>
        <p:nvSpPr>
          <p:cNvPr id="4" name="Content Placeholder 3"/>
          <p:cNvSpPr>
            <a:spLocks noGrp="1"/>
          </p:cNvSpPr>
          <p:nvPr>
            <p:ph sz="half" idx="2"/>
          </p:nvPr>
        </p:nvSpPr>
        <p:spPr>
          <a:xfrm>
            <a:off x="6208184" y="1516131"/>
            <a:ext cx="5384800" cy="4283171"/>
          </a:xfrm>
        </p:spPr>
        <p:txBody>
          <a:bodyPr>
            <a:normAutofit/>
          </a:bodyPr>
          <a:lstStyle>
            <a:lvl1pPr>
              <a:defRPr sz="3200">
                <a:solidFill>
                  <a:srgbClr val="005C6E"/>
                </a:solidFill>
              </a:defRPr>
            </a:lvl1pPr>
            <a:lvl2pPr>
              <a:defRPr sz="2800">
                <a:solidFill>
                  <a:srgbClr val="005C6E"/>
                </a:solidFill>
              </a:defRPr>
            </a:lvl2pPr>
            <a:lvl3pPr>
              <a:defRPr sz="2400">
                <a:solidFill>
                  <a:srgbClr val="005C6E"/>
                </a:solidFill>
              </a:defRPr>
            </a:lvl3pPr>
            <a:lvl4pPr>
              <a:defRPr sz="2667">
                <a:solidFill>
                  <a:srgbClr val="005C6E"/>
                </a:solidFill>
              </a:defRPr>
            </a:lvl4pPr>
            <a:lvl5pPr>
              <a:defRPr sz="2667">
                <a:solidFill>
                  <a:srgbClr val="005C6E"/>
                </a:solidFill>
              </a:defRPr>
            </a:lvl5pPr>
            <a:lvl6pPr>
              <a:defRPr sz="2400"/>
            </a:lvl6pPr>
            <a:lvl7pPr>
              <a:defRPr sz="2400"/>
            </a:lvl7pPr>
            <a:lvl8pPr>
              <a:defRPr sz="2400"/>
            </a:lvl8pPr>
            <a:lvl9pPr>
              <a:defRPr sz="2400"/>
            </a:lvl9pPr>
          </a:lstStyle>
          <a:p>
            <a:pPr lvl="0"/>
            <a:r>
              <a:rPr lang="en-US" altLang="en-US"/>
              <a:t>Click to edit Master text styles</a:t>
            </a:r>
          </a:p>
          <a:p>
            <a:pPr lvl="1"/>
            <a:r>
              <a:rPr lang="en-US" altLang="en-US"/>
              <a:t>Second level</a:t>
            </a:r>
          </a:p>
          <a:p>
            <a:pPr lvl="2"/>
            <a:r>
              <a:rPr lang="en-US" altLang="en-US"/>
              <a:t>Third level</a:t>
            </a:r>
          </a:p>
        </p:txBody>
      </p:sp>
      <p:pic>
        <p:nvPicPr>
          <p:cNvPr id="10" name="Picture 9">
            <a:extLst>
              <a:ext uri="{FF2B5EF4-FFF2-40B4-BE49-F238E27FC236}">
                <a16:creationId xmlns:a16="http://schemas.microsoft.com/office/drawing/2014/main" id="{B943099F-9885-0D41-B83F-1E7B47F75DD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087296" y="0"/>
            <a:ext cx="3104704" cy="1513381"/>
          </a:xfrm>
          <a:prstGeom prst="rect">
            <a:avLst/>
          </a:prstGeom>
        </p:spPr>
      </p:pic>
      <p:cxnSp>
        <p:nvCxnSpPr>
          <p:cNvPr id="11" name="Straight Connector 10">
            <a:extLst>
              <a:ext uri="{FF2B5EF4-FFF2-40B4-BE49-F238E27FC236}">
                <a16:creationId xmlns:a16="http://schemas.microsoft.com/office/drawing/2014/main" id="{C9445291-6D5C-DC49-A26D-72DEFD4D48D6}"/>
              </a:ext>
              <a:ext uri="{C183D7F6-B498-43B3-948B-1728B52AA6E4}">
                <adec:decorative xmlns:adec="http://schemas.microsoft.com/office/drawing/2017/decorative" val="1"/>
              </a:ext>
            </a:extLst>
          </p:cNvPr>
          <p:cNvCxnSpPr>
            <a:cxnSpLocks/>
          </p:cNvCxnSpPr>
          <p:nvPr/>
        </p:nvCxnSpPr>
        <p:spPr>
          <a:xfrm flipH="1">
            <a:off x="584200" y="5864305"/>
            <a:ext cx="109982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DD241F19-2D5A-A157-E95E-AD6BE65E8018}"/>
              </a:ext>
              <a:ext uri="{C183D7F6-B498-43B3-948B-1728B52AA6E4}">
                <adec:decorative xmlns:adec="http://schemas.microsoft.com/office/drawing/2017/decorative" val="1"/>
              </a:ext>
            </a:extLst>
          </p:cNvPr>
          <p:cNvCxnSpPr>
            <a:cxnSpLocks/>
          </p:cNvCxnSpPr>
          <p:nvPr/>
        </p:nvCxnSpPr>
        <p:spPr>
          <a:xfrm flipH="1">
            <a:off x="594784" y="1459147"/>
            <a:ext cx="109982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sp>
        <p:nvSpPr>
          <p:cNvPr id="2" name="Slide Number Placeholder 6">
            <a:extLst>
              <a:ext uri="{FF2B5EF4-FFF2-40B4-BE49-F238E27FC236}">
                <a16:creationId xmlns:a16="http://schemas.microsoft.com/office/drawing/2014/main" id="{A4942511-8A52-710A-889A-E584748113CD}"/>
              </a:ext>
            </a:extLst>
          </p:cNvPr>
          <p:cNvSpPr>
            <a:spLocks noGrp="1"/>
          </p:cNvSpPr>
          <p:nvPr>
            <p:ph type="sldNum" sz="quarter" idx="10"/>
          </p:nvPr>
        </p:nvSpPr>
        <p:spPr>
          <a:xfrm>
            <a:off x="7806268" y="6364290"/>
            <a:ext cx="3786717" cy="430212"/>
          </a:xfrm>
          <a:prstGeom prst="rect">
            <a:avLst/>
          </a:prstGeom>
        </p:spPr>
        <p:txBody>
          <a:bodyPr/>
          <a:lstStyle>
            <a:lvl1pPr algn="r" eaLnBrk="1" fontAlgn="auto" hangingPunct="1">
              <a:spcBef>
                <a:spcPts val="0"/>
              </a:spcBef>
              <a:spcAft>
                <a:spcPts val="0"/>
              </a:spcAft>
              <a:defRPr sz="1867">
                <a:solidFill>
                  <a:srgbClr val="005C6E"/>
                </a:solidFill>
                <a:latin typeface="Arial"/>
                <a:cs typeface="Arial"/>
              </a:defRPr>
            </a:lvl1pPr>
          </a:lstStyle>
          <a:p>
            <a:pPr>
              <a:defRPr/>
            </a:pPr>
            <a:fld id="{1FD74C2D-CB70-7946-AEC0-E7AE43935602}" type="slidenum">
              <a:rPr lang="en-US" smtClean="0"/>
              <a:pPr>
                <a:defRPr/>
              </a:pPr>
              <a:t>‹#›</a:t>
            </a:fld>
            <a:endParaRPr lang="en-US"/>
          </a:p>
        </p:txBody>
      </p:sp>
    </p:spTree>
    <p:custDataLst>
      <p:tags r:id="rId1"/>
    </p:custDataLst>
    <p:extLst>
      <p:ext uri="{BB962C8B-B14F-4D97-AF65-F5344CB8AC3E}">
        <p14:creationId xmlns:p14="http://schemas.microsoft.com/office/powerpoint/2010/main" val="2424929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1 Content">
    <p:spTree>
      <p:nvGrpSpPr>
        <p:cNvPr id="1" name=""/>
        <p:cNvGrpSpPr/>
        <p:nvPr/>
      </p:nvGrpSpPr>
      <p:grpSpPr>
        <a:xfrm>
          <a:off x="0" y="0"/>
          <a:ext cx="0" cy="0"/>
          <a:chOff x="0" y="0"/>
          <a:chExt cx="0" cy="0"/>
        </a:xfrm>
      </p:grpSpPr>
      <p:sp>
        <p:nvSpPr>
          <p:cNvPr id="13" name="Title 1"/>
          <p:cNvSpPr>
            <a:spLocks noGrp="1"/>
          </p:cNvSpPr>
          <p:nvPr>
            <p:ph type="title"/>
          </p:nvPr>
        </p:nvSpPr>
        <p:spPr>
          <a:xfrm>
            <a:off x="594784" y="771526"/>
            <a:ext cx="8720667" cy="676852"/>
          </a:xfrm>
        </p:spPr>
        <p:txBody>
          <a:bodyPr>
            <a:noAutofit/>
          </a:bodyPr>
          <a:lstStyle>
            <a:lvl1pPr>
              <a:defRPr b="1">
                <a:solidFill>
                  <a:srgbClr val="005C6E"/>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94784" y="1580225"/>
            <a:ext cx="7251973" cy="4283171"/>
          </a:xfrm>
        </p:spPr>
        <p:txBody>
          <a:bodyPr>
            <a:noAutofit/>
          </a:bodyPr>
          <a:lstStyle>
            <a:lvl1pPr marL="361942" indent="-361942">
              <a:spcBef>
                <a:spcPts val="600"/>
              </a:spcBef>
              <a:spcAft>
                <a:spcPts val="600"/>
              </a:spcAft>
              <a:defRPr sz="3200">
                <a:solidFill>
                  <a:srgbClr val="005C6E"/>
                </a:solidFill>
              </a:defRPr>
            </a:lvl1pPr>
            <a:lvl2pPr marL="714357" indent="-352417">
              <a:spcBef>
                <a:spcPts val="600"/>
              </a:spcBef>
              <a:spcAft>
                <a:spcPts val="600"/>
              </a:spcAft>
              <a:defRPr sz="2800">
                <a:solidFill>
                  <a:srgbClr val="005C6E"/>
                </a:solidFill>
              </a:defRPr>
            </a:lvl2pPr>
            <a:lvl3pPr marL="1076298" indent="-338130">
              <a:spcBef>
                <a:spcPts val="600"/>
              </a:spcBef>
              <a:spcAft>
                <a:spcPts val="600"/>
              </a:spcAft>
              <a:defRPr sz="2400">
                <a:solidFill>
                  <a:srgbClr val="005C6E"/>
                </a:solidFill>
              </a:defRPr>
            </a:lvl3pPr>
            <a:lvl4pPr marL="935531" indent="-457189">
              <a:buFont typeface="Arial" panose="020B0604020202020204" pitchFamily="34" charset="0"/>
              <a:buChar char="•"/>
              <a:defRPr sz="2667">
                <a:solidFill>
                  <a:srgbClr val="005C6E"/>
                </a:solidFill>
              </a:defRPr>
            </a:lvl4pPr>
            <a:lvl5pPr>
              <a:defRPr sz="2667">
                <a:solidFill>
                  <a:srgbClr val="005C6E"/>
                </a:solidFill>
              </a:defRPr>
            </a:lvl5pPr>
            <a:lvl6pPr marL="1438239" indent="-342891">
              <a:spcBef>
                <a:spcPts val="600"/>
              </a:spcBef>
              <a:spcAft>
                <a:spcPts val="600"/>
              </a:spcAft>
              <a:buFont typeface="Arial" panose="020B0604020202020204" pitchFamily="34" charset="0"/>
              <a:buChar char="•"/>
              <a:defRPr sz="2400">
                <a:latin typeface="Arial" panose="020B0604020202020204" pitchFamily="34" charset="0"/>
                <a:cs typeface="Arial" panose="020B0604020202020204" pitchFamily="34" charset="0"/>
              </a:defRPr>
            </a:lvl6pPr>
            <a:lvl7pPr marL="1790655" indent="-352417">
              <a:spcBef>
                <a:spcPts val="600"/>
              </a:spcBef>
              <a:spcAft>
                <a:spcPts val="600"/>
              </a:spcAft>
              <a:defRPr sz="2400">
                <a:latin typeface="Arial" panose="020B0604020202020204" pitchFamily="34" charset="0"/>
                <a:cs typeface="Arial" panose="020B0604020202020204" pitchFamily="34" charset="0"/>
              </a:defRPr>
            </a:lvl7pPr>
            <a:lvl8pPr>
              <a:defRPr sz="2400"/>
            </a:lvl8pPr>
            <a:lvl9pPr>
              <a:defRPr sz="2400"/>
            </a:lvl9pPr>
          </a:lstStyle>
          <a:p>
            <a:pPr lvl="0"/>
            <a:r>
              <a:rPr lang="en-US" altLang="en-US"/>
              <a:t>Click to edit Master text styles</a:t>
            </a:r>
          </a:p>
          <a:p>
            <a:pPr lvl="1"/>
            <a:r>
              <a:rPr lang="en-US" altLang="en-US"/>
              <a:t>Second level</a:t>
            </a:r>
          </a:p>
          <a:p>
            <a:pPr lvl="2"/>
            <a:r>
              <a:rPr lang="en-US" altLang="en-US"/>
              <a:t>Third level</a:t>
            </a:r>
          </a:p>
        </p:txBody>
      </p:sp>
      <p:sp>
        <p:nvSpPr>
          <p:cNvPr id="4" name="Content Placeholder 3"/>
          <p:cNvSpPr>
            <a:spLocks noGrp="1"/>
          </p:cNvSpPr>
          <p:nvPr>
            <p:ph sz="half" idx="2"/>
          </p:nvPr>
        </p:nvSpPr>
        <p:spPr>
          <a:xfrm>
            <a:off x="8095699" y="1580225"/>
            <a:ext cx="3486700" cy="4283171"/>
          </a:xfrm>
        </p:spPr>
        <p:txBody>
          <a:bodyPr>
            <a:normAutofit/>
          </a:bodyPr>
          <a:lstStyle>
            <a:lvl1pPr>
              <a:defRPr sz="3200">
                <a:solidFill>
                  <a:srgbClr val="005C6E"/>
                </a:solidFill>
              </a:defRPr>
            </a:lvl1pPr>
            <a:lvl2pPr>
              <a:defRPr sz="2800">
                <a:solidFill>
                  <a:srgbClr val="005C6E"/>
                </a:solidFill>
              </a:defRPr>
            </a:lvl2pPr>
            <a:lvl3pPr>
              <a:defRPr sz="2400">
                <a:solidFill>
                  <a:srgbClr val="005C6E"/>
                </a:solidFill>
              </a:defRPr>
            </a:lvl3pPr>
            <a:lvl4pPr>
              <a:defRPr sz="2667">
                <a:solidFill>
                  <a:srgbClr val="005C6E"/>
                </a:solidFill>
              </a:defRPr>
            </a:lvl4pPr>
            <a:lvl5pPr>
              <a:defRPr sz="2667">
                <a:solidFill>
                  <a:srgbClr val="005C6E"/>
                </a:solidFill>
              </a:defRPr>
            </a:lvl5pPr>
            <a:lvl6pPr>
              <a:defRPr sz="2400"/>
            </a:lvl6pPr>
            <a:lvl7pPr>
              <a:defRPr sz="2400"/>
            </a:lvl7pPr>
            <a:lvl8pPr>
              <a:defRPr sz="2400"/>
            </a:lvl8pPr>
            <a:lvl9pPr>
              <a:defRPr sz="2400"/>
            </a:lvl9pPr>
          </a:lstStyle>
          <a:p>
            <a:pPr lvl="0"/>
            <a:r>
              <a:rPr lang="en-US" altLang="en-US"/>
              <a:t>Click to edit Master text styles</a:t>
            </a:r>
          </a:p>
          <a:p>
            <a:pPr lvl="1"/>
            <a:r>
              <a:rPr lang="en-US" altLang="en-US"/>
              <a:t>Second level</a:t>
            </a:r>
          </a:p>
          <a:p>
            <a:pPr lvl="2"/>
            <a:r>
              <a:rPr lang="en-US" altLang="en-US"/>
              <a:t>Third level</a:t>
            </a:r>
          </a:p>
        </p:txBody>
      </p:sp>
      <p:pic>
        <p:nvPicPr>
          <p:cNvPr id="10" name="Picture 9" descr="AbilityNet logo">
            <a:extLst>
              <a:ext uri="{FF2B5EF4-FFF2-40B4-BE49-F238E27FC236}">
                <a16:creationId xmlns:a16="http://schemas.microsoft.com/office/drawing/2014/main" id="{B943099F-9885-0D41-B83F-1E7B47F75DDC}"/>
              </a:ext>
            </a:extLst>
          </p:cNvPr>
          <p:cNvPicPr>
            <a:picLocks noChangeAspect="1"/>
          </p:cNvPicPr>
          <p:nvPr/>
        </p:nvPicPr>
        <p:blipFill>
          <a:blip r:embed="rId3"/>
          <a:stretch>
            <a:fillRect/>
          </a:stretch>
        </p:blipFill>
        <p:spPr>
          <a:xfrm>
            <a:off x="9087296" y="0"/>
            <a:ext cx="3104704" cy="1513381"/>
          </a:xfrm>
          <a:prstGeom prst="rect">
            <a:avLst/>
          </a:prstGeom>
        </p:spPr>
      </p:pic>
      <p:pic>
        <p:nvPicPr>
          <p:cNvPr id="7" name="Picture 6">
            <a:extLst>
              <a:ext uri="{FF2B5EF4-FFF2-40B4-BE49-F238E27FC236}">
                <a16:creationId xmlns:a16="http://schemas.microsoft.com/office/drawing/2014/main" id="{10BD2B8E-C13D-2986-01EB-AA1B07A429B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087296" y="0"/>
            <a:ext cx="3104704" cy="1513381"/>
          </a:xfrm>
          <a:prstGeom prst="rect">
            <a:avLst/>
          </a:prstGeom>
        </p:spPr>
      </p:pic>
      <p:cxnSp>
        <p:nvCxnSpPr>
          <p:cNvPr id="8" name="Straight Connector 7">
            <a:extLst>
              <a:ext uri="{FF2B5EF4-FFF2-40B4-BE49-F238E27FC236}">
                <a16:creationId xmlns:a16="http://schemas.microsoft.com/office/drawing/2014/main" id="{9A9D4712-F6A0-7ED0-72A5-E2184450259A}"/>
              </a:ext>
              <a:ext uri="{C183D7F6-B498-43B3-948B-1728B52AA6E4}">
                <adec:decorative xmlns:adec="http://schemas.microsoft.com/office/drawing/2017/decorative" val="1"/>
              </a:ext>
            </a:extLst>
          </p:cNvPr>
          <p:cNvCxnSpPr>
            <a:cxnSpLocks/>
          </p:cNvCxnSpPr>
          <p:nvPr/>
        </p:nvCxnSpPr>
        <p:spPr>
          <a:xfrm flipH="1">
            <a:off x="584200" y="5864305"/>
            <a:ext cx="109982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2AFF3A5D-0E91-5BBC-A68B-2E3A2E6B0439}"/>
              </a:ext>
              <a:ext uri="{C183D7F6-B498-43B3-948B-1728B52AA6E4}">
                <adec:decorative xmlns:adec="http://schemas.microsoft.com/office/drawing/2017/decorative" val="1"/>
              </a:ext>
            </a:extLst>
          </p:cNvPr>
          <p:cNvCxnSpPr>
            <a:cxnSpLocks/>
          </p:cNvCxnSpPr>
          <p:nvPr/>
        </p:nvCxnSpPr>
        <p:spPr>
          <a:xfrm flipH="1">
            <a:off x="594784" y="1459147"/>
            <a:ext cx="109982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sp>
        <p:nvSpPr>
          <p:cNvPr id="2" name="Slide Number Placeholder 6">
            <a:extLst>
              <a:ext uri="{FF2B5EF4-FFF2-40B4-BE49-F238E27FC236}">
                <a16:creationId xmlns:a16="http://schemas.microsoft.com/office/drawing/2014/main" id="{A4942511-8A52-710A-889A-E584748113CD}"/>
              </a:ext>
            </a:extLst>
          </p:cNvPr>
          <p:cNvSpPr>
            <a:spLocks noGrp="1"/>
          </p:cNvSpPr>
          <p:nvPr>
            <p:ph type="sldNum" sz="quarter" idx="10"/>
          </p:nvPr>
        </p:nvSpPr>
        <p:spPr>
          <a:xfrm>
            <a:off x="7806268" y="6364290"/>
            <a:ext cx="3786717" cy="430212"/>
          </a:xfrm>
          <a:prstGeom prst="rect">
            <a:avLst/>
          </a:prstGeom>
        </p:spPr>
        <p:txBody>
          <a:bodyPr/>
          <a:lstStyle>
            <a:lvl1pPr algn="r" eaLnBrk="1" fontAlgn="auto" hangingPunct="1">
              <a:spcBef>
                <a:spcPts val="0"/>
              </a:spcBef>
              <a:spcAft>
                <a:spcPts val="0"/>
              </a:spcAft>
              <a:defRPr sz="1867">
                <a:solidFill>
                  <a:srgbClr val="005C6E"/>
                </a:solidFill>
                <a:latin typeface="Arial"/>
                <a:cs typeface="Arial"/>
              </a:defRPr>
            </a:lvl1pPr>
          </a:lstStyle>
          <a:p>
            <a:pPr>
              <a:defRPr/>
            </a:pPr>
            <a:fld id="{1FD74C2D-CB70-7946-AEC0-E7AE43935602}" type="slidenum">
              <a:rPr lang="en-US" smtClean="0"/>
              <a:pPr>
                <a:defRPr/>
              </a:pPr>
              <a:t>‹#›</a:t>
            </a:fld>
            <a:endParaRPr lang="en-US"/>
          </a:p>
        </p:txBody>
      </p:sp>
    </p:spTree>
    <p:custDataLst>
      <p:tags r:id="rId1"/>
    </p:custDataLst>
    <p:extLst>
      <p:ext uri="{BB962C8B-B14F-4D97-AF65-F5344CB8AC3E}">
        <p14:creationId xmlns:p14="http://schemas.microsoft.com/office/powerpoint/2010/main" val="342169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2 Content">
    <p:spTree>
      <p:nvGrpSpPr>
        <p:cNvPr id="1" name=""/>
        <p:cNvGrpSpPr/>
        <p:nvPr/>
      </p:nvGrpSpPr>
      <p:grpSpPr>
        <a:xfrm>
          <a:off x="0" y="0"/>
          <a:ext cx="0" cy="0"/>
          <a:chOff x="0" y="0"/>
          <a:chExt cx="0" cy="0"/>
        </a:xfrm>
      </p:grpSpPr>
      <p:sp>
        <p:nvSpPr>
          <p:cNvPr id="13" name="Title 1"/>
          <p:cNvSpPr>
            <a:spLocks noGrp="1"/>
          </p:cNvSpPr>
          <p:nvPr>
            <p:ph type="title"/>
          </p:nvPr>
        </p:nvSpPr>
        <p:spPr>
          <a:xfrm>
            <a:off x="594784" y="771526"/>
            <a:ext cx="8720667" cy="676852"/>
          </a:xfrm>
        </p:spPr>
        <p:txBody>
          <a:bodyPr>
            <a:noAutofit/>
          </a:bodyPr>
          <a:lstStyle>
            <a:lvl1pPr>
              <a:defRPr b="1">
                <a:solidFill>
                  <a:srgbClr val="005C6E"/>
                </a:solidFill>
              </a:defRPr>
            </a:lvl1pPr>
          </a:lstStyle>
          <a:p>
            <a:r>
              <a:rPr lang="en-US"/>
              <a:t>Click to edit Master title style</a:t>
            </a:r>
            <a:endParaRPr lang="en-US" dirty="0"/>
          </a:p>
        </p:txBody>
      </p:sp>
      <p:sp>
        <p:nvSpPr>
          <p:cNvPr id="4" name="Content Placeholder 3"/>
          <p:cNvSpPr>
            <a:spLocks noGrp="1"/>
          </p:cNvSpPr>
          <p:nvPr>
            <p:ph sz="half" idx="2"/>
          </p:nvPr>
        </p:nvSpPr>
        <p:spPr>
          <a:xfrm>
            <a:off x="594785" y="1547257"/>
            <a:ext cx="3486700" cy="4283171"/>
          </a:xfrm>
        </p:spPr>
        <p:txBody>
          <a:bodyPr>
            <a:normAutofit/>
          </a:bodyPr>
          <a:lstStyle>
            <a:lvl1pPr>
              <a:defRPr sz="3200">
                <a:solidFill>
                  <a:srgbClr val="005C6E"/>
                </a:solidFill>
              </a:defRPr>
            </a:lvl1pPr>
            <a:lvl2pPr>
              <a:defRPr sz="2800">
                <a:solidFill>
                  <a:srgbClr val="005C6E"/>
                </a:solidFill>
              </a:defRPr>
            </a:lvl2pPr>
            <a:lvl3pPr>
              <a:defRPr sz="2400">
                <a:solidFill>
                  <a:srgbClr val="005C6E"/>
                </a:solidFill>
              </a:defRPr>
            </a:lvl3pPr>
            <a:lvl4pPr>
              <a:defRPr sz="2667">
                <a:solidFill>
                  <a:srgbClr val="005C6E"/>
                </a:solidFill>
              </a:defRPr>
            </a:lvl4pPr>
            <a:lvl5pPr>
              <a:defRPr sz="2667">
                <a:solidFill>
                  <a:srgbClr val="005C6E"/>
                </a:solidFill>
              </a:defRPr>
            </a:lvl5pPr>
            <a:lvl6pPr>
              <a:defRPr sz="2400"/>
            </a:lvl6pPr>
            <a:lvl7pPr>
              <a:defRPr sz="2400"/>
            </a:lvl7pPr>
            <a:lvl8pPr>
              <a:defRPr sz="2400"/>
            </a:lvl8pPr>
            <a:lvl9pPr>
              <a:defRPr sz="2400"/>
            </a:lvl9pPr>
          </a:lstStyle>
          <a:p>
            <a:pPr lvl="0"/>
            <a:r>
              <a:rPr lang="en-US" altLang="en-US"/>
              <a:t>Click to edit Master text styles</a:t>
            </a:r>
          </a:p>
          <a:p>
            <a:pPr lvl="1"/>
            <a:r>
              <a:rPr lang="en-US" altLang="en-US"/>
              <a:t>Second level</a:t>
            </a:r>
          </a:p>
          <a:p>
            <a:pPr lvl="2"/>
            <a:r>
              <a:rPr lang="en-US" altLang="en-US"/>
              <a:t>Third level</a:t>
            </a:r>
          </a:p>
        </p:txBody>
      </p:sp>
      <p:sp>
        <p:nvSpPr>
          <p:cNvPr id="3" name="Content Placeholder 2"/>
          <p:cNvSpPr>
            <a:spLocks noGrp="1"/>
          </p:cNvSpPr>
          <p:nvPr>
            <p:ph sz="half" idx="1"/>
          </p:nvPr>
        </p:nvSpPr>
        <p:spPr>
          <a:xfrm>
            <a:off x="4330427" y="1547257"/>
            <a:ext cx="7251973" cy="4283171"/>
          </a:xfrm>
        </p:spPr>
        <p:txBody>
          <a:bodyPr>
            <a:noAutofit/>
          </a:bodyPr>
          <a:lstStyle>
            <a:lvl1pPr marL="361942" indent="-361942">
              <a:spcBef>
                <a:spcPts val="600"/>
              </a:spcBef>
              <a:spcAft>
                <a:spcPts val="600"/>
              </a:spcAft>
              <a:defRPr sz="3200">
                <a:solidFill>
                  <a:srgbClr val="005C6E"/>
                </a:solidFill>
              </a:defRPr>
            </a:lvl1pPr>
            <a:lvl2pPr marL="714357" indent="-352417">
              <a:spcBef>
                <a:spcPts val="600"/>
              </a:spcBef>
              <a:spcAft>
                <a:spcPts val="600"/>
              </a:spcAft>
              <a:defRPr sz="2800">
                <a:solidFill>
                  <a:srgbClr val="005C6E"/>
                </a:solidFill>
              </a:defRPr>
            </a:lvl2pPr>
            <a:lvl3pPr marL="1076298" indent="-338130">
              <a:spcBef>
                <a:spcPts val="600"/>
              </a:spcBef>
              <a:spcAft>
                <a:spcPts val="600"/>
              </a:spcAft>
              <a:defRPr sz="2400">
                <a:solidFill>
                  <a:srgbClr val="005C6E"/>
                </a:solidFill>
              </a:defRPr>
            </a:lvl3pPr>
            <a:lvl4pPr marL="935531" indent="-457189">
              <a:buFont typeface="Arial" panose="020B0604020202020204" pitchFamily="34" charset="0"/>
              <a:buChar char="•"/>
              <a:defRPr sz="2667">
                <a:solidFill>
                  <a:srgbClr val="005C6E"/>
                </a:solidFill>
              </a:defRPr>
            </a:lvl4pPr>
            <a:lvl5pPr>
              <a:defRPr sz="2667">
                <a:solidFill>
                  <a:srgbClr val="005C6E"/>
                </a:solidFill>
              </a:defRPr>
            </a:lvl5pPr>
            <a:lvl6pPr marL="1438239" indent="-342891">
              <a:spcBef>
                <a:spcPts val="600"/>
              </a:spcBef>
              <a:spcAft>
                <a:spcPts val="600"/>
              </a:spcAft>
              <a:buFont typeface="Arial" panose="020B0604020202020204" pitchFamily="34" charset="0"/>
              <a:buChar char="•"/>
              <a:defRPr sz="2400">
                <a:latin typeface="Arial" panose="020B0604020202020204" pitchFamily="34" charset="0"/>
                <a:cs typeface="Arial" panose="020B0604020202020204" pitchFamily="34" charset="0"/>
              </a:defRPr>
            </a:lvl6pPr>
            <a:lvl7pPr marL="1790655" indent="-352417">
              <a:spcBef>
                <a:spcPts val="600"/>
              </a:spcBef>
              <a:spcAft>
                <a:spcPts val="600"/>
              </a:spcAft>
              <a:defRPr sz="2400">
                <a:latin typeface="Arial" panose="020B0604020202020204" pitchFamily="34" charset="0"/>
                <a:cs typeface="Arial" panose="020B0604020202020204" pitchFamily="34" charset="0"/>
              </a:defRPr>
            </a:lvl7pPr>
            <a:lvl8pPr>
              <a:defRPr sz="2400"/>
            </a:lvl8pPr>
            <a:lvl9pPr>
              <a:defRPr sz="2400"/>
            </a:lvl9pPr>
          </a:lstStyle>
          <a:p>
            <a:pPr lvl="0"/>
            <a:r>
              <a:rPr lang="en-US" altLang="en-US"/>
              <a:t>Click to edit Master text styles</a:t>
            </a:r>
          </a:p>
          <a:p>
            <a:pPr lvl="1"/>
            <a:r>
              <a:rPr lang="en-US" altLang="en-US"/>
              <a:t>Second level</a:t>
            </a:r>
          </a:p>
          <a:p>
            <a:pPr lvl="2"/>
            <a:r>
              <a:rPr lang="en-US" altLang="en-US"/>
              <a:t>Third level</a:t>
            </a:r>
          </a:p>
        </p:txBody>
      </p:sp>
      <p:pic>
        <p:nvPicPr>
          <p:cNvPr id="10" name="Picture 9">
            <a:extLst>
              <a:ext uri="{FF2B5EF4-FFF2-40B4-BE49-F238E27FC236}">
                <a16:creationId xmlns:a16="http://schemas.microsoft.com/office/drawing/2014/main" id="{B943099F-9885-0D41-B83F-1E7B47F75DD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087296" y="0"/>
            <a:ext cx="3104704" cy="1513381"/>
          </a:xfrm>
          <a:prstGeom prst="rect">
            <a:avLst/>
          </a:prstGeom>
        </p:spPr>
      </p:pic>
      <p:pic>
        <p:nvPicPr>
          <p:cNvPr id="7" name="Picture 6">
            <a:extLst>
              <a:ext uri="{FF2B5EF4-FFF2-40B4-BE49-F238E27FC236}">
                <a16:creationId xmlns:a16="http://schemas.microsoft.com/office/drawing/2014/main" id="{10BD2B8E-C13D-2986-01EB-AA1B07A429B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087296" y="0"/>
            <a:ext cx="3104704" cy="1513381"/>
          </a:xfrm>
          <a:prstGeom prst="rect">
            <a:avLst/>
          </a:prstGeom>
        </p:spPr>
      </p:pic>
      <p:cxnSp>
        <p:nvCxnSpPr>
          <p:cNvPr id="8" name="Straight Connector 7">
            <a:extLst>
              <a:ext uri="{FF2B5EF4-FFF2-40B4-BE49-F238E27FC236}">
                <a16:creationId xmlns:a16="http://schemas.microsoft.com/office/drawing/2014/main" id="{9A9D4712-F6A0-7ED0-72A5-E2184450259A}"/>
              </a:ext>
              <a:ext uri="{C183D7F6-B498-43B3-948B-1728B52AA6E4}">
                <adec:decorative xmlns:adec="http://schemas.microsoft.com/office/drawing/2017/decorative" val="1"/>
              </a:ext>
            </a:extLst>
          </p:cNvPr>
          <p:cNvCxnSpPr>
            <a:cxnSpLocks/>
          </p:cNvCxnSpPr>
          <p:nvPr/>
        </p:nvCxnSpPr>
        <p:spPr>
          <a:xfrm flipH="1">
            <a:off x="584200" y="5864305"/>
            <a:ext cx="109982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2AFF3A5D-0E91-5BBC-A68B-2E3A2E6B0439}"/>
              </a:ext>
              <a:ext uri="{C183D7F6-B498-43B3-948B-1728B52AA6E4}">
                <adec:decorative xmlns:adec="http://schemas.microsoft.com/office/drawing/2017/decorative" val="1"/>
              </a:ext>
            </a:extLst>
          </p:cNvPr>
          <p:cNvCxnSpPr>
            <a:cxnSpLocks/>
          </p:cNvCxnSpPr>
          <p:nvPr/>
        </p:nvCxnSpPr>
        <p:spPr>
          <a:xfrm flipH="1">
            <a:off x="594784" y="1459147"/>
            <a:ext cx="10998200" cy="0"/>
          </a:xfrm>
          <a:prstGeom prst="line">
            <a:avLst/>
          </a:prstGeom>
          <a:ln w="6350" cmpd="sng">
            <a:solidFill>
              <a:srgbClr val="141313"/>
            </a:solidFill>
          </a:ln>
          <a:effectLst/>
        </p:spPr>
        <p:style>
          <a:lnRef idx="2">
            <a:schemeClr val="accent1"/>
          </a:lnRef>
          <a:fillRef idx="0">
            <a:schemeClr val="accent1"/>
          </a:fillRef>
          <a:effectRef idx="1">
            <a:schemeClr val="accent1"/>
          </a:effectRef>
          <a:fontRef idx="minor">
            <a:schemeClr val="tx1"/>
          </a:fontRef>
        </p:style>
      </p:cxnSp>
      <p:sp>
        <p:nvSpPr>
          <p:cNvPr id="2" name="Slide Number Placeholder 6">
            <a:extLst>
              <a:ext uri="{FF2B5EF4-FFF2-40B4-BE49-F238E27FC236}">
                <a16:creationId xmlns:a16="http://schemas.microsoft.com/office/drawing/2014/main" id="{A4942511-8A52-710A-889A-E584748113CD}"/>
              </a:ext>
              <a:ext uri="{C183D7F6-B498-43B3-948B-1728B52AA6E4}">
                <adec:decorative xmlns:adec="http://schemas.microsoft.com/office/drawing/2017/decorative" val="0"/>
              </a:ext>
            </a:extLst>
          </p:cNvPr>
          <p:cNvSpPr>
            <a:spLocks noGrp="1"/>
          </p:cNvSpPr>
          <p:nvPr>
            <p:ph type="sldNum" sz="quarter" idx="10"/>
          </p:nvPr>
        </p:nvSpPr>
        <p:spPr>
          <a:xfrm>
            <a:off x="7806268" y="6364290"/>
            <a:ext cx="3786717" cy="430212"/>
          </a:xfrm>
          <a:prstGeom prst="rect">
            <a:avLst/>
          </a:prstGeom>
        </p:spPr>
        <p:txBody>
          <a:bodyPr/>
          <a:lstStyle>
            <a:lvl1pPr algn="r" eaLnBrk="1" fontAlgn="auto" hangingPunct="1">
              <a:spcBef>
                <a:spcPts val="0"/>
              </a:spcBef>
              <a:spcAft>
                <a:spcPts val="0"/>
              </a:spcAft>
              <a:defRPr sz="1867">
                <a:solidFill>
                  <a:srgbClr val="005C6E"/>
                </a:solidFill>
                <a:latin typeface="Arial"/>
                <a:cs typeface="Arial"/>
              </a:defRPr>
            </a:lvl1pPr>
          </a:lstStyle>
          <a:p>
            <a:pPr>
              <a:defRPr/>
            </a:pPr>
            <a:fld id="{1FD74C2D-CB70-7946-AEC0-E7AE43935602}" type="slidenum">
              <a:rPr lang="en-US" smtClean="0"/>
              <a:pPr>
                <a:defRPr/>
              </a:pPr>
              <a:t>‹#›</a:t>
            </a:fld>
            <a:endParaRPr lang="en-US"/>
          </a:p>
        </p:txBody>
      </p:sp>
    </p:spTree>
    <p:custDataLst>
      <p:tags r:id="rId1"/>
    </p:custDataLst>
    <p:extLst>
      <p:ext uri="{BB962C8B-B14F-4D97-AF65-F5344CB8AC3E}">
        <p14:creationId xmlns:p14="http://schemas.microsoft.com/office/powerpoint/2010/main" val="2178299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7" name="Title 1"/>
          <p:cNvSpPr>
            <a:spLocks noGrp="1"/>
          </p:cNvSpPr>
          <p:nvPr>
            <p:ph type="title"/>
          </p:nvPr>
        </p:nvSpPr>
        <p:spPr>
          <a:xfrm>
            <a:off x="661989" y="2895468"/>
            <a:ext cx="10868025" cy="1067064"/>
          </a:xfrm>
        </p:spPr>
        <p:txBody>
          <a:bodyPr>
            <a:noAutofit/>
          </a:bodyPr>
          <a:lstStyle>
            <a:lvl1pPr algn="ctr">
              <a:defRPr b="1">
                <a:solidFill>
                  <a:srgbClr val="005C6E"/>
                </a:solidFill>
              </a:defRPr>
            </a:lvl1pPr>
          </a:lstStyle>
          <a:p>
            <a:r>
              <a:rPr lang="en-US"/>
              <a:t>Click to edit Master title style</a:t>
            </a:r>
            <a:endParaRPr lang="en-US" dirty="0"/>
          </a:p>
        </p:txBody>
      </p:sp>
      <p:sp>
        <p:nvSpPr>
          <p:cNvPr id="2" name="Slide Number Placeholder 6">
            <a:extLst>
              <a:ext uri="{FF2B5EF4-FFF2-40B4-BE49-F238E27FC236}">
                <a16:creationId xmlns:a16="http://schemas.microsoft.com/office/drawing/2014/main" id="{37A45729-0ABC-E29B-1501-FFAD5C107230}"/>
              </a:ext>
            </a:extLst>
          </p:cNvPr>
          <p:cNvSpPr>
            <a:spLocks noGrp="1"/>
          </p:cNvSpPr>
          <p:nvPr>
            <p:ph type="sldNum" sz="quarter" idx="10"/>
          </p:nvPr>
        </p:nvSpPr>
        <p:spPr>
          <a:xfrm>
            <a:off x="7806268" y="6364290"/>
            <a:ext cx="3786717" cy="430212"/>
          </a:xfrm>
          <a:prstGeom prst="rect">
            <a:avLst/>
          </a:prstGeom>
        </p:spPr>
        <p:txBody>
          <a:bodyPr/>
          <a:lstStyle>
            <a:lvl1pPr algn="r" eaLnBrk="1" fontAlgn="auto" hangingPunct="1">
              <a:spcBef>
                <a:spcPts val="0"/>
              </a:spcBef>
              <a:spcAft>
                <a:spcPts val="0"/>
              </a:spcAft>
              <a:defRPr sz="1867">
                <a:solidFill>
                  <a:srgbClr val="005C6E"/>
                </a:solidFill>
                <a:latin typeface="Arial"/>
                <a:cs typeface="Arial"/>
              </a:defRPr>
            </a:lvl1pPr>
          </a:lstStyle>
          <a:p>
            <a:pPr>
              <a:defRPr/>
            </a:pPr>
            <a:fld id="{1FD74C2D-CB70-7946-AEC0-E7AE43935602}" type="slidenum">
              <a:rPr lang="en-US" smtClean="0"/>
              <a:pPr>
                <a:defRPr/>
              </a:pPr>
              <a:t>‹#›</a:t>
            </a:fld>
            <a:endParaRPr lang="en-US"/>
          </a:p>
        </p:txBody>
      </p:sp>
      <p:sp>
        <p:nvSpPr>
          <p:cNvPr id="6" name="TextBox 5">
            <a:extLst>
              <a:ext uri="{FF2B5EF4-FFF2-40B4-BE49-F238E27FC236}">
                <a16:creationId xmlns:a16="http://schemas.microsoft.com/office/drawing/2014/main" id="{883976FC-01A6-4D63-5AF9-76EAA12D46E4}"/>
              </a:ext>
            </a:extLst>
          </p:cNvPr>
          <p:cNvSpPr txBox="1"/>
          <p:nvPr/>
        </p:nvSpPr>
        <p:spPr>
          <a:xfrm>
            <a:off x="2505075" y="4253984"/>
            <a:ext cx="7181851" cy="508088"/>
          </a:xfrm>
          <a:prstGeom prst="rect">
            <a:avLst/>
          </a:prstGeom>
          <a:noFill/>
        </p:spPr>
        <p:txBody>
          <a:bodyPr wrap="square" rtlCol="0">
            <a:spAutoFit/>
          </a:bodyPr>
          <a:lstStyle/>
          <a:p>
            <a:r>
              <a:rPr lang="en-GB" sz="1351" b="1" dirty="0"/>
              <a:t>Note</a:t>
            </a:r>
            <a:r>
              <a:rPr lang="en-GB" sz="1351" dirty="0"/>
              <a:t>: expand video to cover the red square – this will be maximum size whilst still allowing access to slide controls</a:t>
            </a:r>
          </a:p>
        </p:txBody>
      </p:sp>
      <p:sp>
        <p:nvSpPr>
          <p:cNvPr id="5" name="Rectangle 4">
            <a:extLst>
              <a:ext uri="{FF2B5EF4-FFF2-40B4-BE49-F238E27FC236}">
                <a16:creationId xmlns:a16="http://schemas.microsoft.com/office/drawing/2014/main" id="{30F8E0A4-6841-7A7C-8670-AFB10A6E5580}"/>
              </a:ext>
              <a:ext uri="{C183D7F6-B498-43B3-948B-1728B52AA6E4}">
                <adec:decorative xmlns:adec="http://schemas.microsoft.com/office/drawing/2017/decorative" val="1"/>
              </a:ext>
            </a:extLst>
          </p:cNvPr>
          <p:cNvSpPr/>
          <p:nvPr/>
        </p:nvSpPr>
        <p:spPr>
          <a:xfrm>
            <a:off x="603253" y="0"/>
            <a:ext cx="10989732" cy="6181725"/>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1"/>
          </a:p>
        </p:txBody>
      </p:sp>
      <p:pic>
        <p:nvPicPr>
          <p:cNvPr id="8" name="Picture 7" descr="AbilityNet logo">
            <a:extLst>
              <a:ext uri="{FF2B5EF4-FFF2-40B4-BE49-F238E27FC236}">
                <a16:creationId xmlns:a16="http://schemas.microsoft.com/office/drawing/2014/main" id="{8E54022C-F578-D940-9022-55A06F71B84C}"/>
              </a:ext>
            </a:extLst>
          </p:cNvPr>
          <p:cNvPicPr>
            <a:picLocks noChangeAspect="1"/>
          </p:cNvPicPr>
          <p:nvPr/>
        </p:nvPicPr>
        <p:blipFill>
          <a:blip r:embed="rId3"/>
          <a:stretch>
            <a:fillRect/>
          </a:stretch>
        </p:blipFill>
        <p:spPr>
          <a:xfrm>
            <a:off x="10544175" y="142509"/>
            <a:ext cx="854392" cy="416471"/>
          </a:xfrm>
          <a:prstGeom prst="rect">
            <a:avLst/>
          </a:prstGeom>
        </p:spPr>
      </p:pic>
      <p:sp>
        <p:nvSpPr>
          <p:cNvPr id="3" name="TextBox 2">
            <a:extLst>
              <a:ext uri="{FF2B5EF4-FFF2-40B4-BE49-F238E27FC236}">
                <a16:creationId xmlns:a16="http://schemas.microsoft.com/office/drawing/2014/main" id="{6E20385A-56AA-028E-B9FE-898399E2623B}"/>
              </a:ext>
            </a:extLst>
          </p:cNvPr>
          <p:cNvSpPr txBox="1"/>
          <p:nvPr/>
        </p:nvSpPr>
        <p:spPr>
          <a:xfrm>
            <a:off x="2505075" y="4253984"/>
            <a:ext cx="7181851" cy="508088"/>
          </a:xfrm>
          <a:prstGeom prst="rect">
            <a:avLst/>
          </a:prstGeom>
          <a:noFill/>
        </p:spPr>
        <p:txBody>
          <a:bodyPr wrap="square" rtlCol="0">
            <a:spAutoFit/>
          </a:bodyPr>
          <a:lstStyle/>
          <a:p>
            <a:r>
              <a:rPr lang="en-GB" sz="1351" b="1"/>
              <a:t>Note</a:t>
            </a:r>
            <a:r>
              <a:rPr lang="en-GB" sz="1351"/>
              <a:t>: expand video to cover the red square – this will be maximum size whilst still allowing access to slide controls</a:t>
            </a:r>
          </a:p>
        </p:txBody>
      </p:sp>
      <p:sp>
        <p:nvSpPr>
          <p:cNvPr id="4" name="Rectangle 3">
            <a:extLst>
              <a:ext uri="{FF2B5EF4-FFF2-40B4-BE49-F238E27FC236}">
                <a16:creationId xmlns:a16="http://schemas.microsoft.com/office/drawing/2014/main" id="{CEBF11A6-B108-1B1A-3FDA-E5671F1C897D}"/>
              </a:ext>
              <a:ext uri="{C183D7F6-B498-43B3-948B-1728B52AA6E4}">
                <adec:decorative xmlns:adec="http://schemas.microsoft.com/office/drawing/2017/decorative" val="1"/>
              </a:ext>
            </a:extLst>
          </p:cNvPr>
          <p:cNvSpPr/>
          <p:nvPr/>
        </p:nvSpPr>
        <p:spPr>
          <a:xfrm>
            <a:off x="603253" y="0"/>
            <a:ext cx="10989732" cy="6181725"/>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1"/>
          </a:p>
        </p:txBody>
      </p:sp>
      <p:pic>
        <p:nvPicPr>
          <p:cNvPr id="9" name="Picture 8" descr="AbilityNet logo">
            <a:extLst>
              <a:ext uri="{FF2B5EF4-FFF2-40B4-BE49-F238E27FC236}">
                <a16:creationId xmlns:a16="http://schemas.microsoft.com/office/drawing/2014/main" id="{3891893A-E112-B28D-5B2F-C82280FC4346}"/>
              </a:ext>
            </a:extLst>
          </p:cNvPr>
          <p:cNvPicPr>
            <a:picLocks noChangeAspect="1"/>
          </p:cNvPicPr>
          <p:nvPr/>
        </p:nvPicPr>
        <p:blipFill>
          <a:blip r:embed="rId3"/>
          <a:stretch>
            <a:fillRect/>
          </a:stretch>
        </p:blipFill>
        <p:spPr>
          <a:xfrm>
            <a:off x="10544175" y="142509"/>
            <a:ext cx="854392" cy="416471"/>
          </a:xfrm>
          <a:prstGeom prst="rect">
            <a:avLst/>
          </a:prstGeom>
        </p:spPr>
      </p:pic>
    </p:spTree>
    <p:custDataLst>
      <p:tags r:id="rId1"/>
    </p:custDataLst>
    <p:extLst>
      <p:ext uri="{BB962C8B-B14F-4D97-AF65-F5344CB8AC3E}">
        <p14:creationId xmlns:p14="http://schemas.microsoft.com/office/powerpoint/2010/main" val="30375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Break">
    <p:spTree>
      <p:nvGrpSpPr>
        <p:cNvPr id="1" name=""/>
        <p:cNvGrpSpPr/>
        <p:nvPr/>
      </p:nvGrpSpPr>
      <p:grpSpPr>
        <a:xfrm>
          <a:off x="0" y="0"/>
          <a:ext cx="0" cy="0"/>
          <a:chOff x="0" y="0"/>
          <a:chExt cx="0" cy="0"/>
        </a:xfrm>
      </p:grpSpPr>
      <p:pic>
        <p:nvPicPr>
          <p:cNvPr id="9" name="Picture 8" descr="AbilityNet logo">
            <a:extLst>
              <a:ext uri="{FF2B5EF4-FFF2-40B4-BE49-F238E27FC236}">
                <a16:creationId xmlns:a16="http://schemas.microsoft.com/office/drawing/2014/main" id="{DDE679A9-B441-3BDA-6E07-6FA78C9EDAC0}"/>
              </a:ext>
            </a:extLst>
          </p:cNvPr>
          <p:cNvPicPr>
            <a:picLocks noChangeAspect="1"/>
          </p:cNvPicPr>
          <p:nvPr/>
        </p:nvPicPr>
        <p:blipFill>
          <a:blip r:embed="rId3"/>
          <a:stretch>
            <a:fillRect/>
          </a:stretch>
        </p:blipFill>
        <p:spPr>
          <a:xfrm>
            <a:off x="9087296" y="0"/>
            <a:ext cx="3104704" cy="1513381"/>
          </a:xfrm>
          <a:prstGeom prst="rect">
            <a:avLst/>
          </a:prstGeom>
        </p:spPr>
      </p:pic>
      <p:sp>
        <p:nvSpPr>
          <p:cNvPr id="7" name="TextBox 6">
            <a:extLst>
              <a:ext uri="{FF2B5EF4-FFF2-40B4-BE49-F238E27FC236}">
                <a16:creationId xmlns:a16="http://schemas.microsoft.com/office/drawing/2014/main" id="{BEC4F43E-5654-954B-9DA8-2DA379DF33A6}"/>
              </a:ext>
            </a:extLst>
          </p:cNvPr>
          <p:cNvSpPr txBox="1">
            <a:spLocks noChangeArrowheads="1"/>
          </p:cNvSpPr>
          <p:nvPr/>
        </p:nvSpPr>
        <p:spPr bwMode="auto">
          <a:xfrm>
            <a:off x="2360086" y="6484941"/>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2400"/>
          </a:p>
        </p:txBody>
      </p:sp>
      <p:sp>
        <p:nvSpPr>
          <p:cNvPr id="4" name="Rectangle 3">
            <a:extLst>
              <a:ext uri="{FF2B5EF4-FFF2-40B4-BE49-F238E27FC236}">
                <a16:creationId xmlns:a16="http://schemas.microsoft.com/office/drawing/2014/main" id="{3275522D-69AE-9277-2758-4559FE57CF03}"/>
              </a:ext>
            </a:extLst>
          </p:cNvPr>
          <p:cNvSpPr/>
          <p:nvPr/>
        </p:nvSpPr>
        <p:spPr>
          <a:xfrm>
            <a:off x="0" y="1453719"/>
            <a:ext cx="12192000" cy="3950563"/>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1"/>
          </a:p>
        </p:txBody>
      </p:sp>
      <p:sp>
        <p:nvSpPr>
          <p:cNvPr id="2" name="Title 1"/>
          <p:cNvSpPr>
            <a:spLocks noGrp="1"/>
          </p:cNvSpPr>
          <p:nvPr>
            <p:ph type="title"/>
          </p:nvPr>
        </p:nvSpPr>
        <p:spPr>
          <a:xfrm>
            <a:off x="503070" y="3113104"/>
            <a:ext cx="11185863" cy="631792"/>
          </a:xfrm>
        </p:spPr>
        <p:txBody>
          <a:bodyPr>
            <a:noAutofit/>
          </a:bodyPr>
          <a:lstStyle>
            <a:lvl1pPr algn="ctr">
              <a:defRPr b="1">
                <a:solidFill>
                  <a:srgbClr val="005C6E"/>
                </a:solidFill>
              </a:defRPr>
            </a:lvl1pPr>
          </a:lstStyle>
          <a:p>
            <a:r>
              <a:rPr lang="en-US"/>
              <a:t>Click to edit Master title style</a:t>
            </a:r>
          </a:p>
        </p:txBody>
      </p:sp>
      <p:sp>
        <p:nvSpPr>
          <p:cNvPr id="8" name="Slide Number Placeholder 6">
            <a:extLst>
              <a:ext uri="{FF2B5EF4-FFF2-40B4-BE49-F238E27FC236}">
                <a16:creationId xmlns:a16="http://schemas.microsoft.com/office/drawing/2014/main" id="{ECFB8C91-0A1B-4243-9112-30C1085CE6A1}"/>
              </a:ext>
            </a:extLst>
          </p:cNvPr>
          <p:cNvSpPr>
            <a:spLocks noGrp="1"/>
          </p:cNvSpPr>
          <p:nvPr>
            <p:ph type="sldNum" sz="quarter" idx="10"/>
          </p:nvPr>
        </p:nvSpPr>
        <p:spPr>
          <a:xfrm>
            <a:off x="7806268" y="6364290"/>
            <a:ext cx="3786717" cy="430212"/>
          </a:xfrm>
          <a:prstGeom prst="rect">
            <a:avLst/>
          </a:prstGeom>
        </p:spPr>
        <p:txBody>
          <a:bodyPr/>
          <a:lstStyle>
            <a:lvl1pPr algn="r" eaLnBrk="1" fontAlgn="auto" hangingPunct="1">
              <a:spcBef>
                <a:spcPts val="0"/>
              </a:spcBef>
              <a:spcAft>
                <a:spcPts val="0"/>
              </a:spcAft>
              <a:defRPr sz="1867">
                <a:solidFill>
                  <a:srgbClr val="005C6E"/>
                </a:solidFill>
                <a:latin typeface="Arial"/>
                <a:cs typeface="Arial"/>
              </a:defRPr>
            </a:lvl1pPr>
          </a:lstStyle>
          <a:p>
            <a:pPr>
              <a:defRPr/>
            </a:pPr>
            <a:fld id="{1FD74C2D-CB70-7946-AEC0-E7AE43935602}" type="slidenum">
              <a:rPr lang="en-US" smtClean="0"/>
              <a:pPr>
                <a:defRPr/>
              </a:pPr>
              <a:t>‹#›</a:t>
            </a:fld>
            <a:endParaRPr lang="en-US"/>
          </a:p>
        </p:txBody>
      </p:sp>
    </p:spTree>
    <p:custDataLst>
      <p:tags r:id="rId1"/>
    </p:custDataLst>
    <p:extLst>
      <p:ext uri="{BB962C8B-B14F-4D97-AF65-F5344CB8AC3E}">
        <p14:creationId xmlns:p14="http://schemas.microsoft.com/office/powerpoint/2010/main" val="1506506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idden title">
    <p:spTree>
      <p:nvGrpSpPr>
        <p:cNvPr id="1" name=""/>
        <p:cNvGrpSpPr/>
        <p:nvPr/>
      </p:nvGrpSpPr>
      <p:grpSpPr>
        <a:xfrm>
          <a:off x="0" y="0"/>
          <a:ext cx="0" cy="0"/>
          <a:chOff x="0" y="0"/>
          <a:chExt cx="0" cy="0"/>
        </a:xfrm>
      </p:grpSpPr>
      <p:sp>
        <p:nvSpPr>
          <p:cNvPr id="7" name="Title 1"/>
          <p:cNvSpPr>
            <a:spLocks noGrp="1"/>
          </p:cNvSpPr>
          <p:nvPr>
            <p:ph type="title"/>
          </p:nvPr>
        </p:nvSpPr>
        <p:spPr>
          <a:xfrm>
            <a:off x="609600" y="-1067064"/>
            <a:ext cx="10972800" cy="1067064"/>
          </a:xfrm>
        </p:spPr>
        <p:txBody>
          <a:bodyPr>
            <a:noAutofit/>
          </a:bodyPr>
          <a:lstStyle>
            <a:lvl1pPr algn="ctr">
              <a:defRPr b="1">
                <a:solidFill>
                  <a:srgbClr val="005C6E"/>
                </a:solidFill>
              </a:defRPr>
            </a:lvl1pPr>
          </a:lstStyle>
          <a:p>
            <a:r>
              <a:rPr lang="en-US"/>
              <a:t>Click to edit Master title style</a:t>
            </a:r>
            <a:endParaRPr lang="en-US" dirty="0"/>
          </a:p>
        </p:txBody>
      </p:sp>
      <p:pic>
        <p:nvPicPr>
          <p:cNvPr id="8" name="Picture 7" descr="AbilityNet logo">
            <a:extLst>
              <a:ext uri="{FF2B5EF4-FFF2-40B4-BE49-F238E27FC236}">
                <a16:creationId xmlns:a16="http://schemas.microsoft.com/office/drawing/2014/main" id="{8E54022C-F578-D940-9022-55A06F71B84C}"/>
              </a:ext>
            </a:extLst>
          </p:cNvPr>
          <p:cNvPicPr>
            <a:picLocks noChangeAspect="1"/>
          </p:cNvPicPr>
          <p:nvPr/>
        </p:nvPicPr>
        <p:blipFill>
          <a:blip r:embed="rId3"/>
          <a:stretch>
            <a:fillRect/>
          </a:stretch>
        </p:blipFill>
        <p:spPr>
          <a:xfrm>
            <a:off x="9209483" y="142507"/>
            <a:ext cx="2189084" cy="1067064"/>
          </a:xfrm>
          <a:prstGeom prst="rect">
            <a:avLst/>
          </a:prstGeom>
        </p:spPr>
      </p:pic>
      <p:sp>
        <p:nvSpPr>
          <p:cNvPr id="2" name="Slide Number Placeholder 6">
            <a:extLst>
              <a:ext uri="{FF2B5EF4-FFF2-40B4-BE49-F238E27FC236}">
                <a16:creationId xmlns:a16="http://schemas.microsoft.com/office/drawing/2014/main" id="{DC16DA8D-31CB-C8C2-A000-24FE1349318A}"/>
              </a:ext>
            </a:extLst>
          </p:cNvPr>
          <p:cNvSpPr>
            <a:spLocks noGrp="1"/>
          </p:cNvSpPr>
          <p:nvPr>
            <p:ph type="sldNum" sz="quarter" idx="10"/>
          </p:nvPr>
        </p:nvSpPr>
        <p:spPr>
          <a:xfrm>
            <a:off x="7806268" y="6364290"/>
            <a:ext cx="3786717" cy="430212"/>
          </a:xfrm>
          <a:prstGeom prst="rect">
            <a:avLst/>
          </a:prstGeom>
        </p:spPr>
        <p:txBody>
          <a:bodyPr/>
          <a:lstStyle>
            <a:lvl1pPr algn="r" eaLnBrk="1" fontAlgn="auto" hangingPunct="1">
              <a:spcBef>
                <a:spcPts val="0"/>
              </a:spcBef>
              <a:spcAft>
                <a:spcPts val="0"/>
              </a:spcAft>
              <a:defRPr sz="1867">
                <a:solidFill>
                  <a:srgbClr val="005C6E"/>
                </a:solidFill>
                <a:latin typeface="Arial"/>
                <a:cs typeface="Arial"/>
              </a:defRPr>
            </a:lvl1pPr>
          </a:lstStyle>
          <a:p>
            <a:pPr>
              <a:defRPr/>
            </a:pPr>
            <a:fld id="{1FD74C2D-CB70-7946-AEC0-E7AE43935602}" type="slidenum">
              <a:rPr lang="en-US" smtClean="0"/>
              <a:pPr>
                <a:defRPr/>
              </a:pPr>
              <a:t>‹#›</a:t>
            </a:fld>
            <a:endParaRPr lang="en-US"/>
          </a:p>
        </p:txBody>
      </p:sp>
      <p:pic>
        <p:nvPicPr>
          <p:cNvPr id="3" name="Picture 2" descr="AbilityNet logo">
            <a:extLst>
              <a:ext uri="{FF2B5EF4-FFF2-40B4-BE49-F238E27FC236}">
                <a16:creationId xmlns:a16="http://schemas.microsoft.com/office/drawing/2014/main" id="{CE4E9F59-CD71-3C93-08D8-6D11C5ACB149}"/>
              </a:ext>
            </a:extLst>
          </p:cNvPr>
          <p:cNvPicPr>
            <a:picLocks noChangeAspect="1"/>
          </p:cNvPicPr>
          <p:nvPr/>
        </p:nvPicPr>
        <p:blipFill>
          <a:blip r:embed="rId3"/>
          <a:stretch>
            <a:fillRect/>
          </a:stretch>
        </p:blipFill>
        <p:spPr>
          <a:xfrm>
            <a:off x="9209483" y="142507"/>
            <a:ext cx="2189084" cy="1067064"/>
          </a:xfrm>
          <a:prstGeom prst="rect">
            <a:avLst/>
          </a:prstGeom>
        </p:spPr>
      </p:pic>
    </p:spTree>
    <p:custDataLst>
      <p:tags r:id="rId1"/>
    </p:custDataLst>
    <p:extLst>
      <p:ext uri="{BB962C8B-B14F-4D97-AF65-F5344CB8AC3E}">
        <p14:creationId xmlns:p14="http://schemas.microsoft.com/office/powerpoint/2010/main" val="3399991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C6F">
            <a:alpha val="5000"/>
          </a:srgbClr>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BEA042C-7052-1342-8706-3D2F483C62FE}"/>
              </a:ext>
            </a:extLst>
          </p:cNvPr>
          <p:cNvSpPr>
            <a:spLocks noGrp="1"/>
          </p:cNvSpPr>
          <p:nvPr>
            <p:ph type="title"/>
          </p:nvPr>
        </p:nvSpPr>
        <p:spPr bwMode="auto">
          <a:xfrm>
            <a:off x="609600" y="8461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63E71221-0B00-0648-92E9-6C5ED95F2D08}"/>
              </a:ext>
            </a:extLst>
          </p:cNvPr>
          <p:cNvSpPr>
            <a:spLocks noGrp="1"/>
          </p:cNvSpPr>
          <p:nvPr>
            <p:ph type="body" idx="1"/>
          </p:nvPr>
        </p:nvSpPr>
        <p:spPr bwMode="auto">
          <a:xfrm>
            <a:off x="609600" y="2184400"/>
            <a:ext cx="10972800" cy="394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1028" name="TextBox 3">
            <a:extLst>
              <a:ext uri="{FF2B5EF4-FFF2-40B4-BE49-F238E27FC236}">
                <a16:creationId xmlns:a16="http://schemas.microsoft.com/office/drawing/2014/main" id="{B0E26A41-0A02-A445-94F6-416D9F1A402E}"/>
              </a:ext>
            </a:extLst>
          </p:cNvPr>
          <p:cNvSpPr txBox="1">
            <a:spLocks noChangeArrowheads="1"/>
          </p:cNvSpPr>
          <p:nvPr/>
        </p:nvSpPr>
        <p:spPr bwMode="auto">
          <a:xfrm>
            <a:off x="620184" y="296527"/>
            <a:ext cx="10972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1219140" eaLnBrk="1" hangingPunct="1">
              <a:defRPr/>
            </a:pPr>
            <a:r>
              <a:rPr lang="en-GB" altLang="en-US" sz="1800" dirty="0">
                <a:solidFill>
                  <a:srgbClr val="005C6E"/>
                </a:solidFill>
                <a:latin typeface="Arial" panose="020B0604020202020204" pitchFamily="34" charset="0"/>
                <a:ea typeface="MS PGothic" panose="020B0600070205080204" pitchFamily="34" charset="-128"/>
                <a:cs typeface="Arial" panose="020B0604020202020204" pitchFamily="34" charset="0"/>
              </a:rPr>
              <a:t>PDF Accessibility </a:t>
            </a:r>
            <a:r>
              <a:rPr lang="en-GB" altLang="en-US" sz="1800">
                <a:solidFill>
                  <a:srgbClr val="005C6E"/>
                </a:solidFill>
                <a:latin typeface="Arial" panose="020B0604020202020204" pitchFamily="34" charset="0"/>
                <a:ea typeface="MS PGothic" panose="020B0600070205080204" pitchFamily="34" charset="-128"/>
                <a:cs typeface="Arial" panose="020B0604020202020204" pitchFamily="34" charset="0"/>
              </a:rPr>
              <a:t>| April </a:t>
            </a:r>
            <a:r>
              <a:rPr lang="en-GB" altLang="en-US" sz="1800" dirty="0">
                <a:solidFill>
                  <a:srgbClr val="005C6E"/>
                </a:solidFill>
                <a:latin typeface="Arial" panose="020B0604020202020204" pitchFamily="34" charset="0"/>
                <a:ea typeface="MS PGothic" panose="020B0600070205080204" pitchFamily="34" charset="-128"/>
                <a:cs typeface="Arial" panose="020B0604020202020204" pitchFamily="34" charset="0"/>
              </a:rPr>
              <a:t>2025</a:t>
            </a:r>
          </a:p>
        </p:txBody>
      </p:sp>
      <p:sp>
        <p:nvSpPr>
          <p:cNvPr id="5" name="Slide Number Placeholder 6">
            <a:extLst>
              <a:ext uri="{FF2B5EF4-FFF2-40B4-BE49-F238E27FC236}">
                <a16:creationId xmlns:a16="http://schemas.microsoft.com/office/drawing/2014/main" id="{5E4CA96C-6F0F-6642-8ACA-086AE29F858D}"/>
              </a:ext>
            </a:extLst>
          </p:cNvPr>
          <p:cNvSpPr>
            <a:spLocks noGrp="1"/>
          </p:cNvSpPr>
          <p:nvPr>
            <p:ph type="sldNum" sz="quarter" idx="4"/>
          </p:nvPr>
        </p:nvSpPr>
        <p:spPr>
          <a:xfrm>
            <a:off x="7806268" y="6336579"/>
            <a:ext cx="3786717" cy="430212"/>
          </a:xfrm>
          <a:prstGeom prst="rect">
            <a:avLst/>
          </a:prstGeom>
        </p:spPr>
        <p:txBody>
          <a:bodyPr/>
          <a:lstStyle>
            <a:lvl1pPr algn="r" eaLnBrk="1" fontAlgn="auto" hangingPunct="1">
              <a:spcBef>
                <a:spcPts val="0"/>
              </a:spcBef>
              <a:spcAft>
                <a:spcPts val="0"/>
              </a:spcAft>
              <a:defRPr sz="1867">
                <a:solidFill>
                  <a:srgbClr val="005C6E"/>
                </a:solidFill>
                <a:latin typeface="Arial"/>
                <a:cs typeface="Arial"/>
              </a:defRPr>
            </a:lvl1pPr>
          </a:lstStyle>
          <a:p>
            <a:pPr>
              <a:defRPr/>
            </a:pPr>
            <a:fld id="{C2C47525-BBD7-BC4D-8900-BE2EC5E23DC3}" type="slidenum">
              <a:rPr lang="en-US" smtClean="0"/>
              <a:pPr>
                <a:defRPr/>
              </a:pPr>
              <a:t>‹#›</a:t>
            </a:fld>
            <a:endParaRPr lang="en-US"/>
          </a:p>
        </p:txBody>
      </p:sp>
    </p:spTree>
    <p:custDataLst>
      <p:tags r:id="rId10"/>
    </p:custDataLst>
    <p:extLst>
      <p:ext uri="{BB962C8B-B14F-4D97-AF65-F5344CB8AC3E}">
        <p14:creationId xmlns:p14="http://schemas.microsoft.com/office/powerpoint/2010/main" val="359806132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Lst>
  <p:txStyles>
    <p:titleStyle>
      <a:lvl1pPr algn="l" defTabSz="609570" rtl="0" eaLnBrk="1" fontAlgn="base" hangingPunct="1">
        <a:spcBef>
          <a:spcPct val="0"/>
        </a:spcBef>
        <a:spcAft>
          <a:spcPct val="0"/>
        </a:spcAft>
        <a:defRPr sz="4000" b="1" kern="1200">
          <a:solidFill>
            <a:srgbClr val="005C6E"/>
          </a:solidFill>
          <a:latin typeface="Arial"/>
          <a:ea typeface="+mj-ea"/>
          <a:cs typeface="Arial"/>
        </a:defRPr>
      </a:lvl1pPr>
      <a:lvl2pPr algn="l" defTabSz="609570" rtl="0" eaLnBrk="1" fontAlgn="base" hangingPunct="1">
        <a:spcBef>
          <a:spcPct val="0"/>
        </a:spcBef>
        <a:spcAft>
          <a:spcPct val="0"/>
        </a:spcAft>
        <a:defRPr sz="3733">
          <a:solidFill>
            <a:schemeClr val="tx1"/>
          </a:solidFill>
          <a:latin typeface="Arial" panose="020B0604020202020204" pitchFamily="34" charset="0"/>
          <a:cs typeface="Arial" panose="020B0604020202020204" pitchFamily="34" charset="0"/>
        </a:defRPr>
      </a:lvl2pPr>
      <a:lvl3pPr algn="l" defTabSz="609570" rtl="0" eaLnBrk="1" fontAlgn="base" hangingPunct="1">
        <a:spcBef>
          <a:spcPct val="0"/>
        </a:spcBef>
        <a:spcAft>
          <a:spcPct val="0"/>
        </a:spcAft>
        <a:defRPr sz="3733">
          <a:solidFill>
            <a:schemeClr val="tx1"/>
          </a:solidFill>
          <a:latin typeface="Arial" panose="020B0604020202020204" pitchFamily="34" charset="0"/>
          <a:cs typeface="Arial" panose="020B0604020202020204" pitchFamily="34" charset="0"/>
        </a:defRPr>
      </a:lvl3pPr>
      <a:lvl4pPr algn="l" defTabSz="609570" rtl="0" eaLnBrk="1" fontAlgn="base" hangingPunct="1">
        <a:spcBef>
          <a:spcPct val="0"/>
        </a:spcBef>
        <a:spcAft>
          <a:spcPct val="0"/>
        </a:spcAft>
        <a:defRPr sz="3733">
          <a:solidFill>
            <a:schemeClr val="tx1"/>
          </a:solidFill>
          <a:latin typeface="Arial" panose="020B0604020202020204" pitchFamily="34" charset="0"/>
          <a:cs typeface="Arial" panose="020B0604020202020204" pitchFamily="34" charset="0"/>
        </a:defRPr>
      </a:lvl4pPr>
      <a:lvl5pPr algn="l" defTabSz="609570" rtl="0" eaLnBrk="1" fontAlgn="base" hangingPunct="1">
        <a:spcBef>
          <a:spcPct val="0"/>
        </a:spcBef>
        <a:spcAft>
          <a:spcPct val="0"/>
        </a:spcAft>
        <a:defRPr sz="3733">
          <a:solidFill>
            <a:schemeClr val="tx1"/>
          </a:solidFill>
          <a:latin typeface="Arial" panose="020B0604020202020204" pitchFamily="34" charset="0"/>
          <a:cs typeface="Arial" panose="020B0604020202020204" pitchFamily="34" charset="0"/>
        </a:defRPr>
      </a:lvl5pPr>
      <a:lvl6pPr marL="609570" algn="l" defTabSz="609570" rtl="0" eaLnBrk="1" fontAlgn="base" hangingPunct="1">
        <a:spcBef>
          <a:spcPct val="0"/>
        </a:spcBef>
        <a:spcAft>
          <a:spcPct val="0"/>
        </a:spcAft>
        <a:defRPr sz="3733">
          <a:solidFill>
            <a:schemeClr val="tx1"/>
          </a:solidFill>
          <a:latin typeface="Arial" panose="020B0604020202020204" pitchFamily="34" charset="0"/>
          <a:cs typeface="Arial" panose="020B0604020202020204" pitchFamily="34" charset="0"/>
        </a:defRPr>
      </a:lvl6pPr>
      <a:lvl7pPr marL="1219140" algn="l" defTabSz="609570" rtl="0" eaLnBrk="1" fontAlgn="base" hangingPunct="1">
        <a:spcBef>
          <a:spcPct val="0"/>
        </a:spcBef>
        <a:spcAft>
          <a:spcPct val="0"/>
        </a:spcAft>
        <a:defRPr sz="3733">
          <a:solidFill>
            <a:schemeClr val="tx1"/>
          </a:solidFill>
          <a:latin typeface="Arial" panose="020B0604020202020204" pitchFamily="34" charset="0"/>
          <a:cs typeface="Arial" panose="020B0604020202020204" pitchFamily="34" charset="0"/>
        </a:defRPr>
      </a:lvl7pPr>
      <a:lvl8pPr marL="1828709" algn="l" defTabSz="609570" rtl="0" eaLnBrk="1" fontAlgn="base" hangingPunct="1">
        <a:spcBef>
          <a:spcPct val="0"/>
        </a:spcBef>
        <a:spcAft>
          <a:spcPct val="0"/>
        </a:spcAft>
        <a:defRPr sz="3733">
          <a:solidFill>
            <a:schemeClr val="tx1"/>
          </a:solidFill>
          <a:latin typeface="Arial" panose="020B0604020202020204" pitchFamily="34" charset="0"/>
          <a:cs typeface="Arial" panose="020B0604020202020204" pitchFamily="34" charset="0"/>
        </a:defRPr>
      </a:lvl8pPr>
      <a:lvl9pPr marL="2438278" algn="l" defTabSz="609570" rtl="0" eaLnBrk="1" fontAlgn="base" hangingPunct="1">
        <a:spcBef>
          <a:spcPct val="0"/>
        </a:spcBef>
        <a:spcAft>
          <a:spcPct val="0"/>
        </a:spcAft>
        <a:defRPr sz="3733">
          <a:solidFill>
            <a:schemeClr val="tx1"/>
          </a:solidFill>
          <a:latin typeface="Arial" panose="020B0604020202020204" pitchFamily="34" charset="0"/>
          <a:cs typeface="Arial" panose="020B0604020202020204" pitchFamily="34" charset="0"/>
        </a:defRPr>
      </a:lvl9pPr>
    </p:titleStyle>
    <p:bodyStyle>
      <a:lvl1pPr marL="457178" indent="-457178" algn="l" defTabSz="609570" rtl="0" eaLnBrk="1" fontAlgn="base" hangingPunct="1">
        <a:spcBef>
          <a:spcPct val="0"/>
        </a:spcBef>
        <a:spcAft>
          <a:spcPts val="800"/>
        </a:spcAft>
        <a:buFont typeface="Arial" panose="020B0604020202020204" pitchFamily="34" charset="0"/>
        <a:buChar char="•"/>
        <a:defRPr sz="3200" kern="1200">
          <a:solidFill>
            <a:srgbClr val="005C6E"/>
          </a:solidFill>
          <a:latin typeface="Arial"/>
          <a:ea typeface="+mn-ea"/>
          <a:cs typeface="Arial"/>
        </a:defRPr>
      </a:lvl1pPr>
      <a:lvl2pPr marL="935519" indent="-457178" algn="l" defTabSz="609570" rtl="0" eaLnBrk="1" fontAlgn="base" hangingPunct="1">
        <a:spcBef>
          <a:spcPct val="0"/>
        </a:spcBef>
        <a:spcAft>
          <a:spcPts val="800"/>
        </a:spcAft>
        <a:buFont typeface="Arial" panose="020B0604020202020204" pitchFamily="34" charset="0"/>
        <a:buChar char="•"/>
        <a:defRPr sz="2800" kern="1200">
          <a:solidFill>
            <a:srgbClr val="005C6E"/>
          </a:solidFill>
          <a:latin typeface="Arial"/>
          <a:ea typeface="+mn-ea"/>
          <a:cs typeface="Arial"/>
        </a:defRPr>
      </a:lvl2pPr>
      <a:lvl3pPr marL="1415979" indent="-457178" algn="l" defTabSz="609570" rtl="0" eaLnBrk="1" fontAlgn="base" hangingPunct="1">
        <a:spcBef>
          <a:spcPct val="0"/>
        </a:spcBef>
        <a:spcAft>
          <a:spcPts val="800"/>
        </a:spcAft>
        <a:buFont typeface="Arial" panose="020B0604020202020204" pitchFamily="34" charset="0"/>
        <a:buChar char="•"/>
        <a:defRPr sz="2400" kern="1200">
          <a:solidFill>
            <a:srgbClr val="005C6E"/>
          </a:solidFill>
          <a:latin typeface="Arial"/>
          <a:ea typeface="+mn-ea"/>
          <a:cs typeface="Arial"/>
        </a:defRPr>
      </a:lvl3pPr>
      <a:lvl4pPr marL="478343" algn="l" defTabSz="609570" rtl="0" eaLnBrk="1" fontAlgn="base" hangingPunct="1">
        <a:spcBef>
          <a:spcPct val="0"/>
        </a:spcBef>
        <a:spcAft>
          <a:spcPts val="800"/>
        </a:spcAft>
        <a:buFont typeface="Arial" panose="020B0604020202020204" pitchFamily="34" charset="0"/>
        <a:defRPr sz="3200" kern="1200">
          <a:solidFill>
            <a:schemeClr val="tx1"/>
          </a:solidFill>
          <a:latin typeface="Arial"/>
          <a:ea typeface="+mn-ea"/>
          <a:cs typeface="Arial"/>
        </a:defRPr>
      </a:lvl4pPr>
      <a:lvl5pPr algn="l" defTabSz="609570" rtl="0" eaLnBrk="1" fontAlgn="base" hangingPunct="1">
        <a:spcBef>
          <a:spcPct val="20000"/>
        </a:spcBef>
        <a:spcAft>
          <a:spcPct val="0"/>
        </a:spcAft>
        <a:buFont typeface="Arial" panose="020B0604020202020204" pitchFamily="34" charset="0"/>
        <a:defRPr sz="3200" kern="1200">
          <a:solidFill>
            <a:schemeClr val="tx1"/>
          </a:solidFill>
          <a:latin typeface="Arial"/>
          <a:ea typeface="+mn-ea"/>
          <a:cs typeface="Arial"/>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hyperlink" Target="https://support.microsoft.com/en-us/office/create-accessible-office-documents-868ecfcd-4f00-4224-b881-a65537a7c155"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21.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2.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8.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9.xml"/><Relationship Id="rId5" Type="http://schemas.openxmlformats.org/officeDocument/2006/relationships/image" Target="../media/image20.png"/><Relationship Id="rId4" Type="http://schemas.openxmlformats.org/officeDocument/2006/relationships/hyperlink" Target="https://pac.pdf-accessibility.org/en"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30.xml"/><Relationship Id="rId5" Type="http://schemas.openxmlformats.org/officeDocument/2006/relationships/image" Target="../media/image21.png"/><Relationship Id="rId4" Type="http://schemas.openxmlformats.org/officeDocument/2006/relationships/hyperlink" Target="https://developer.paciellogroup.com/resources/contrastanalyser/"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33.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34.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hyperlink" Target="https://abilitynet900-my.sharepoint.com/personal/james_baverstock_abilitynet_org_uk/_layouts/15/guestaccess.aspx?docid=0ad7623865ff4411fa561ee13f8c30441&amp;authkey=AYmJvcaNriLPja3SlcAMwD0&amp;e=OT0W0p" TargetMode="External"/><Relationship Id="rId4" Type="http://schemas.openxmlformats.org/officeDocument/2006/relationships/hyperlink" Target="https://abilitynet900-my.sharepoint.com/personal/james_baverstock_abilitynet_org_uk/_layouts/15/guestaccess.aspx?docid=0d258bdec4d914ae1a12df0ecacfb277c&amp;authkey=AQ0nkyKyKeNzI03JuFmByYA&amp;e=XP1XcJ"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39.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40.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42.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43.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44.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45.xml"/><Relationship Id="rId5" Type="http://schemas.openxmlformats.org/officeDocument/2006/relationships/image" Target="../media/image31.png"/><Relationship Id="rId4" Type="http://schemas.microsoft.com/office/2018/10/relationships/comments" Target="../comments/modernComment_38E_68BE6B5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46.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47.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49.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50.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5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tags" Target="../tags/tag53.x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54.xml"/><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55.xml"/><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tags" Target="../tags/tag56.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0.sv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tags" Target="../tags/tag57.xml"/><Relationship Id="rId4" Type="http://schemas.openxmlformats.org/officeDocument/2006/relationships/image" Target="../media/image40.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tags" Target="../tags/tag59.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60.xml"/><Relationship Id="rId5" Type="http://schemas.openxmlformats.org/officeDocument/2006/relationships/hyperlink" Target="https://abilitynet900-my.sharepoint.com/personal/james_baverstock_abilitynet_org_uk/_layouts/15/guestaccess.aspx?docid=019be61ff1ab64780a827054aac689ffe&amp;authkey=Aen9ub1htmbTGD-lm7jOXhs&amp;e=e3bIbF" TargetMode="External"/><Relationship Id="rId4" Type="http://schemas.openxmlformats.org/officeDocument/2006/relationships/hyperlink" Target="https://abilitynet900-my.sharepoint.com/personal/james_baverstock_abilitynet_org_uk/_layouts/15/guestaccess.aspx?docid=0b04a69d557344b45aabf4865fd66bdec&amp;authkey=AZPuqt8O19N9sRYYlY2CDTw&amp;e=Ad5Ozx" TargetMode="Externa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3.xml"/><Relationship Id="rId1" Type="http://schemas.openxmlformats.org/officeDocument/2006/relationships/tags" Target="../tags/tag61.xml"/><Relationship Id="rId4" Type="http://schemas.openxmlformats.org/officeDocument/2006/relationships/image" Target="../media/image41.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3.xml"/><Relationship Id="rId1" Type="http://schemas.openxmlformats.org/officeDocument/2006/relationships/tags" Target="../tags/tag62.xml"/><Relationship Id="rId4" Type="http://schemas.openxmlformats.org/officeDocument/2006/relationships/image" Target="../media/image42.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xml"/><Relationship Id="rId1" Type="http://schemas.openxmlformats.org/officeDocument/2006/relationships/tags" Target="../tags/tag63.xml"/><Relationship Id="rId4" Type="http://schemas.openxmlformats.org/officeDocument/2006/relationships/image" Target="../media/image43.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xml"/><Relationship Id="rId1" Type="http://schemas.openxmlformats.org/officeDocument/2006/relationships/tags" Target="../tags/tag64.xml"/><Relationship Id="rId4" Type="http://schemas.openxmlformats.org/officeDocument/2006/relationships/image" Target="../media/image44.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4.xml"/><Relationship Id="rId1" Type="http://schemas.openxmlformats.org/officeDocument/2006/relationships/tags" Target="../tags/tag65.xml"/><Relationship Id="rId4" Type="http://schemas.openxmlformats.org/officeDocument/2006/relationships/image" Target="../media/image45.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tags" Target="../tags/tag67.xml"/><Relationship Id="rId4" Type="http://schemas.openxmlformats.org/officeDocument/2006/relationships/image" Target="../media/image17.jpe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68.xml"/><Relationship Id="rId5" Type="http://schemas.openxmlformats.org/officeDocument/2006/relationships/hyperlink" Target="https://taggedpdf.com/" TargetMode="External"/><Relationship Id="rId4" Type="http://schemas.openxmlformats.org/officeDocument/2006/relationships/hyperlink" Target="https://pac.pdf-accessibility.org/en" TargetMode="External"/></Relationships>
</file>

<file path=ppt/slides/_rels/slide6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58.xml"/><Relationship Id="rId7" Type="http://schemas.openxmlformats.org/officeDocument/2006/relationships/image" Target="../media/image49.svg"/><Relationship Id="rId2" Type="http://schemas.openxmlformats.org/officeDocument/2006/relationships/slideLayout" Target="../slideLayouts/slideLayout1.xml"/><Relationship Id="rId1" Type="http://schemas.openxmlformats.org/officeDocument/2006/relationships/tags" Target="../tags/tag69.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sz="3797" dirty="0">
                <a:ea typeface="MS PGothic" charset="0"/>
                <a:cs typeface="MS PGothic" charset="0"/>
                <a:sym typeface="Helvetica Light" charset="0"/>
              </a:rPr>
              <a:t>PDF accessibility</a:t>
            </a:r>
            <a:endParaRPr lang="en-GB" sz="3797" dirty="0">
              <a:ea typeface="MS PGothic" charset="0"/>
              <a:cs typeface="MS PGothic" charset="0"/>
              <a:sym typeface="Helvetica Light" charset="0"/>
            </a:endParaRPr>
          </a:p>
        </p:txBody>
      </p:sp>
      <p:sp>
        <p:nvSpPr>
          <p:cNvPr id="4" name="Subtitle 3">
            <a:extLst>
              <a:ext uri="{FF2B5EF4-FFF2-40B4-BE49-F238E27FC236}">
                <a16:creationId xmlns:a16="http://schemas.microsoft.com/office/drawing/2014/main" id="{689235D8-ED5F-424A-83B7-04A8D2222168}"/>
              </a:ext>
            </a:extLst>
          </p:cNvPr>
          <p:cNvSpPr>
            <a:spLocks noGrp="1"/>
          </p:cNvSpPr>
          <p:nvPr>
            <p:ph type="subTitle" idx="1"/>
          </p:nvPr>
        </p:nvSpPr>
        <p:spPr/>
        <p:txBody>
          <a:bodyPr/>
          <a:lstStyle/>
          <a:p>
            <a:r>
              <a:rPr lang="en-GB" sz="3095" dirty="0"/>
              <a:t>Jess Cahill</a:t>
            </a:r>
          </a:p>
          <a:p>
            <a:r>
              <a:rPr lang="en-GB" sz="3095" dirty="0"/>
              <a:t>April 2025</a:t>
            </a:r>
          </a:p>
        </p:txBody>
      </p:sp>
      <p:pic>
        <p:nvPicPr>
          <p:cNvPr id="3" name="Picture 2" descr="A person with green hair and glasses&#10;&#10;Description automatically generated">
            <a:extLst>
              <a:ext uri="{FF2B5EF4-FFF2-40B4-BE49-F238E27FC236}">
                <a16:creationId xmlns:a16="http://schemas.microsoft.com/office/drawing/2014/main" id="{F3343D34-AD62-8694-B763-A07BC8C13604}"/>
              </a:ext>
            </a:extLst>
          </p:cNvPr>
          <p:cNvPicPr>
            <a:picLocks noChangeAspect="1"/>
          </p:cNvPicPr>
          <p:nvPr/>
        </p:nvPicPr>
        <p:blipFill rotWithShape="1">
          <a:blip r:embed="rId4"/>
          <a:srcRect t="11235"/>
          <a:stretch/>
        </p:blipFill>
        <p:spPr>
          <a:xfrm>
            <a:off x="8261683" y="2646946"/>
            <a:ext cx="2619877" cy="3100714"/>
          </a:xfrm>
          <a:prstGeom prst="rect">
            <a:avLst/>
          </a:prstGeom>
        </p:spPr>
      </p:pic>
    </p:spTree>
    <p:custDataLst>
      <p:tags r:id="rId1"/>
    </p:custDataLst>
    <p:extLst>
      <p:ext uri="{BB962C8B-B14F-4D97-AF65-F5344CB8AC3E}">
        <p14:creationId xmlns:p14="http://schemas.microsoft.com/office/powerpoint/2010/main" val="2896559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209B5-E020-4966-B51B-E885860E4F63}"/>
              </a:ext>
            </a:extLst>
          </p:cNvPr>
          <p:cNvSpPr>
            <a:spLocks noGrp="1"/>
          </p:cNvSpPr>
          <p:nvPr>
            <p:ph type="title"/>
          </p:nvPr>
        </p:nvSpPr>
        <p:spPr/>
        <p:txBody>
          <a:bodyPr/>
          <a:lstStyle/>
          <a:p>
            <a:r>
              <a:rPr lang="en-GB" dirty="0"/>
              <a:t>Always consider…</a:t>
            </a:r>
          </a:p>
        </p:txBody>
      </p:sp>
      <p:sp>
        <p:nvSpPr>
          <p:cNvPr id="3" name="Content Placeholder 2">
            <a:extLst>
              <a:ext uri="{FF2B5EF4-FFF2-40B4-BE49-F238E27FC236}">
                <a16:creationId xmlns:a16="http://schemas.microsoft.com/office/drawing/2014/main" id="{58BE84FF-AC0D-425D-9627-752E60D0BB9A}"/>
              </a:ext>
            </a:extLst>
          </p:cNvPr>
          <p:cNvSpPr>
            <a:spLocks noGrp="1"/>
          </p:cNvSpPr>
          <p:nvPr>
            <p:ph idx="1"/>
          </p:nvPr>
        </p:nvSpPr>
        <p:spPr/>
        <p:txBody>
          <a:bodyPr/>
          <a:lstStyle/>
          <a:p>
            <a:r>
              <a:rPr lang="en-GB" sz="2000" dirty="0"/>
              <a:t>Always consider if it is necessary to use PDF as your publication format as against HTML </a:t>
            </a:r>
          </a:p>
          <a:p>
            <a:r>
              <a:rPr lang="en-GB" sz="2000" dirty="0"/>
              <a:t>When using PDF, it is very important to ensure that the source document is as accessible as possible before conversion</a:t>
            </a:r>
          </a:p>
          <a:p>
            <a:pPr marL="478354" lvl="1" indent="0">
              <a:buNone/>
            </a:pPr>
            <a:r>
              <a:rPr lang="en-GB" sz="2000" dirty="0"/>
              <a:t>For example, follow accessibility guidelines for Word documents, such as:</a:t>
            </a:r>
          </a:p>
          <a:p>
            <a:pPr lvl="2"/>
            <a:r>
              <a:rPr lang="en-GB" sz="2000" dirty="0"/>
              <a:t>Ensuring styles are used for elements such as headings and lists</a:t>
            </a:r>
          </a:p>
          <a:p>
            <a:pPr lvl="2"/>
            <a:r>
              <a:rPr lang="en-GB" sz="2000" dirty="0"/>
              <a:t>Adding alternative text to images</a:t>
            </a:r>
          </a:p>
          <a:p>
            <a:pPr lvl="2"/>
            <a:r>
              <a:rPr lang="en-GB" sz="2000" dirty="0"/>
              <a:t>Creating tables with table headers</a:t>
            </a:r>
          </a:p>
          <a:p>
            <a:pPr lvl="2"/>
            <a:r>
              <a:rPr lang="en-GB" sz="2000" dirty="0"/>
              <a:t>Considering use of colour and colour contrast</a:t>
            </a:r>
          </a:p>
          <a:p>
            <a:pPr lvl="2"/>
            <a:r>
              <a:rPr lang="en-GB" sz="2000" dirty="0"/>
              <a:t>Saving as tagged PDF</a:t>
            </a:r>
          </a:p>
          <a:p>
            <a:pPr lvl="1"/>
            <a:r>
              <a:rPr lang="en-GB" sz="2400" dirty="0"/>
              <a:t>See </a:t>
            </a:r>
            <a:r>
              <a:rPr lang="en-GB" sz="2400" dirty="0">
                <a:hlinkClick r:id="rId4">
                  <a:extLst>
                    <a:ext uri="{A12FA001-AC4F-418D-AE19-62706E023703}">
                      <ahyp:hlinkClr xmlns:ahyp="http://schemas.microsoft.com/office/drawing/2018/hyperlinkcolor" val="tx"/>
                    </a:ext>
                  </a:extLst>
                </a:hlinkClick>
              </a:rPr>
              <a:t>Microsoft: Create accessible Office documents</a:t>
            </a:r>
            <a:endParaRPr lang="en-GB" sz="2400" dirty="0"/>
          </a:p>
          <a:p>
            <a:endParaRPr lang="en-GB" sz="2000" dirty="0"/>
          </a:p>
          <a:p>
            <a:endParaRPr lang="en-GB" sz="2000" dirty="0"/>
          </a:p>
        </p:txBody>
      </p:sp>
    </p:spTree>
    <p:custDataLst>
      <p:tags r:id="rId1"/>
    </p:custDataLst>
    <p:extLst>
      <p:ext uri="{BB962C8B-B14F-4D97-AF65-F5344CB8AC3E}">
        <p14:creationId xmlns:p14="http://schemas.microsoft.com/office/powerpoint/2010/main" val="1714978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C539C-A7A7-4F44-9E01-142311DEFCE3}"/>
              </a:ext>
            </a:extLst>
          </p:cNvPr>
          <p:cNvSpPr>
            <a:spLocks noGrp="1"/>
          </p:cNvSpPr>
          <p:nvPr>
            <p:ph type="title"/>
          </p:nvPr>
        </p:nvSpPr>
        <p:spPr/>
        <p:txBody>
          <a:bodyPr/>
          <a:lstStyle/>
          <a:p>
            <a:r>
              <a:rPr lang="en-GB" sz="3380" dirty="0"/>
              <a:t>Characteristics of accessible PDFs</a:t>
            </a:r>
          </a:p>
        </p:txBody>
      </p:sp>
      <p:sp>
        <p:nvSpPr>
          <p:cNvPr id="3" name="Content Placeholder 2">
            <a:extLst>
              <a:ext uri="{FF2B5EF4-FFF2-40B4-BE49-F238E27FC236}">
                <a16:creationId xmlns:a16="http://schemas.microsoft.com/office/drawing/2014/main" id="{BF81FF08-8A73-4D33-BCD6-E5DA92C9F9B6}"/>
              </a:ext>
            </a:extLst>
          </p:cNvPr>
          <p:cNvSpPr>
            <a:spLocks noGrp="1"/>
          </p:cNvSpPr>
          <p:nvPr>
            <p:ph idx="1"/>
          </p:nvPr>
        </p:nvSpPr>
        <p:spPr/>
        <p:txBody>
          <a:bodyPr/>
          <a:lstStyle/>
          <a:p>
            <a:r>
              <a:rPr lang="en-GB" sz="2800" dirty="0"/>
              <a:t>Searchable text</a:t>
            </a:r>
          </a:p>
          <a:p>
            <a:r>
              <a:rPr lang="en-GB" sz="2800" dirty="0"/>
              <a:t>Navigational aids (bookmarks, headings, table of contents)</a:t>
            </a:r>
          </a:p>
          <a:p>
            <a:r>
              <a:rPr lang="en-GB" sz="2800" dirty="0"/>
              <a:t>Metadata e.g. title and document language</a:t>
            </a:r>
          </a:p>
          <a:p>
            <a:r>
              <a:rPr lang="en-GB" sz="2800" dirty="0"/>
              <a:t>Programmatic document structure e.g. tags </a:t>
            </a:r>
          </a:p>
          <a:p>
            <a:r>
              <a:rPr lang="en-GB" sz="2800" dirty="0"/>
              <a:t>Logical reading order </a:t>
            </a:r>
          </a:p>
          <a:p>
            <a:r>
              <a:rPr lang="en-GB" sz="2800" dirty="0"/>
              <a:t>Interactive form fields that can be tabbed to with keyboard</a:t>
            </a:r>
          </a:p>
          <a:p>
            <a:r>
              <a:rPr lang="en-GB" sz="2800" dirty="0"/>
              <a:t>Alternative text for non-text elements</a:t>
            </a:r>
          </a:p>
          <a:p>
            <a:r>
              <a:rPr lang="en-GB" sz="2800" dirty="0"/>
              <a:t>Appropriately formatted tables</a:t>
            </a:r>
          </a:p>
        </p:txBody>
      </p:sp>
    </p:spTree>
    <p:custDataLst>
      <p:tags r:id="rId1"/>
    </p:custDataLst>
    <p:extLst>
      <p:ext uri="{BB962C8B-B14F-4D97-AF65-F5344CB8AC3E}">
        <p14:creationId xmlns:p14="http://schemas.microsoft.com/office/powerpoint/2010/main" val="2981815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7BE57-CA61-4432-B18B-656D141562A7}"/>
              </a:ext>
            </a:extLst>
          </p:cNvPr>
          <p:cNvSpPr>
            <a:spLocks noGrp="1"/>
          </p:cNvSpPr>
          <p:nvPr>
            <p:ph type="title"/>
          </p:nvPr>
        </p:nvSpPr>
        <p:spPr/>
        <p:txBody>
          <a:bodyPr/>
          <a:lstStyle/>
          <a:p>
            <a:r>
              <a:rPr lang="en-GB" dirty="0"/>
              <a:t>Versions of Acrobat</a:t>
            </a:r>
          </a:p>
        </p:txBody>
      </p:sp>
      <p:sp>
        <p:nvSpPr>
          <p:cNvPr id="3" name="Content Placeholder 2">
            <a:extLst>
              <a:ext uri="{FF2B5EF4-FFF2-40B4-BE49-F238E27FC236}">
                <a16:creationId xmlns:a16="http://schemas.microsoft.com/office/drawing/2014/main" id="{28F38B00-6DF1-4697-9C33-CAE82315902D}"/>
              </a:ext>
            </a:extLst>
          </p:cNvPr>
          <p:cNvSpPr>
            <a:spLocks noGrp="1"/>
          </p:cNvSpPr>
          <p:nvPr>
            <p:ph idx="1"/>
          </p:nvPr>
        </p:nvSpPr>
        <p:spPr/>
        <p:txBody>
          <a:bodyPr/>
          <a:lstStyle/>
          <a:p>
            <a:r>
              <a:rPr lang="en-GB" dirty="0"/>
              <a:t>Acrobat Pro rather than Acrobat Standard is required for remediating accessibility in documents </a:t>
            </a:r>
          </a:p>
          <a:p>
            <a:r>
              <a:rPr lang="en-GB" dirty="0"/>
              <a:t>This training shows the latest version of Acrobat Pro – Acrobat Pro DC. Earlier versions have similar functionality, but may differ in terms of where features are found in the interface.</a:t>
            </a:r>
          </a:p>
          <a:p>
            <a:endParaRPr lang="en-GB" dirty="0"/>
          </a:p>
        </p:txBody>
      </p:sp>
    </p:spTree>
    <p:custDataLst>
      <p:tags r:id="rId1"/>
    </p:custDataLst>
    <p:extLst>
      <p:ext uri="{BB962C8B-B14F-4D97-AF65-F5344CB8AC3E}">
        <p14:creationId xmlns:p14="http://schemas.microsoft.com/office/powerpoint/2010/main" val="2811373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FFBD3-FA91-2AD1-886A-7DE43E4B9EA1}"/>
              </a:ext>
            </a:extLst>
          </p:cNvPr>
          <p:cNvSpPr>
            <a:spLocks noGrp="1"/>
          </p:cNvSpPr>
          <p:nvPr>
            <p:ph type="title"/>
          </p:nvPr>
        </p:nvSpPr>
        <p:spPr/>
        <p:txBody>
          <a:bodyPr/>
          <a:lstStyle/>
          <a:p>
            <a:r>
              <a:rPr lang="en-GB" sz="2800" dirty="0"/>
              <a:t>“New Acrobat” interface</a:t>
            </a:r>
          </a:p>
        </p:txBody>
      </p:sp>
      <p:sp>
        <p:nvSpPr>
          <p:cNvPr id="3" name="Content Placeholder 2">
            <a:extLst>
              <a:ext uri="{FF2B5EF4-FFF2-40B4-BE49-F238E27FC236}">
                <a16:creationId xmlns:a16="http://schemas.microsoft.com/office/drawing/2014/main" id="{4F213F07-C092-C2F1-BDCD-C55E822646BA}"/>
              </a:ext>
            </a:extLst>
          </p:cNvPr>
          <p:cNvSpPr>
            <a:spLocks noGrp="1"/>
          </p:cNvSpPr>
          <p:nvPr>
            <p:ph idx="1"/>
          </p:nvPr>
        </p:nvSpPr>
        <p:spPr>
          <a:xfrm>
            <a:off x="609600" y="1606863"/>
            <a:ext cx="7748016" cy="4280980"/>
          </a:xfrm>
        </p:spPr>
        <p:txBody>
          <a:bodyPr/>
          <a:lstStyle/>
          <a:p>
            <a:r>
              <a:rPr lang="en-GB" sz="2667" dirty="0"/>
              <a:t>Adobe have rolled out a new version of the Acrobat user interface, which they refer to as “New Acrobat”. </a:t>
            </a:r>
          </a:p>
          <a:p>
            <a:r>
              <a:rPr lang="en-GB" sz="2667" dirty="0"/>
              <a:t>This training will demonstrate with this new interface.</a:t>
            </a:r>
          </a:p>
          <a:p>
            <a:r>
              <a:rPr lang="en-GB" sz="2667" dirty="0"/>
              <a:t>If you still have the old interface, you can toggle to the new interface via View &gt; Enable New Acrobat</a:t>
            </a:r>
          </a:p>
          <a:p>
            <a:endParaRPr lang="en-GB" dirty="0"/>
          </a:p>
        </p:txBody>
      </p:sp>
      <p:pic>
        <p:nvPicPr>
          <p:cNvPr id="6" name="Picture 5" descr="&quot;Enable new Acrobat&quot; option under &quot;View&quot; menu in Acrobat">
            <a:extLst>
              <a:ext uri="{FF2B5EF4-FFF2-40B4-BE49-F238E27FC236}">
                <a16:creationId xmlns:a16="http://schemas.microsoft.com/office/drawing/2014/main" id="{C42B9331-3DF6-1AAE-C68C-140E4D4AE966}"/>
              </a:ext>
            </a:extLst>
          </p:cNvPr>
          <p:cNvPicPr>
            <a:picLocks noChangeAspect="1"/>
          </p:cNvPicPr>
          <p:nvPr/>
        </p:nvPicPr>
        <p:blipFill>
          <a:blip r:embed="rId3"/>
          <a:stretch>
            <a:fillRect/>
          </a:stretch>
        </p:blipFill>
        <p:spPr>
          <a:xfrm>
            <a:off x="8914002" y="1606863"/>
            <a:ext cx="2477621" cy="3736412"/>
          </a:xfrm>
          <a:prstGeom prst="rect">
            <a:avLst/>
          </a:prstGeom>
        </p:spPr>
      </p:pic>
    </p:spTree>
    <p:extLst>
      <p:ext uri="{BB962C8B-B14F-4D97-AF65-F5344CB8AC3E}">
        <p14:creationId xmlns:p14="http://schemas.microsoft.com/office/powerpoint/2010/main" val="1446105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80" dirty="0"/>
              <a:t>Setting up for accessibility work (1)</a:t>
            </a:r>
          </a:p>
        </p:txBody>
      </p:sp>
      <p:sp>
        <p:nvSpPr>
          <p:cNvPr id="5" name="Content Placeholder 4">
            <a:extLst>
              <a:ext uri="{FF2B5EF4-FFF2-40B4-BE49-F238E27FC236}">
                <a16:creationId xmlns:a16="http://schemas.microsoft.com/office/drawing/2014/main" id="{EB68044E-A43D-4E12-9ED6-D3FBAEB6BCE7}"/>
              </a:ext>
            </a:extLst>
          </p:cNvPr>
          <p:cNvSpPr>
            <a:spLocks noGrp="1"/>
          </p:cNvSpPr>
          <p:nvPr>
            <p:ph sz="half" idx="1"/>
          </p:nvPr>
        </p:nvSpPr>
        <p:spPr>
          <a:xfrm>
            <a:off x="592653" y="1520141"/>
            <a:ext cx="4877719" cy="4283171"/>
          </a:xfrm>
        </p:spPr>
        <p:txBody>
          <a:bodyPr/>
          <a:lstStyle/>
          <a:p>
            <a:pPr marL="0" indent="0">
              <a:buNone/>
            </a:pPr>
            <a:r>
              <a:rPr lang="en-GB" sz="2800" dirty="0">
                <a:latin typeface="Arial" panose="020B0604020202020204" pitchFamily="34" charset="0"/>
                <a:cs typeface="Arial" panose="020B0604020202020204" pitchFamily="34" charset="0"/>
              </a:rPr>
              <a:t>From the </a:t>
            </a:r>
            <a:r>
              <a:rPr lang="en-GB" sz="2800" b="1" dirty="0">
                <a:latin typeface="Arial" panose="020B0604020202020204" pitchFamily="34" charset="0"/>
                <a:cs typeface="Arial" panose="020B0604020202020204" pitchFamily="34" charset="0"/>
              </a:rPr>
              <a:t>All tools </a:t>
            </a:r>
            <a:r>
              <a:rPr lang="en-GB" sz="2800" dirty="0">
                <a:latin typeface="Arial" panose="020B0604020202020204" pitchFamily="34" charset="0"/>
                <a:cs typeface="Arial" panose="020B0604020202020204" pitchFamily="34" charset="0"/>
              </a:rPr>
              <a:t>link in the top menu go to </a:t>
            </a:r>
            <a:r>
              <a:rPr lang="en-GB" sz="2800" b="1" dirty="0">
                <a:latin typeface="Arial" panose="020B0604020202020204" pitchFamily="34" charset="0"/>
                <a:cs typeface="Arial" panose="020B0604020202020204" pitchFamily="34" charset="0"/>
              </a:rPr>
              <a:t>Prepare for accessibility</a:t>
            </a:r>
            <a:r>
              <a:rPr lang="en-GB" sz="2800" dirty="0">
                <a:latin typeface="Arial" panose="020B0604020202020204" pitchFamily="34" charset="0"/>
                <a:cs typeface="Arial" panose="020B0604020202020204" pitchFamily="34" charset="0"/>
              </a:rPr>
              <a:t> to access the accessibility tools.</a:t>
            </a:r>
          </a:p>
          <a:p>
            <a:pPr marL="0" indent="0">
              <a:buNone/>
            </a:pPr>
            <a:endParaRPr lang="en-GB" dirty="0"/>
          </a:p>
        </p:txBody>
      </p:sp>
      <p:pic>
        <p:nvPicPr>
          <p:cNvPr id="9" name="Picture 8" descr="&quot;Prepare for accessibillity&quot; option in tools">
            <a:extLst>
              <a:ext uri="{FF2B5EF4-FFF2-40B4-BE49-F238E27FC236}">
                <a16:creationId xmlns:a16="http://schemas.microsoft.com/office/drawing/2014/main" id="{2D50CD20-AFE1-4EBE-AB01-393FACCBAB37}"/>
              </a:ext>
            </a:extLst>
          </p:cNvPr>
          <p:cNvPicPr>
            <a:picLocks noChangeAspect="1"/>
          </p:cNvPicPr>
          <p:nvPr/>
        </p:nvPicPr>
        <p:blipFill>
          <a:blip r:embed="rId4"/>
          <a:stretch>
            <a:fillRect/>
          </a:stretch>
        </p:blipFill>
        <p:spPr>
          <a:xfrm>
            <a:off x="6721633" y="1520142"/>
            <a:ext cx="1722361" cy="4142157"/>
          </a:xfrm>
          <a:prstGeom prst="rect">
            <a:avLst/>
          </a:prstGeom>
        </p:spPr>
      </p:pic>
      <p:pic>
        <p:nvPicPr>
          <p:cNvPr id="11" name="Picture 10" descr="Prepare for accessibility tools">
            <a:extLst>
              <a:ext uri="{FF2B5EF4-FFF2-40B4-BE49-F238E27FC236}">
                <a16:creationId xmlns:a16="http://schemas.microsoft.com/office/drawing/2014/main" id="{0B7DB1FA-B9AD-9D06-3362-F9CE062B77C6}"/>
              </a:ext>
            </a:extLst>
          </p:cNvPr>
          <p:cNvPicPr>
            <a:picLocks noChangeAspect="1"/>
          </p:cNvPicPr>
          <p:nvPr/>
        </p:nvPicPr>
        <p:blipFill>
          <a:blip r:embed="rId5"/>
          <a:stretch>
            <a:fillRect/>
          </a:stretch>
        </p:blipFill>
        <p:spPr>
          <a:xfrm>
            <a:off x="9315451" y="1592684"/>
            <a:ext cx="1963789" cy="3672632"/>
          </a:xfrm>
          <a:prstGeom prst="rect">
            <a:avLst/>
          </a:prstGeom>
        </p:spPr>
      </p:pic>
    </p:spTree>
    <p:custDataLst>
      <p:tags r:id="rId1"/>
    </p:custDataLst>
    <p:extLst>
      <p:ext uri="{BB962C8B-B14F-4D97-AF65-F5344CB8AC3E}">
        <p14:creationId xmlns:p14="http://schemas.microsoft.com/office/powerpoint/2010/main" val="818001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80" dirty="0"/>
              <a:t>Setting up for accessibility work (2)</a:t>
            </a:r>
          </a:p>
        </p:txBody>
      </p:sp>
      <p:sp>
        <p:nvSpPr>
          <p:cNvPr id="5" name="Content Placeholder 4">
            <a:extLst>
              <a:ext uri="{FF2B5EF4-FFF2-40B4-BE49-F238E27FC236}">
                <a16:creationId xmlns:a16="http://schemas.microsoft.com/office/drawing/2014/main" id="{EB68044E-A43D-4E12-9ED6-D3FBAEB6BCE7}"/>
              </a:ext>
            </a:extLst>
          </p:cNvPr>
          <p:cNvSpPr>
            <a:spLocks noGrp="1"/>
          </p:cNvSpPr>
          <p:nvPr>
            <p:ph sz="half" idx="1"/>
          </p:nvPr>
        </p:nvSpPr>
        <p:spPr>
          <a:xfrm>
            <a:off x="592653" y="1520141"/>
            <a:ext cx="5353036" cy="3777579"/>
          </a:xfrm>
        </p:spPr>
        <p:txBody>
          <a:bodyPr/>
          <a:lstStyle/>
          <a:p>
            <a:pPr lvl="0"/>
            <a:r>
              <a:rPr lang="en-GB" sz="2800" dirty="0">
                <a:latin typeface="Arial" panose="020B0604020202020204" pitchFamily="34" charset="0"/>
                <a:cs typeface="Arial" panose="020B0604020202020204" pitchFamily="34" charset="0"/>
              </a:rPr>
              <a:t>Add the </a:t>
            </a:r>
            <a:r>
              <a:rPr lang="en-GB" sz="2800" b="1" dirty="0">
                <a:latin typeface="Arial" panose="020B0604020202020204" pitchFamily="34" charset="0"/>
                <a:cs typeface="Arial" panose="020B0604020202020204" pitchFamily="34" charset="0"/>
              </a:rPr>
              <a:t>Accessibility tags</a:t>
            </a:r>
            <a:r>
              <a:rPr lang="en-GB" sz="2800" dirty="0">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Content</a:t>
            </a:r>
            <a:r>
              <a:rPr lang="en-GB" sz="2800" dirty="0">
                <a:latin typeface="Arial" panose="020B0604020202020204" pitchFamily="34" charset="0"/>
                <a:cs typeface="Arial" panose="020B0604020202020204" pitchFamily="34" charset="0"/>
              </a:rPr>
              <a:t>, and </a:t>
            </a:r>
            <a:r>
              <a:rPr lang="en-GB" sz="2800" b="1" dirty="0">
                <a:latin typeface="Arial" panose="020B0604020202020204" pitchFamily="34" charset="0"/>
                <a:cs typeface="Arial" panose="020B0604020202020204" pitchFamily="34" charset="0"/>
              </a:rPr>
              <a:t>Order</a:t>
            </a:r>
            <a:r>
              <a:rPr lang="en-GB" sz="2800" dirty="0">
                <a:latin typeface="Arial" panose="020B0604020202020204" pitchFamily="34" charset="0"/>
                <a:cs typeface="Arial" panose="020B0604020202020204" pitchFamily="34" charset="0"/>
              </a:rPr>
              <a:t> panes to the side panel on the right of the screen by right-clicking on the navigation pane and selecting them.</a:t>
            </a:r>
            <a:endParaRPr lang="en-GB" dirty="0"/>
          </a:p>
        </p:txBody>
      </p:sp>
      <p:pic>
        <p:nvPicPr>
          <p:cNvPr id="11" name="Picture 10" descr="Accessibility tags, Content and Order options highlighted">
            <a:extLst>
              <a:ext uri="{FF2B5EF4-FFF2-40B4-BE49-F238E27FC236}">
                <a16:creationId xmlns:a16="http://schemas.microsoft.com/office/drawing/2014/main" id="{6AFFE894-A777-F5A3-15DF-7934A0E12D8E}"/>
              </a:ext>
            </a:extLst>
          </p:cNvPr>
          <p:cNvPicPr>
            <a:picLocks noChangeAspect="1"/>
          </p:cNvPicPr>
          <p:nvPr/>
        </p:nvPicPr>
        <p:blipFill>
          <a:blip r:embed="rId4"/>
          <a:stretch>
            <a:fillRect/>
          </a:stretch>
        </p:blipFill>
        <p:spPr>
          <a:xfrm>
            <a:off x="7620471" y="1580037"/>
            <a:ext cx="2358292" cy="4064951"/>
          </a:xfrm>
          <a:prstGeom prst="rect">
            <a:avLst/>
          </a:prstGeom>
        </p:spPr>
      </p:pic>
      <p:pic>
        <p:nvPicPr>
          <p:cNvPr id="9" name="Picture 8" descr="Accessibility tags, Content and Order ">
            <a:extLst>
              <a:ext uri="{FF2B5EF4-FFF2-40B4-BE49-F238E27FC236}">
                <a16:creationId xmlns:a16="http://schemas.microsoft.com/office/drawing/2014/main" id="{D33089DD-6439-EDAF-B0A1-C8B2A7AA2CFF}"/>
              </a:ext>
            </a:extLst>
          </p:cNvPr>
          <p:cNvPicPr>
            <a:picLocks noChangeAspect="1"/>
          </p:cNvPicPr>
          <p:nvPr/>
        </p:nvPicPr>
        <p:blipFill>
          <a:blip r:embed="rId5"/>
          <a:stretch>
            <a:fillRect/>
          </a:stretch>
        </p:blipFill>
        <p:spPr>
          <a:xfrm>
            <a:off x="10680926" y="1580037"/>
            <a:ext cx="550361" cy="3657788"/>
          </a:xfrm>
          <a:prstGeom prst="rect">
            <a:avLst/>
          </a:prstGeom>
        </p:spPr>
      </p:pic>
    </p:spTree>
    <p:custDataLst>
      <p:tags r:id="rId1"/>
    </p:custDataLst>
    <p:extLst>
      <p:ext uri="{BB962C8B-B14F-4D97-AF65-F5344CB8AC3E}">
        <p14:creationId xmlns:p14="http://schemas.microsoft.com/office/powerpoint/2010/main" val="3064787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813243"/>
            <a:ext cx="8801100" cy="631792"/>
          </a:xfrm>
        </p:spPr>
        <p:txBody>
          <a:bodyPr/>
          <a:lstStyle/>
          <a:p>
            <a:r>
              <a:rPr lang="en-GB" sz="3380" dirty="0"/>
              <a:t>3 views for a PDF</a:t>
            </a:r>
          </a:p>
        </p:txBody>
      </p:sp>
      <p:sp>
        <p:nvSpPr>
          <p:cNvPr id="5" name="Content Placeholder 4">
            <a:extLst>
              <a:ext uri="{FF2B5EF4-FFF2-40B4-BE49-F238E27FC236}">
                <a16:creationId xmlns:a16="http://schemas.microsoft.com/office/drawing/2014/main" id="{EB68044E-A43D-4E12-9ED6-D3FBAEB6BCE7}"/>
              </a:ext>
            </a:extLst>
          </p:cNvPr>
          <p:cNvSpPr>
            <a:spLocks noGrp="1"/>
          </p:cNvSpPr>
          <p:nvPr>
            <p:ph idx="1"/>
          </p:nvPr>
        </p:nvSpPr>
        <p:spPr/>
        <p:txBody>
          <a:bodyPr/>
          <a:lstStyle/>
          <a:p>
            <a:pPr marL="457189" indent="-457189">
              <a:buFont typeface="+mj-lt"/>
              <a:buAutoNum type="arabicPeriod"/>
            </a:pPr>
            <a:r>
              <a:rPr lang="en-GB" sz="2400" dirty="0">
                <a:latin typeface="Arial" panose="020B0604020202020204" pitchFamily="34" charset="0"/>
                <a:cs typeface="Arial" panose="020B0604020202020204" pitchFamily="34" charset="0"/>
              </a:rPr>
              <a:t>Physical view - a visual representation of text and graphics in the document showing what the document will look like when printed. (The default view)</a:t>
            </a:r>
          </a:p>
          <a:p>
            <a:pPr marL="457189" indent="-457189">
              <a:buFont typeface="+mj-lt"/>
              <a:buAutoNum type="arabicPeriod"/>
            </a:pPr>
            <a:r>
              <a:rPr lang="en-GB" sz="2400" dirty="0">
                <a:latin typeface="Arial" panose="020B0604020202020204" pitchFamily="34" charset="0"/>
                <a:cs typeface="Arial" panose="020B0604020202020204" pitchFamily="34" charset="0"/>
              </a:rPr>
              <a:t>Tags structure view – the layer that establishes the content structure and reading order for assistive technology. Tags are like invisible labels that tell assistive technology what each element is. (Available in the Accessibility tags pane)</a:t>
            </a:r>
          </a:p>
          <a:p>
            <a:pPr marL="457189" indent="-457189">
              <a:buFont typeface="+mj-lt"/>
              <a:buAutoNum type="arabicPeriod"/>
            </a:pPr>
            <a:r>
              <a:rPr lang="en-GB" sz="2400" dirty="0">
                <a:latin typeface="Arial" panose="020B0604020202020204" pitchFamily="34" charset="0"/>
                <a:cs typeface="Arial" panose="020B0604020202020204" pitchFamily="34" charset="0"/>
              </a:rPr>
              <a:t>Content view – the layer where the actual textual and graphical content of the PDF resides. (Available in the Content pane) </a:t>
            </a: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sz="2800" dirty="0">
              <a:latin typeface="Arial" panose="020B0604020202020204" pitchFamily="34" charset="0"/>
              <a:cs typeface="Arial" panose="020B0604020202020204" pitchFamily="34" charset="0"/>
            </a:endParaRPr>
          </a:p>
          <a:p>
            <a:pPr marL="0" indent="0">
              <a:buNone/>
            </a:pPr>
            <a:endParaRPr lang="en-GB" dirty="0"/>
          </a:p>
        </p:txBody>
      </p:sp>
    </p:spTree>
    <p:custDataLst>
      <p:tags r:id="rId1"/>
    </p:custDataLst>
    <p:extLst>
      <p:ext uri="{BB962C8B-B14F-4D97-AF65-F5344CB8AC3E}">
        <p14:creationId xmlns:p14="http://schemas.microsoft.com/office/powerpoint/2010/main" val="211057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8B2954F8-7730-D047-B055-3EFE2EAA8ABE}"/>
              </a:ext>
            </a:extLst>
          </p:cNvPr>
          <p:cNvSpPr>
            <a:spLocks noGrp="1"/>
          </p:cNvSpPr>
          <p:nvPr>
            <p:ph type="title"/>
          </p:nvPr>
        </p:nvSpPr>
        <p:spPr/>
        <p:txBody>
          <a:bodyPr anchor="ctr"/>
          <a:lstStyle/>
          <a:p>
            <a:pPr algn="ctr"/>
            <a:r>
              <a:rPr lang="en-US" altLang="en-US" sz="5333" dirty="0">
                <a:latin typeface="Arial" panose="020B0604020202020204" pitchFamily="34" charset="0"/>
                <a:cs typeface="Arial" panose="020B0604020202020204" pitchFamily="34" charset="0"/>
              </a:rPr>
              <a:t>Questions? (3)</a:t>
            </a:r>
          </a:p>
        </p:txBody>
      </p:sp>
      <p:pic>
        <p:nvPicPr>
          <p:cNvPr id="6" name="Content Placeholder 5" descr="Man in a suite holding up a sign saying &quot;Questions?&quot;">
            <a:extLst>
              <a:ext uri="{FF2B5EF4-FFF2-40B4-BE49-F238E27FC236}">
                <a16:creationId xmlns:a16="http://schemas.microsoft.com/office/drawing/2014/main" id="{506E58A1-8352-7E43-855E-DDFE4CAE9E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2592294" y="1457832"/>
            <a:ext cx="7007412" cy="394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01607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F964A-37FF-41F3-ABA0-7F46D554FC20}"/>
              </a:ext>
            </a:extLst>
          </p:cNvPr>
          <p:cNvSpPr>
            <a:spLocks noGrp="1"/>
          </p:cNvSpPr>
          <p:nvPr>
            <p:ph type="title"/>
          </p:nvPr>
        </p:nvSpPr>
        <p:spPr/>
        <p:txBody>
          <a:bodyPr/>
          <a:lstStyle/>
          <a:p>
            <a:pPr algn="ctr"/>
            <a:r>
              <a:rPr lang="en-GB" sz="4400" dirty="0"/>
              <a:t>Checking for PDF accessibility</a:t>
            </a:r>
          </a:p>
        </p:txBody>
      </p:sp>
    </p:spTree>
    <p:custDataLst>
      <p:tags r:id="rId1"/>
    </p:custDataLst>
    <p:extLst>
      <p:ext uri="{BB962C8B-B14F-4D97-AF65-F5344CB8AC3E}">
        <p14:creationId xmlns:p14="http://schemas.microsoft.com/office/powerpoint/2010/main" val="1181170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8B2954F8-7730-D047-B055-3EFE2EAA8ABE}"/>
              </a:ext>
            </a:extLst>
          </p:cNvPr>
          <p:cNvSpPr>
            <a:spLocks noGrp="1"/>
          </p:cNvSpPr>
          <p:nvPr>
            <p:ph type="title"/>
          </p:nvPr>
        </p:nvSpPr>
        <p:spPr>
          <a:xfrm>
            <a:off x="503070" y="1516284"/>
            <a:ext cx="11185863" cy="1655179"/>
          </a:xfrm>
        </p:spPr>
        <p:txBody>
          <a:bodyPr anchor="ctr"/>
          <a:lstStyle/>
          <a:p>
            <a:pPr algn="ctr">
              <a:lnSpc>
                <a:spcPct val="150000"/>
              </a:lnSpc>
            </a:pPr>
            <a:r>
              <a:rPr lang="en-US" altLang="en-US" sz="3200" dirty="0">
                <a:latin typeface="Arial" panose="020B0604020202020204" pitchFamily="34" charset="0"/>
                <a:cs typeface="Arial" panose="020B0604020202020204" pitchFamily="34" charset="0"/>
              </a:rPr>
              <a:t>Poll: How many accessibility issues in a PDF can an automated checker detect?</a:t>
            </a:r>
            <a:endParaRPr lang="en-US" altLang="en-US" sz="5333"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7B50100-E2D8-5340-8090-12581C157000}"/>
              </a:ext>
            </a:extLst>
          </p:cNvPr>
          <p:cNvSpPr/>
          <p:nvPr/>
        </p:nvSpPr>
        <p:spPr>
          <a:xfrm>
            <a:off x="3968332" y="3686538"/>
            <a:ext cx="4255335" cy="1384995"/>
          </a:xfrm>
          <a:prstGeom prst="rect">
            <a:avLst/>
          </a:prstGeom>
        </p:spPr>
        <p:txBody>
          <a:bodyPr wrap="square">
            <a:spAutoFit/>
          </a:bodyPr>
          <a:lstStyle/>
          <a:p>
            <a:pPr marL="380990" indent="-380990">
              <a:buFont typeface="Arial" panose="020B0604020202020204" pitchFamily="34" charset="0"/>
              <a:buChar char="•"/>
            </a:pPr>
            <a:r>
              <a:rPr lang="en-US" altLang="en-US" sz="2800" dirty="0">
                <a:solidFill>
                  <a:srgbClr val="005C6E"/>
                </a:solidFill>
                <a:latin typeface="Arial" panose="020B0604020202020204" pitchFamily="34" charset="0"/>
                <a:cs typeface="Arial" panose="020B0604020202020204" pitchFamily="34" charset="0"/>
              </a:rPr>
              <a:t>All accessibility issues</a:t>
            </a:r>
          </a:p>
          <a:p>
            <a:pPr marL="380990" indent="-380990">
              <a:buFont typeface="Arial" panose="020B0604020202020204" pitchFamily="34" charset="0"/>
              <a:buChar char="•"/>
            </a:pPr>
            <a:r>
              <a:rPr lang="en-US" altLang="en-US" sz="2800" dirty="0">
                <a:solidFill>
                  <a:srgbClr val="005C6E"/>
                </a:solidFill>
                <a:latin typeface="Arial" panose="020B0604020202020204" pitchFamily="34" charset="0"/>
                <a:cs typeface="Arial" panose="020B0604020202020204" pitchFamily="34" charset="0"/>
              </a:rPr>
              <a:t>Most of them</a:t>
            </a:r>
          </a:p>
          <a:p>
            <a:pPr marL="380990" indent="-380990">
              <a:buFont typeface="Arial" panose="020B0604020202020204" pitchFamily="34" charset="0"/>
              <a:buChar char="•"/>
            </a:pPr>
            <a:r>
              <a:rPr lang="en-US" altLang="en-US" sz="2800" dirty="0">
                <a:solidFill>
                  <a:srgbClr val="005C6E"/>
                </a:solidFill>
                <a:latin typeface="Arial" panose="020B0604020202020204" pitchFamily="34" charset="0"/>
                <a:cs typeface="Arial" panose="020B0604020202020204" pitchFamily="34" charset="0"/>
              </a:rPr>
              <a:t>Some of them</a:t>
            </a:r>
          </a:p>
        </p:txBody>
      </p:sp>
    </p:spTree>
    <p:custDataLst>
      <p:tags r:id="rId1"/>
    </p:custDataLst>
    <p:extLst>
      <p:ext uri="{BB962C8B-B14F-4D97-AF65-F5344CB8AC3E}">
        <p14:creationId xmlns:p14="http://schemas.microsoft.com/office/powerpoint/2010/main" val="1337408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CF1CC3-E3DB-09C8-0353-9C5EBA8D1F13}"/>
              </a:ext>
            </a:extLst>
          </p:cNvPr>
          <p:cNvSpPr>
            <a:spLocks noGrp="1"/>
          </p:cNvSpPr>
          <p:nvPr>
            <p:ph type="title"/>
          </p:nvPr>
        </p:nvSpPr>
        <p:spPr/>
        <p:txBody>
          <a:bodyPr/>
          <a:lstStyle/>
          <a:p>
            <a:r>
              <a:rPr lang="en-GB" dirty="0"/>
              <a:t>Training resources from NDA</a:t>
            </a:r>
          </a:p>
        </p:txBody>
      </p:sp>
      <p:sp>
        <p:nvSpPr>
          <p:cNvPr id="6" name="Content Placeholder 5">
            <a:extLst>
              <a:ext uri="{FF2B5EF4-FFF2-40B4-BE49-F238E27FC236}">
                <a16:creationId xmlns:a16="http://schemas.microsoft.com/office/drawing/2014/main" id="{15AFA133-73B9-22E6-96E7-4252172BEA58}"/>
              </a:ext>
            </a:extLst>
          </p:cNvPr>
          <p:cNvSpPr>
            <a:spLocks noGrp="1"/>
          </p:cNvSpPr>
          <p:nvPr>
            <p:ph idx="1"/>
          </p:nvPr>
        </p:nvSpPr>
        <p:spPr/>
        <p:txBody>
          <a:bodyPr/>
          <a:lstStyle/>
          <a:p>
            <a:endParaRPr lang="en-GB"/>
          </a:p>
        </p:txBody>
      </p:sp>
      <p:sp>
        <p:nvSpPr>
          <p:cNvPr id="7" name="Rectangle 6">
            <a:extLst>
              <a:ext uri="{FF2B5EF4-FFF2-40B4-BE49-F238E27FC236}">
                <a16:creationId xmlns:a16="http://schemas.microsoft.com/office/drawing/2014/main" id="{03DE6EE8-A78F-1FD9-1560-3DB5168D0E54}"/>
              </a:ext>
            </a:extLst>
          </p:cNvPr>
          <p:cNvSpPr/>
          <p:nvPr/>
        </p:nvSpPr>
        <p:spPr>
          <a:xfrm>
            <a:off x="0" y="0"/>
            <a:ext cx="12192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99062F0B-E949-F22E-317F-FD230256C4AA}"/>
              </a:ext>
            </a:extLst>
          </p:cNvPr>
          <p:cNvPicPr>
            <a:picLocks noChangeAspect="1"/>
          </p:cNvPicPr>
          <p:nvPr/>
        </p:nvPicPr>
        <p:blipFill>
          <a:blip r:embed="rId2"/>
          <a:stretch>
            <a:fillRect/>
          </a:stretch>
        </p:blipFill>
        <p:spPr>
          <a:xfrm>
            <a:off x="-1" y="-13447"/>
            <a:ext cx="12191999" cy="6884893"/>
          </a:xfrm>
          <a:prstGeom prst="rect">
            <a:avLst/>
          </a:prstGeom>
        </p:spPr>
      </p:pic>
    </p:spTree>
    <p:extLst>
      <p:ext uri="{BB962C8B-B14F-4D97-AF65-F5344CB8AC3E}">
        <p14:creationId xmlns:p14="http://schemas.microsoft.com/office/powerpoint/2010/main" val="1720981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80" dirty="0"/>
              <a:t>Automated Checkers</a:t>
            </a:r>
          </a:p>
        </p:txBody>
      </p:sp>
      <p:sp>
        <p:nvSpPr>
          <p:cNvPr id="5" name="Content Placeholder 4">
            <a:extLst>
              <a:ext uri="{FF2B5EF4-FFF2-40B4-BE49-F238E27FC236}">
                <a16:creationId xmlns:a16="http://schemas.microsoft.com/office/drawing/2014/main" id="{EB68044E-A43D-4E12-9ED6-D3FBAEB6BCE7}"/>
              </a:ext>
            </a:extLst>
          </p:cNvPr>
          <p:cNvSpPr>
            <a:spLocks noGrp="1"/>
          </p:cNvSpPr>
          <p:nvPr>
            <p:ph sz="half" idx="1"/>
          </p:nvPr>
        </p:nvSpPr>
        <p:spPr/>
        <p:txBody>
          <a:bodyPr/>
          <a:lstStyle/>
          <a:p>
            <a:pPr marL="0" indent="0">
              <a:buNone/>
            </a:pPr>
            <a:r>
              <a:rPr lang="en-GB" b="1" dirty="0"/>
              <a:t>Benefits</a:t>
            </a:r>
          </a:p>
          <a:p>
            <a:r>
              <a:rPr lang="en-GB" sz="2800" dirty="0"/>
              <a:t>Easy to use</a:t>
            </a:r>
          </a:p>
          <a:p>
            <a:r>
              <a:rPr lang="en-GB" sz="2800" dirty="0"/>
              <a:t>Vital for checking structural issues with the PDF</a:t>
            </a:r>
          </a:p>
          <a:p>
            <a:r>
              <a:rPr lang="en-GB" sz="2800" dirty="0"/>
              <a:t>Report a lot of issues quickly</a:t>
            </a:r>
          </a:p>
          <a:p>
            <a:r>
              <a:rPr lang="en-GB" sz="2800" dirty="0"/>
              <a:t>Provide help on how to fix issues</a:t>
            </a:r>
          </a:p>
          <a:p>
            <a:endParaRPr lang="en-GB" dirty="0"/>
          </a:p>
          <a:p>
            <a:pPr marL="0" indent="0">
              <a:buNone/>
            </a:pPr>
            <a:endParaRPr lang="en-GB" dirty="0"/>
          </a:p>
          <a:p>
            <a:pPr marL="0" indent="0">
              <a:buNone/>
            </a:pPr>
            <a:endParaRPr lang="en-GB" dirty="0"/>
          </a:p>
          <a:p>
            <a:pPr marL="0" indent="0">
              <a:buNone/>
            </a:pPr>
            <a:endParaRPr lang="en-GB" dirty="0"/>
          </a:p>
        </p:txBody>
      </p:sp>
      <p:sp>
        <p:nvSpPr>
          <p:cNvPr id="3" name="Content Placeholder 2">
            <a:extLst>
              <a:ext uri="{FF2B5EF4-FFF2-40B4-BE49-F238E27FC236}">
                <a16:creationId xmlns:a16="http://schemas.microsoft.com/office/drawing/2014/main" id="{DD22D57A-11C1-02C8-5970-CC856BFC4449}"/>
              </a:ext>
            </a:extLst>
          </p:cNvPr>
          <p:cNvSpPr>
            <a:spLocks noGrp="1"/>
          </p:cNvSpPr>
          <p:nvPr>
            <p:ph sz="half" idx="2"/>
          </p:nvPr>
        </p:nvSpPr>
        <p:spPr>
          <a:xfrm>
            <a:off x="5992268" y="1516131"/>
            <a:ext cx="5600716" cy="4283171"/>
          </a:xfrm>
        </p:spPr>
        <p:txBody>
          <a:bodyPr/>
          <a:lstStyle/>
          <a:p>
            <a:pPr marL="0" indent="0">
              <a:buFont typeface="Arial" panose="020B0604020202020204" pitchFamily="34" charset="0"/>
              <a:buNone/>
            </a:pPr>
            <a:r>
              <a:rPr lang="en-GB" b="1" dirty="0"/>
              <a:t>Limitations</a:t>
            </a:r>
          </a:p>
          <a:p>
            <a:r>
              <a:rPr lang="en-GB" sz="2800" dirty="0"/>
              <a:t>Cannot pick up all issues</a:t>
            </a:r>
          </a:p>
          <a:p>
            <a:r>
              <a:rPr lang="en-GB" sz="2800" dirty="0"/>
              <a:t>Can give a false sense of security </a:t>
            </a:r>
          </a:p>
          <a:p>
            <a:r>
              <a:rPr lang="en-GB" sz="2800" dirty="0"/>
              <a:t>Some errors reported can be difficult to understand </a:t>
            </a:r>
          </a:p>
          <a:p>
            <a:endParaRPr lang="en-GB" dirty="0"/>
          </a:p>
        </p:txBody>
      </p:sp>
    </p:spTree>
    <p:custDataLst>
      <p:tags r:id="rId1"/>
    </p:custDataLst>
    <p:extLst>
      <p:ext uri="{BB962C8B-B14F-4D97-AF65-F5344CB8AC3E}">
        <p14:creationId xmlns:p14="http://schemas.microsoft.com/office/powerpoint/2010/main" val="339888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80" dirty="0"/>
              <a:t>Acrobat Accessibility Checker</a:t>
            </a:r>
          </a:p>
        </p:txBody>
      </p:sp>
      <p:sp>
        <p:nvSpPr>
          <p:cNvPr id="5" name="Content Placeholder 4">
            <a:extLst>
              <a:ext uri="{FF2B5EF4-FFF2-40B4-BE49-F238E27FC236}">
                <a16:creationId xmlns:a16="http://schemas.microsoft.com/office/drawing/2014/main" id="{EB68044E-A43D-4E12-9ED6-D3FBAEB6BCE7}"/>
              </a:ext>
            </a:extLst>
          </p:cNvPr>
          <p:cNvSpPr>
            <a:spLocks noGrp="1"/>
          </p:cNvSpPr>
          <p:nvPr>
            <p:ph sz="half" idx="1"/>
          </p:nvPr>
        </p:nvSpPr>
        <p:spPr/>
        <p:txBody>
          <a:bodyPr/>
          <a:lstStyle/>
          <a:p>
            <a:pPr lvl="0"/>
            <a:r>
              <a:rPr lang="en-GB" sz="2800" dirty="0">
                <a:latin typeface="Arial" panose="020B0604020202020204" pitchFamily="34" charset="0"/>
                <a:cs typeface="Arial" panose="020B0604020202020204" pitchFamily="34" charset="0"/>
              </a:rPr>
              <a:t>Available from “Check for accessibility” in the Accessibility Tools</a:t>
            </a:r>
          </a:p>
          <a:p>
            <a:pPr lvl="0"/>
            <a:r>
              <a:rPr lang="en-GB" sz="2800" dirty="0">
                <a:latin typeface="Arial" panose="020B0604020202020204" pitchFamily="34" charset="0"/>
                <a:cs typeface="Arial" panose="020B0604020202020204" pitchFamily="34" charset="0"/>
              </a:rPr>
              <a:t>Should always use for a primary check on a PDF</a:t>
            </a:r>
          </a:p>
          <a:p>
            <a:pPr marL="0" indent="0">
              <a:buNone/>
            </a:pPr>
            <a:endParaRPr lang="en-GB" dirty="0"/>
          </a:p>
        </p:txBody>
      </p:sp>
      <p:pic>
        <p:nvPicPr>
          <p:cNvPr id="7" name="Picture 6" descr="Check for accessibility option in accessibility tools">
            <a:extLst>
              <a:ext uri="{FF2B5EF4-FFF2-40B4-BE49-F238E27FC236}">
                <a16:creationId xmlns:a16="http://schemas.microsoft.com/office/drawing/2014/main" id="{75605465-2A95-9AEF-7BD4-580D959F0248}"/>
              </a:ext>
            </a:extLst>
          </p:cNvPr>
          <p:cNvPicPr>
            <a:picLocks noChangeAspect="1"/>
          </p:cNvPicPr>
          <p:nvPr/>
        </p:nvPicPr>
        <p:blipFill>
          <a:blip r:embed="rId4"/>
          <a:stretch>
            <a:fillRect/>
          </a:stretch>
        </p:blipFill>
        <p:spPr>
          <a:xfrm>
            <a:off x="6199735" y="1911537"/>
            <a:ext cx="1870780" cy="3500379"/>
          </a:xfrm>
          <a:prstGeom prst="rect">
            <a:avLst/>
          </a:prstGeom>
        </p:spPr>
      </p:pic>
      <p:pic>
        <p:nvPicPr>
          <p:cNvPr id="9" name="Picture 8" descr="Accessibility checker">
            <a:extLst>
              <a:ext uri="{FF2B5EF4-FFF2-40B4-BE49-F238E27FC236}">
                <a16:creationId xmlns:a16="http://schemas.microsoft.com/office/drawing/2014/main" id="{89B95801-AAFE-96DC-C8CE-4473A7EA98A0}"/>
              </a:ext>
            </a:extLst>
          </p:cNvPr>
          <p:cNvPicPr>
            <a:picLocks noChangeAspect="1"/>
          </p:cNvPicPr>
          <p:nvPr/>
        </p:nvPicPr>
        <p:blipFill>
          <a:blip r:embed="rId5"/>
          <a:stretch>
            <a:fillRect/>
          </a:stretch>
        </p:blipFill>
        <p:spPr>
          <a:xfrm>
            <a:off x="8360985" y="1520142"/>
            <a:ext cx="3238363" cy="4283172"/>
          </a:xfrm>
          <a:prstGeom prst="rect">
            <a:avLst/>
          </a:prstGeom>
        </p:spPr>
      </p:pic>
    </p:spTree>
    <p:custDataLst>
      <p:tags r:id="rId1"/>
    </p:custDataLst>
    <p:extLst>
      <p:ext uri="{BB962C8B-B14F-4D97-AF65-F5344CB8AC3E}">
        <p14:creationId xmlns:p14="http://schemas.microsoft.com/office/powerpoint/2010/main" val="3110874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80" dirty="0"/>
              <a:t>PAC (PDF Accessibility Checker)</a:t>
            </a:r>
          </a:p>
        </p:txBody>
      </p:sp>
      <p:sp>
        <p:nvSpPr>
          <p:cNvPr id="5" name="Content Placeholder 4">
            <a:extLst>
              <a:ext uri="{FF2B5EF4-FFF2-40B4-BE49-F238E27FC236}">
                <a16:creationId xmlns:a16="http://schemas.microsoft.com/office/drawing/2014/main" id="{EB68044E-A43D-4E12-9ED6-D3FBAEB6BCE7}"/>
              </a:ext>
            </a:extLst>
          </p:cNvPr>
          <p:cNvSpPr>
            <a:spLocks noGrp="1"/>
          </p:cNvSpPr>
          <p:nvPr>
            <p:ph sz="half" idx="1"/>
          </p:nvPr>
        </p:nvSpPr>
        <p:spPr>
          <a:xfrm>
            <a:off x="592651" y="1520141"/>
            <a:ext cx="7081363" cy="4283171"/>
          </a:xfrm>
        </p:spPr>
        <p:txBody>
          <a:bodyPr/>
          <a:lstStyle/>
          <a:p>
            <a:r>
              <a:rPr lang="en-GB" sz="2800" dirty="0">
                <a:latin typeface="Arial" panose="020B0604020202020204" pitchFamily="34" charset="0"/>
                <a:cs typeface="Arial" panose="020B0604020202020204" pitchFamily="34" charset="0"/>
                <a:hlinkClick r:id="rId4"/>
              </a:rPr>
              <a:t>PAC 2024</a:t>
            </a:r>
            <a:r>
              <a:rPr lang="en-GB" sz="2800" dirty="0">
                <a:latin typeface="Arial" panose="020B0604020202020204" pitchFamily="34" charset="0"/>
                <a:cs typeface="Arial" panose="020B0604020202020204" pitchFamily="34" charset="0"/>
              </a:rPr>
              <a:t>: Free third party PDF checker for PC </a:t>
            </a:r>
          </a:p>
          <a:p>
            <a:pPr lvl="0">
              <a:spcBef>
                <a:spcPts val="1200"/>
              </a:spcBef>
            </a:pPr>
            <a:r>
              <a:rPr lang="en-GB" sz="2800" dirty="0">
                <a:latin typeface="Arial" panose="020B0604020202020204" pitchFamily="34" charset="0"/>
                <a:cs typeface="Arial" panose="020B0604020202020204" pitchFamily="34" charset="0"/>
              </a:rPr>
              <a:t>Useful supplement to the Acrobat  Accessibility Checker – tests for WCAG and PDF/UA</a:t>
            </a:r>
          </a:p>
          <a:p>
            <a:pPr marL="0" indent="0">
              <a:buNone/>
            </a:pPr>
            <a:endParaRPr lang="en-GB" dirty="0"/>
          </a:p>
        </p:txBody>
      </p:sp>
      <p:pic>
        <p:nvPicPr>
          <p:cNvPr id="7" name="Picture 6" descr="PAC accessibility checker">
            <a:extLst>
              <a:ext uri="{FF2B5EF4-FFF2-40B4-BE49-F238E27FC236}">
                <a16:creationId xmlns:a16="http://schemas.microsoft.com/office/drawing/2014/main" id="{6D70F008-3980-DB0E-59FC-361E774C6F50}"/>
              </a:ext>
            </a:extLst>
          </p:cNvPr>
          <p:cNvPicPr>
            <a:picLocks noChangeAspect="1"/>
          </p:cNvPicPr>
          <p:nvPr/>
        </p:nvPicPr>
        <p:blipFill>
          <a:blip r:embed="rId5"/>
          <a:stretch>
            <a:fillRect/>
          </a:stretch>
        </p:blipFill>
        <p:spPr>
          <a:xfrm>
            <a:off x="8519840" y="1766243"/>
            <a:ext cx="2804403" cy="3542083"/>
          </a:xfrm>
          <a:prstGeom prst="rect">
            <a:avLst/>
          </a:prstGeom>
        </p:spPr>
      </p:pic>
    </p:spTree>
    <p:custDataLst>
      <p:tags r:id="rId1"/>
    </p:custDataLst>
    <p:extLst>
      <p:ext uri="{BB962C8B-B14F-4D97-AF65-F5344CB8AC3E}">
        <p14:creationId xmlns:p14="http://schemas.microsoft.com/office/powerpoint/2010/main" val="4200250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80" dirty="0"/>
              <a:t>Colour contrast checker</a:t>
            </a:r>
          </a:p>
        </p:txBody>
      </p:sp>
      <p:sp>
        <p:nvSpPr>
          <p:cNvPr id="5" name="Content Placeholder 4">
            <a:extLst>
              <a:ext uri="{FF2B5EF4-FFF2-40B4-BE49-F238E27FC236}">
                <a16:creationId xmlns:a16="http://schemas.microsoft.com/office/drawing/2014/main" id="{EB68044E-A43D-4E12-9ED6-D3FBAEB6BCE7}"/>
              </a:ext>
            </a:extLst>
          </p:cNvPr>
          <p:cNvSpPr>
            <a:spLocks noGrp="1"/>
          </p:cNvSpPr>
          <p:nvPr>
            <p:ph sz="half" idx="1"/>
          </p:nvPr>
        </p:nvSpPr>
        <p:spPr>
          <a:xfrm>
            <a:off x="592651" y="1520141"/>
            <a:ext cx="7752695" cy="4283171"/>
          </a:xfrm>
        </p:spPr>
        <p:txBody>
          <a:bodyPr/>
          <a:lstStyle/>
          <a:p>
            <a:pPr lvl="0"/>
            <a:r>
              <a:rPr lang="en-GB" sz="2800" dirty="0">
                <a:latin typeface="Arial" panose="020B0604020202020204" pitchFamily="34" charset="0"/>
                <a:cs typeface="Arial" panose="020B0604020202020204" pitchFamily="34" charset="0"/>
              </a:rPr>
              <a:t>Colour issues should be checked and corrected in the source document but you may sometimes need to check colour contrast in a PDF if you don’t have the source file.</a:t>
            </a:r>
          </a:p>
          <a:p>
            <a:r>
              <a:rPr lang="en-GB" sz="2800" dirty="0">
                <a:latin typeface="Arial" panose="020B0604020202020204" pitchFamily="34" charset="0"/>
                <a:cs typeface="Arial" panose="020B0604020202020204" pitchFamily="34" charset="0"/>
                <a:hlinkClick r:id="rId4"/>
              </a:rPr>
              <a:t>Paciello Group Colour Contrast Analyser</a:t>
            </a:r>
            <a:r>
              <a:rPr lang="en-GB" sz="2800" dirty="0">
                <a:latin typeface="Arial" panose="020B0604020202020204" pitchFamily="34" charset="0"/>
                <a:cs typeface="Arial" panose="020B0604020202020204" pitchFamily="34" charset="0"/>
              </a:rPr>
              <a:t> - https://developer.paciellogroup.com/resources/contrastanalyser/ </a:t>
            </a:r>
          </a:p>
          <a:p>
            <a:pPr lvl="0"/>
            <a:endParaRPr lang="en-GB" sz="2800" dirty="0">
              <a:latin typeface="Arial" panose="020B0604020202020204" pitchFamily="34" charset="0"/>
              <a:cs typeface="Arial" panose="020B0604020202020204" pitchFamily="34" charset="0"/>
            </a:endParaRPr>
          </a:p>
          <a:p>
            <a:pPr marL="0" indent="0">
              <a:buNone/>
            </a:pPr>
            <a:endParaRPr lang="en-GB" dirty="0"/>
          </a:p>
        </p:txBody>
      </p:sp>
      <p:pic>
        <p:nvPicPr>
          <p:cNvPr id="6" name="Content Placeholder 5" descr="Colour Contrast Analyser showing foreground and background colour with the contrast level and whether it passes WCAG">
            <a:extLst>
              <a:ext uri="{FF2B5EF4-FFF2-40B4-BE49-F238E27FC236}">
                <a16:creationId xmlns:a16="http://schemas.microsoft.com/office/drawing/2014/main" id="{DD6C3789-90DF-CB67-96F5-2E6201D3D24C}"/>
              </a:ext>
            </a:extLst>
          </p:cNvPr>
          <p:cNvPicPr>
            <a:picLocks noGrp="1" noChangeAspect="1"/>
          </p:cNvPicPr>
          <p:nvPr>
            <p:ph sz="half" idx="2"/>
          </p:nvPr>
        </p:nvPicPr>
        <p:blipFill>
          <a:blip r:embed="rId5"/>
          <a:stretch>
            <a:fillRect/>
          </a:stretch>
        </p:blipFill>
        <p:spPr>
          <a:xfrm>
            <a:off x="8478348" y="1520237"/>
            <a:ext cx="3121000" cy="4283075"/>
          </a:xfrm>
          <a:prstGeom prst="rect">
            <a:avLst/>
          </a:prstGeom>
        </p:spPr>
      </p:pic>
    </p:spTree>
    <p:custDataLst>
      <p:tags r:id="rId1"/>
    </p:custDataLst>
    <p:extLst>
      <p:ext uri="{BB962C8B-B14F-4D97-AF65-F5344CB8AC3E}">
        <p14:creationId xmlns:p14="http://schemas.microsoft.com/office/powerpoint/2010/main" val="1742720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80" dirty="0"/>
              <a:t>Metadata and language settings</a:t>
            </a:r>
          </a:p>
        </p:txBody>
      </p:sp>
      <p:sp>
        <p:nvSpPr>
          <p:cNvPr id="5" name="Content Placeholder 4">
            <a:extLst>
              <a:ext uri="{FF2B5EF4-FFF2-40B4-BE49-F238E27FC236}">
                <a16:creationId xmlns:a16="http://schemas.microsoft.com/office/drawing/2014/main" id="{EB68044E-A43D-4E12-9ED6-D3FBAEB6BCE7}"/>
              </a:ext>
            </a:extLst>
          </p:cNvPr>
          <p:cNvSpPr>
            <a:spLocks noGrp="1"/>
          </p:cNvSpPr>
          <p:nvPr>
            <p:ph sz="half" idx="1"/>
          </p:nvPr>
        </p:nvSpPr>
        <p:spPr/>
        <p:txBody>
          <a:bodyPr/>
          <a:lstStyle/>
          <a:p>
            <a:pPr marL="0" indent="0">
              <a:buNone/>
            </a:pPr>
            <a:r>
              <a:rPr lang="en-GB" sz="2400" dirty="0">
                <a:latin typeface="Arial" panose="020B0604020202020204" pitchFamily="34" charset="0"/>
                <a:cs typeface="Arial" panose="020B0604020202020204" pitchFamily="34" charset="0"/>
              </a:rPr>
              <a:t>Menu &gt; Document Properties</a:t>
            </a:r>
          </a:p>
          <a:p>
            <a:pPr lvl="1"/>
            <a:r>
              <a:rPr lang="en-GB" sz="2400" dirty="0">
                <a:latin typeface="Arial" panose="020B0604020202020204" pitchFamily="34" charset="0"/>
                <a:cs typeface="Arial" panose="020B0604020202020204" pitchFamily="34" charset="0"/>
              </a:rPr>
              <a:t>Set a descriptive title under Description</a:t>
            </a:r>
          </a:p>
          <a:p>
            <a:pPr lvl="1"/>
            <a:r>
              <a:rPr lang="en-GB" sz="2400" dirty="0">
                <a:latin typeface="Arial" panose="020B0604020202020204" pitchFamily="34" charset="0"/>
                <a:cs typeface="Arial" panose="020B0604020202020204" pitchFamily="34" charset="0"/>
              </a:rPr>
              <a:t>Initial View set to show Document Title not File Name</a:t>
            </a:r>
          </a:p>
          <a:p>
            <a:pPr lvl="1"/>
            <a:r>
              <a:rPr lang="en-GB" sz="2400" dirty="0">
                <a:latin typeface="Arial" panose="020B0604020202020204" pitchFamily="34" charset="0"/>
                <a:cs typeface="Arial" panose="020B0604020202020204" pitchFamily="34" charset="0"/>
              </a:rPr>
              <a:t>Security &gt; Content Copying for Accessibility is Allowed</a:t>
            </a:r>
          </a:p>
          <a:p>
            <a:pPr lvl="1"/>
            <a:r>
              <a:rPr lang="en-GB" sz="2400" dirty="0">
                <a:latin typeface="Arial" panose="020B0604020202020204" pitchFamily="34" charset="0"/>
                <a:cs typeface="Arial" panose="020B0604020202020204" pitchFamily="34" charset="0"/>
              </a:rPr>
              <a:t>Under Advanced &gt; Reading Options the primary language is configured in the Language field</a:t>
            </a:r>
          </a:p>
        </p:txBody>
      </p:sp>
      <p:pic>
        <p:nvPicPr>
          <p:cNvPr id="6" name="Content Placeholder 5" descr="The document properties window">
            <a:extLst>
              <a:ext uri="{FF2B5EF4-FFF2-40B4-BE49-F238E27FC236}">
                <a16:creationId xmlns:a16="http://schemas.microsoft.com/office/drawing/2014/main" id="{9ECD67ED-F7C9-4F7C-A671-D60027FBD686}"/>
              </a:ext>
            </a:extLst>
          </p:cNvPr>
          <p:cNvPicPr>
            <a:picLocks noGrp="1" noChangeAspect="1"/>
          </p:cNvPicPr>
          <p:nvPr>
            <p:ph sz="half" idx="2"/>
          </p:nvPr>
        </p:nvPicPr>
        <p:blipFill>
          <a:blip r:embed="rId4"/>
          <a:stretch>
            <a:fillRect/>
          </a:stretch>
        </p:blipFill>
        <p:spPr>
          <a:xfrm>
            <a:off x="8096250" y="2271253"/>
            <a:ext cx="3486150" cy="2899694"/>
          </a:xfrm>
          <a:prstGeom prst="rect">
            <a:avLst/>
          </a:prstGeom>
        </p:spPr>
      </p:pic>
    </p:spTree>
    <p:custDataLst>
      <p:tags r:id="rId1"/>
    </p:custDataLst>
    <p:extLst>
      <p:ext uri="{BB962C8B-B14F-4D97-AF65-F5344CB8AC3E}">
        <p14:creationId xmlns:p14="http://schemas.microsoft.com/office/powerpoint/2010/main" val="690764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80" dirty="0"/>
              <a:t>Testing content order in PDFs</a:t>
            </a:r>
          </a:p>
        </p:txBody>
      </p:sp>
      <p:sp>
        <p:nvSpPr>
          <p:cNvPr id="5" name="Content Placeholder 4">
            <a:extLst>
              <a:ext uri="{FF2B5EF4-FFF2-40B4-BE49-F238E27FC236}">
                <a16:creationId xmlns:a16="http://schemas.microsoft.com/office/drawing/2014/main" id="{EB68044E-A43D-4E12-9ED6-D3FBAEB6BCE7}"/>
              </a:ext>
            </a:extLst>
          </p:cNvPr>
          <p:cNvSpPr>
            <a:spLocks noGrp="1"/>
          </p:cNvSpPr>
          <p:nvPr>
            <p:ph idx="1"/>
          </p:nvPr>
        </p:nvSpPr>
        <p:spPr/>
        <p:txBody>
          <a:bodyPr/>
          <a:lstStyle/>
          <a:p>
            <a:pPr marL="0" indent="0">
              <a:buNone/>
            </a:pPr>
            <a:r>
              <a:rPr lang="en-GB" dirty="0"/>
              <a:t>A PDF has 2 main content orders that matter for accessibility.</a:t>
            </a:r>
          </a:p>
          <a:p>
            <a:pPr marL="0" indent="0">
              <a:buNone/>
            </a:pPr>
            <a:endParaRPr lang="en-GB" dirty="0"/>
          </a:p>
          <a:p>
            <a:r>
              <a:rPr lang="en-GB" dirty="0"/>
              <a:t>Tag order (the order in the Tags pane) </a:t>
            </a:r>
          </a:p>
          <a:p>
            <a:r>
              <a:rPr lang="en-GB" dirty="0"/>
              <a:t>Reflow order (the order in the Order or Content pane)</a:t>
            </a:r>
          </a:p>
        </p:txBody>
      </p:sp>
    </p:spTree>
    <p:custDataLst>
      <p:tags r:id="rId1"/>
    </p:custDataLst>
    <p:extLst>
      <p:ext uri="{BB962C8B-B14F-4D97-AF65-F5344CB8AC3E}">
        <p14:creationId xmlns:p14="http://schemas.microsoft.com/office/powerpoint/2010/main" val="1932265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80" dirty="0"/>
              <a:t>Tag order</a:t>
            </a:r>
          </a:p>
        </p:txBody>
      </p:sp>
      <p:sp>
        <p:nvSpPr>
          <p:cNvPr id="5" name="Content Placeholder 4">
            <a:extLst>
              <a:ext uri="{FF2B5EF4-FFF2-40B4-BE49-F238E27FC236}">
                <a16:creationId xmlns:a16="http://schemas.microsoft.com/office/drawing/2014/main" id="{EB68044E-A43D-4E12-9ED6-D3FBAEB6BCE7}"/>
              </a:ext>
            </a:extLst>
          </p:cNvPr>
          <p:cNvSpPr>
            <a:spLocks noGrp="1"/>
          </p:cNvSpPr>
          <p:nvPr>
            <p:ph sz="half" idx="1"/>
          </p:nvPr>
        </p:nvSpPr>
        <p:spPr>
          <a:xfrm>
            <a:off x="609602" y="1501283"/>
            <a:ext cx="5305063" cy="4283171"/>
          </a:xfrm>
        </p:spPr>
        <p:txBody>
          <a:bodyPr/>
          <a:lstStyle/>
          <a:p>
            <a:pPr marL="0" indent="0">
              <a:buNone/>
            </a:pPr>
            <a:r>
              <a:rPr lang="en-GB" sz="2800" dirty="0"/>
              <a:t>This is the reading order for assistive technology such as screen readers</a:t>
            </a:r>
          </a:p>
          <a:p>
            <a:pPr marL="456554" indent="-456554"/>
            <a:r>
              <a:rPr lang="en-GB" sz="2800" dirty="0"/>
              <a:t>Arrow through the tags in the tags pane and check they appear in order</a:t>
            </a:r>
          </a:p>
          <a:p>
            <a:pPr marL="456554" indent="-456554"/>
            <a:r>
              <a:rPr lang="en-GB" sz="2800" dirty="0"/>
              <a:t>Can also be tested with a screen reader such as NVDA</a:t>
            </a:r>
          </a:p>
          <a:p>
            <a:pPr marL="0" indent="0">
              <a:buNone/>
            </a:pPr>
            <a:endParaRPr lang="en-GB" dirty="0"/>
          </a:p>
        </p:txBody>
      </p:sp>
      <p:pic>
        <p:nvPicPr>
          <p:cNvPr id="9" name="Picture 8" descr="Accessibility tags panel in Acrobat">
            <a:extLst>
              <a:ext uri="{FF2B5EF4-FFF2-40B4-BE49-F238E27FC236}">
                <a16:creationId xmlns:a16="http://schemas.microsoft.com/office/drawing/2014/main" id="{FC2DEC16-F161-FA25-7240-7A5464037FDF}"/>
              </a:ext>
            </a:extLst>
          </p:cNvPr>
          <p:cNvPicPr>
            <a:picLocks noChangeAspect="1"/>
          </p:cNvPicPr>
          <p:nvPr/>
        </p:nvPicPr>
        <p:blipFill>
          <a:blip r:embed="rId4"/>
          <a:stretch>
            <a:fillRect/>
          </a:stretch>
        </p:blipFill>
        <p:spPr>
          <a:xfrm>
            <a:off x="6096000" y="2164812"/>
            <a:ext cx="5500635" cy="2924865"/>
          </a:xfrm>
          <a:prstGeom prst="rect">
            <a:avLst/>
          </a:prstGeom>
        </p:spPr>
      </p:pic>
    </p:spTree>
    <p:custDataLst>
      <p:tags r:id="rId1"/>
    </p:custDataLst>
    <p:extLst>
      <p:ext uri="{BB962C8B-B14F-4D97-AF65-F5344CB8AC3E}">
        <p14:creationId xmlns:p14="http://schemas.microsoft.com/office/powerpoint/2010/main" val="2111294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BC0AA-B9EB-C0A6-DF3C-A26BC02AE2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B793E9-E896-E1E2-0217-0FBEC8EF7813}"/>
              </a:ext>
            </a:extLst>
          </p:cNvPr>
          <p:cNvSpPr>
            <a:spLocks noGrp="1"/>
          </p:cNvSpPr>
          <p:nvPr>
            <p:ph type="title"/>
          </p:nvPr>
        </p:nvSpPr>
        <p:spPr/>
        <p:txBody>
          <a:bodyPr/>
          <a:lstStyle/>
          <a:p>
            <a:r>
              <a:rPr lang="en-GB" sz="3380" dirty="0"/>
              <a:t>Reflow order</a:t>
            </a:r>
          </a:p>
        </p:txBody>
      </p:sp>
      <p:sp>
        <p:nvSpPr>
          <p:cNvPr id="5" name="Content Placeholder 4">
            <a:extLst>
              <a:ext uri="{FF2B5EF4-FFF2-40B4-BE49-F238E27FC236}">
                <a16:creationId xmlns:a16="http://schemas.microsoft.com/office/drawing/2014/main" id="{546C689E-A566-F776-5A74-296999A87B36}"/>
              </a:ext>
            </a:extLst>
          </p:cNvPr>
          <p:cNvSpPr>
            <a:spLocks noGrp="1"/>
          </p:cNvSpPr>
          <p:nvPr>
            <p:ph sz="half" idx="1"/>
          </p:nvPr>
        </p:nvSpPr>
        <p:spPr>
          <a:xfrm>
            <a:off x="609602" y="1501283"/>
            <a:ext cx="5305063" cy="4283171"/>
          </a:xfrm>
        </p:spPr>
        <p:txBody>
          <a:bodyPr/>
          <a:lstStyle/>
          <a:p>
            <a:pPr marL="0" indent="0">
              <a:buNone/>
            </a:pPr>
            <a:r>
              <a:rPr lang="en-GB" sz="2800" dirty="0"/>
              <a:t>This is the order that matters for reflowing the text and is also used by some text-to-speech tools. </a:t>
            </a:r>
          </a:p>
          <a:p>
            <a:pPr marL="0" indent="0">
              <a:buNone/>
            </a:pPr>
            <a:endParaRPr lang="en-GB" sz="2800" dirty="0"/>
          </a:p>
          <a:p>
            <a:pPr marL="0" indent="0">
              <a:buNone/>
            </a:pPr>
            <a:r>
              <a:rPr lang="en-GB" sz="2800" dirty="0"/>
              <a:t>Check in the Order or Content pane or via View  &gt; Zoom &gt; Reflow</a:t>
            </a:r>
          </a:p>
          <a:p>
            <a:pPr marL="0" indent="0">
              <a:buNone/>
            </a:pPr>
            <a:endParaRPr lang="en-GB" sz="2800" dirty="0"/>
          </a:p>
          <a:p>
            <a:pPr marL="0" indent="0">
              <a:buNone/>
            </a:pPr>
            <a:endParaRPr lang="en-GB" sz="2800" dirty="0"/>
          </a:p>
          <a:p>
            <a:pPr marL="0" indent="0">
              <a:buNone/>
            </a:pPr>
            <a:endParaRPr lang="en-GB" sz="2800" dirty="0"/>
          </a:p>
        </p:txBody>
      </p:sp>
      <p:pic>
        <p:nvPicPr>
          <p:cNvPr id="7" name="Picture 6" descr="Order pane view">
            <a:extLst>
              <a:ext uri="{FF2B5EF4-FFF2-40B4-BE49-F238E27FC236}">
                <a16:creationId xmlns:a16="http://schemas.microsoft.com/office/drawing/2014/main" id="{9B5D7DC9-F939-8739-B24D-2E78CFD322E3}"/>
              </a:ext>
            </a:extLst>
          </p:cNvPr>
          <p:cNvPicPr>
            <a:picLocks noChangeAspect="1"/>
          </p:cNvPicPr>
          <p:nvPr/>
        </p:nvPicPr>
        <p:blipFill>
          <a:blip r:embed="rId4"/>
          <a:stretch>
            <a:fillRect/>
          </a:stretch>
        </p:blipFill>
        <p:spPr>
          <a:xfrm>
            <a:off x="5772652" y="2300434"/>
            <a:ext cx="5809747" cy="2257132"/>
          </a:xfrm>
          <a:prstGeom prst="rect">
            <a:avLst/>
          </a:prstGeom>
        </p:spPr>
      </p:pic>
    </p:spTree>
    <p:custDataLst>
      <p:tags r:id="rId1"/>
    </p:custDataLst>
    <p:extLst>
      <p:ext uri="{BB962C8B-B14F-4D97-AF65-F5344CB8AC3E}">
        <p14:creationId xmlns:p14="http://schemas.microsoft.com/office/powerpoint/2010/main" val="2851108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8B2954F8-7730-D047-B055-3EFE2EAA8ABE}"/>
              </a:ext>
            </a:extLst>
          </p:cNvPr>
          <p:cNvSpPr>
            <a:spLocks noGrp="1"/>
          </p:cNvSpPr>
          <p:nvPr>
            <p:ph type="title"/>
          </p:nvPr>
        </p:nvSpPr>
        <p:spPr/>
        <p:txBody>
          <a:bodyPr anchor="ctr"/>
          <a:lstStyle/>
          <a:p>
            <a:pPr algn="ctr"/>
            <a:r>
              <a:rPr lang="en-US" altLang="en-US" sz="5333" dirty="0">
                <a:latin typeface="Arial" panose="020B0604020202020204" pitchFamily="34" charset="0"/>
                <a:cs typeface="Arial" panose="020B0604020202020204" pitchFamily="34" charset="0"/>
              </a:rPr>
              <a:t>Questions? (3)</a:t>
            </a:r>
          </a:p>
        </p:txBody>
      </p:sp>
      <p:pic>
        <p:nvPicPr>
          <p:cNvPr id="6" name="Content Placeholder 5" descr="Man in a suite holding up a sign saying &quot;Questions?&quot;">
            <a:extLst>
              <a:ext uri="{FF2B5EF4-FFF2-40B4-BE49-F238E27FC236}">
                <a16:creationId xmlns:a16="http://schemas.microsoft.com/office/drawing/2014/main" id="{506E58A1-8352-7E43-855E-DDFE4CAE9E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2592294" y="1457832"/>
            <a:ext cx="7007412" cy="394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12664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F964A-37FF-41F3-ABA0-7F46D554FC20}"/>
              </a:ext>
            </a:extLst>
          </p:cNvPr>
          <p:cNvSpPr>
            <a:spLocks noGrp="1"/>
          </p:cNvSpPr>
          <p:nvPr>
            <p:ph type="title"/>
          </p:nvPr>
        </p:nvSpPr>
        <p:spPr/>
        <p:txBody>
          <a:bodyPr/>
          <a:lstStyle/>
          <a:p>
            <a:pPr algn="ctr"/>
            <a:r>
              <a:rPr lang="en-GB" sz="4400" dirty="0"/>
              <a:t>Working with tags in PDFs</a:t>
            </a:r>
          </a:p>
        </p:txBody>
      </p:sp>
    </p:spTree>
    <p:custDataLst>
      <p:tags r:id="rId1"/>
    </p:custDataLst>
    <p:extLst>
      <p:ext uri="{BB962C8B-B14F-4D97-AF65-F5344CB8AC3E}">
        <p14:creationId xmlns:p14="http://schemas.microsoft.com/office/powerpoint/2010/main" val="636596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8B2954F8-7730-D047-B055-3EFE2EAA8ABE}"/>
              </a:ext>
            </a:extLst>
          </p:cNvPr>
          <p:cNvSpPr>
            <a:spLocks noGrp="1"/>
          </p:cNvSpPr>
          <p:nvPr>
            <p:ph type="title"/>
          </p:nvPr>
        </p:nvSpPr>
        <p:spPr>
          <a:xfrm>
            <a:off x="609600" y="474262"/>
            <a:ext cx="10972800" cy="1066800"/>
          </a:xfrm>
        </p:spPr>
        <p:txBody>
          <a:bodyPr/>
          <a:lstStyle/>
          <a:p>
            <a:pPr eaLnBrk="1" hangingPunct="1"/>
            <a:r>
              <a:rPr lang="en-US" altLang="en-US" sz="3380" dirty="0">
                <a:latin typeface="Arial" panose="020B0604020202020204" pitchFamily="34" charset="0"/>
                <a:cs typeface="Arial" panose="020B0604020202020204" pitchFamily="34" charset="0"/>
              </a:rPr>
              <a:t>Welcome</a:t>
            </a:r>
          </a:p>
        </p:txBody>
      </p:sp>
      <p:sp>
        <p:nvSpPr>
          <p:cNvPr id="10242" name="Content Placeholder 2">
            <a:extLst>
              <a:ext uri="{FF2B5EF4-FFF2-40B4-BE49-F238E27FC236}">
                <a16:creationId xmlns:a16="http://schemas.microsoft.com/office/drawing/2014/main" id="{52844D0B-35A4-854A-89DC-1BF83C9A2131}"/>
              </a:ext>
            </a:extLst>
          </p:cNvPr>
          <p:cNvSpPr>
            <a:spLocks noGrp="1"/>
          </p:cNvSpPr>
          <p:nvPr>
            <p:ph idx="1"/>
          </p:nvPr>
        </p:nvSpPr>
        <p:spPr>
          <a:xfrm>
            <a:off x="609600" y="2121753"/>
            <a:ext cx="10972800" cy="4156216"/>
          </a:xfrm>
        </p:spPr>
        <p:txBody>
          <a:bodyPr/>
          <a:lstStyle/>
          <a:p>
            <a:r>
              <a:rPr lang="en-US" altLang="en-US" sz="2800" dirty="0"/>
              <a:t>Live captions – toggle on/off</a:t>
            </a:r>
          </a:p>
          <a:p>
            <a:pPr eaLnBrk="1" hangingPunct="1"/>
            <a:r>
              <a:rPr lang="en-US" altLang="en-US" sz="2800" dirty="0">
                <a:latin typeface="Arial" panose="020B0604020202020204" pitchFamily="34" charset="0"/>
                <a:cs typeface="Arial" panose="020B0604020202020204" pitchFamily="34" charset="0"/>
              </a:rPr>
              <a:t>Slides, a transcript and recording will be made available</a:t>
            </a:r>
          </a:p>
          <a:p>
            <a:pPr eaLnBrk="1" hangingPunct="1"/>
            <a:r>
              <a:rPr lang="en-US" altLang="en-US" sz="2800" dirty="0">
                <a:latin typeface="Arial" panose="020B0604020202020204" pitchFamily="34" charset="0"/>
                <a:cs typeface="Arial" panose="020B0604020202020204" pitchFamily="34" charset="0"/>
              </a:rPr>
              <a:t>We will pause for questions throughout</a:t>
            </a:r>
          </a:p>
          <a:p>
            <a:pPr eaLnBrk="1" hangingPunct="1"/>
            <a:r>
              <a:rPr lang="en-US" altLang="en-US" sz="2800" dirty="0">
                <a:latin typeface="Arial" panose="020B0604020202020204" pitchFamily="34" charset="0"/>
                <a:cs typeface="Arial" panose="020B0604020202020204" pitchFamily="34" charset="0"/>
              </a:rPr>
              <a:t>Please use the chat window for questions</a:t>
            </a:r>
          </a:p>
          <a:p>
            <a:r>
              <a:rPr lang="en-US" altLang="en-US" sz="2800" dirty="0">
                <a:latin typeface="Arial" panose="020B0604020202020204" pitchFamily="34" charset="0"/>
                <a:cs typeface="Arial" panose="020B0604020202020204" pitchFamily="34" charset="0"/>
              </a:rPr>
              <a:t>Two hours with a half time break</a:t>
            </a:r>
          </a:p>
        </p:txBody>
      </p:sp>
    </p:spTree>
    <p:extLst>
      <p:ext uri="{BB962C8B-B14F-4D97-AF65-F5344CB8AC3E}">
        <p14:creationId xmlns:p14="http://schemas.microsoft.com/office/powerpoint/2010/main" val="2887040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6517C-26B9-49EC-85E8-ACBFE3D307D6}"/>
              </a:ext>
            </a:extLst>
          </p:cNvPr>
          <p:cNvSpPr>
            <a:spLocks noGrp="1"/>
          </p:cNvSpPr>
          <p:nvPr>
            <p:ph type="title"/>
          </p:nvPr>
        </p:nvSpPr>
        <p:spPr/>
        <p:txBody>
          <a:bodyPr/>
          <a:lstStyle/>
          <a:p>
            <a:r>
              <a:rPr lang="en-GB" dirty="0"/>
              <a:t>Example files for tagging </a:t>
            </a:r>
          </a:p>
        </p:txBody>
      </p:sp>
      <p:sp>
        <p:nvSpPr>
          <p:cNvPr id="3" name="Content Placeholder 2">
            <a:extLst>
              <a:ext uri="{FF2B5EF4-FFF2-40B4-BE49-F238E27FC236}">
                <a16:creationId xmlns:a16="http://schemas.microsoft.com/office/drawing/2014/main" id="{8273B670-40AB-445D-A9F4-622EF8651A9E}"/>
              </a:ext>
            </a:extLst>
          </p:cNvPr>
          <p:cNvSpPr>
            <a:spLocks noGrp="1"/>
          </p:cNvSpPr>
          <p:nvPr>
            <p:ph idx="1"/>
          </p:nvPr>
        </p:nvSpPr>
        <p:spPr>
          <a:xfrm>
            <a:off x="609600" y="2199189"/>
            <a:ext cx="10972800" cy="3688653"/>
          </a:xfrm>
        </p:spPr>
        <p:txBody>
          <a:bodyPr/>
          <a:lstStyle/>
          <a:p>
            <a:r>
              <a:rPr lang="en-GB" sz="2800" dirty="0">
                <a:hlinkClick r:id="rId4"/>
              </a:rPr>
              <a:t>Untagged PDF</a:t>
            </a:r>
            <a:r>
              <a:rPr lang="en-GB" sz="2800" dirty="0"/>
              <a:t> – Untagged file for practice</a:t>
            </a:r>
          </a:p>
          <a:p>
            <a:r>
              <a:rPr lang="en-GB" sz="2800" dirty="0">
                <a:hlinkClick r:id="rId5"/>
              </a:rPr>
              <a:t>PDF with fixes </a:t>
            </a:r>
            <a:r>
              <a:rPr lang="en-GB" sz="2800" dirty="0"/>
              <a:t>– PDF with fixes demonstrated in the webinar</a:t>
            </a:r>
          </a:p>
        </p:txBody>
      </p:sp>
    </p:spTree>
    <p:custDataLst>
      <p:tags r:id="rId1"/>
    </p:custDataLst>
    <p:extLst>
      <p:ext uri="{BB962C8B-B14F-4D97-AF65-F5344CB8AC3E}">
        <p14:creationId xmlns:p14="http://schemas.microsoft.com/office/powerpoint/2010/main" val="3019986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6967"/>
            <a:ext cx="8801100" cy="631792"/>
          </a:xfrm>
        </p:spPr>
        <p:txBody>
          <a:bodyPr/>
          <a:lstStyle/>
          <a:p>
            <a:r>
              <a:rPr lang="en-GB" sz="3380" dirty="0"/>
              <a:t>Adding tags with the Reading Order panel </a:t>
            </a:r>
          </a:p>
        </p:txBody>
      </p:sp>
      <p:sp>
        <p:nvSpPr>
          <p:cNvPr id="5" name="Content Placeholder 4">
            <a:extLst>
              <a:ext uri="{FF2B5EF4-FFF2-40B4-BE49-F238E27FC236}">
                <a16:creationId xmlns:a16="http://schemas.microsoft.com/office/drawing/2014/main" id="{EB68044E-A43D-4E12-9ED6-D3FBAEB6BCE7}"/>
              </a:ext>
            </a:extLst>
          </p:cNvPr>
          <p:cNvSpPr>
            <a:spLocks noGrp="1"/>
          </p:cNvSpPr>
          <p:nvPr>
            <p:ph idx="1"/>
          </p:nvPr>
        </p:nvSpPr>
        <p:spPr>
          <a:xfrm>
            <a:off x="609600" y="1971311"/>
            <a:ext cx="5486400" cy="3941763"/>
          </a:xfrm>
        </p:spPr>
        <p:txBody>
          <a:bodyPr/>
          <a:lstStyle/>
          <a:p>
            <a:pPr>
              <a:spcBef>
                <a:spcPts val="600"/>
              </a:spcBef>
              <a:spcAft>
                <a:spcPts val="600"/>
              </a:spcAft>
            </a:pPr>
            <a:r>
              <a:rPr lang="en-GB" sz="2800" dirty="0">
                <a:latin typeface="Arial" panose="020B0604020202020204" pitchFamily="34" charset="0"/>
                <a:cs typeface="Arial" panose="020B0604020202020204" pitchFamily="34" charset="0"/>
              </a:rPr>
              <a:t>Basic tagging can be performed with the Reading Order tool</a:t>
            </a:r>
          </a:p>
          <a:p>
            <a:pPr>
              <a:spcBef>
                <a:spcPts val="600"/>
              </a:spcBef>
              <a:spcAft>
                <a:spcPts val="600"/>
              </a:spcAft>
            </a:pPr>
            <a:r>
              <a:rPr lang="en-GB" sz="2800" dirty="0">
                <a:latin typeface="Arial" panose="020B0604020202020204" pitchFamily="34" charset="0"/>
                <a:cs typeface="Arial" panose="020B0604020202020204" pitchFamily="34" charset="0"/>
              </a:rPr>
              <a:t>With the Reading Order tool open, marquee the element you want to tag and select the tag name from the tool.</a:t>
            </a:r>
          </a:p>
        </p:txBody>
      </p:sp>
      <p:pic>
        <p:nvPicPr>
          <p:cNvPr id="6" name="Picture 5" descr="Reading order tool">
            <a:extLst>
              <a:ext uri="{FF2B5EF4-FFF2-40B4-BE49-F238E27FC236}">
                <a16:creationId xmlns:a16="http://schemas.microsoft.com/office/drawing/2014/main" id="{8C2DA823-C2DE-F2AA-C876-A9ACDE29332C}"/>
              </a:ext>
            </a:extLst>
          </p:cNvPr>
          <p:cNvPicPr>
            <a:picLocks noChangeAspect="1"/>
          </p:cNvPicPr>
          <p:nvPr/>
        </p:nvPicPr>
        <p:blipFill>
          <a:blip r:embed="rId4"/>
          <a:stretch>
            <a:fillRect/>
          </a:stretch>
        </p:blipFill>
        <p:spPr>
          <a:xfrm>
            <a:off x="7334553" y="1576720"/>
            <a:ext cx="3646859" cy="4128417"/>
          </a:xfrm>
          <a:prstGeom prst="rect">
            <a:avLst/>
          </a:prstGeom>
        </p:spPr>
      </p:pic>
    </p:spTree>
    <p:custDataLst>
      <p:tags r:id="rId1"/>
    </p:custDataLst>
    <p:extLst>
      <p:ext uri="{BB962C8B-B14F-4D97-AF65-F5344CB8AC3E}">
        <p14:creationId xmlns:p14="http://schemas.microsoft.com/office/powerpoint/2010/main" val="2257779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80" dirty="0"/>
              <a:t>PDF tagging: Headings and paragraphs</a:t>
            </a:r>
          </a:p>
        </p:txBody>
      </p:sp>
      <p:sp>
        <p:nvSpPr>
          <p:cNvPr id="5" name="Content Placeholder 4">
            <a:extLst>
              <a:ext uri="{FF2B5EF4-FFF2-40B4-BE49-F238E27FC236}">
                <a16:creationId xmlns:a16="http://schemas.microsoft.com/office/drawing/2014/main" id="{EB68044E-A43D-4E12-9ED6-D3FBAEB6BCE7}"/>
              </a:ext>
            </a:extLst>
          </p:cNvPr>
          <p:cNvSpPr>
            <a:spLocks noGrp="1"/>
          </p:cNvSpPr>
          <p:nvPr>
            <p:ph sz="half" idx="1"/>
          </p:nvPr>
        </p:nvSpPr>
        <p:spPr>
          <a:xfrm>
            <a:off x="592652" y="1520141"/>
            <a:ext cx="6930892" cy="4283171"/>
          </a:xfrm>
        </p:spPr>
        <p:txBody>
          <a:bodyPr/>
          <a:lstStyle/>
          <a:p>
            <a:pPr marL="0" lvl="0" indent="0">
              <a:buNone/>
            </a:pPr>
            <a:r>
              <a:rPr lang="en-GB" sz="2800" dirty="0">
                <a:latin typeface="Arial" panose="020B0604020202020204" pitchFamily="34" charset="0"/>
                <a:cs typeface="Arial" panose="020B0604020202020204" pitchFamily="34" charset="0"/>
              </a:rPr>
              <a:t>Headings and paragraphs are the main tags for providing semantic structure to documents.</a:t>
            </a:r>
          </a:p>
          <a:p>
            <a:pPr marL="0" indent="0">
              <a:buNone/>
            </a:pPr>
            <a:endParaRPr lang="en-GB" sz="2800" dirty="0">
              <a:latin typeface="Arial" panose="020B0604020202020204" pitchFamily="34" charset="0"/>
              <a:cs typeface="Arial" panose="020B0604020202020204" pitchFamily="34" charset="0"/>
            </a:endParaRPr>
          </a:p>
          <a:p>
            <a:pPr marL="0" indent="0">
              <a:buNone/>
            </a:pPr>
            <a:r>
              <a:rPr lang="en-GB" sz="2800" dirty="0">
                <a:latin typeface="Arial" panose="020B0604020202020204" pitchFamily="34" charset="0"/>
                <a:cs typeface="Arial" panose="020B0604020202020204" pitchFamily="34" charset="0"/>
              </a:rPr>
              <a:t>&lt;H1&gt; to &lt;H6&gt; = Heading (1-6)</a:t>
            </a:r>
          </a:p>
          <a:p>
            <a:pPr marL="0" indent="0">
              <a:buNone/>
            </a:pPr>
            <a:r>
              <a:rPr lang="en-GB" sz="2800" dirty="0">
                <a:latin typeface="Arial" panose="020B0604020202020204" pitchFamily="34" charset="0"/>
                <a:cs typeface="Arial" panose="020B0604020202020204" pitchFamily="34" charset="0"/>
              </a:rPr>
              <a:t>&lt;P&gt; = Paragraph</a:t>
            </a:r>
          </a:p>
          <a:p>
            <a:pPr marL="0" indent="0">
              <a:buNone/>
            </a:pPr>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p:txBody>
      </p:sp>
      <p:pic>
        <p:nvPicPr>
          <p:cNvPr id="6" name="Content Placeholder 5" descr="heading and paragraph tags for a document, containing text">
            <a:extLst>
              <a:ext uri="{FF2B5EF4-FFF2-40B4-BE49-F238E27FC236}">
                <a16:creationId xmlns:a16="http://schemas.microsoft.com/office/drawing/2014/main" id="{44778D57-FE15-4599-86AF-6EFD41A23E93}"/>
              </a:ext>
            </a:extLst>
          </p:cNvPr>
          <p:cNvPicPr>
            <a:picLocks noGrp="1" noChangeAspect="1"/>
          </p:cNvPicPr>
          <p:nvPr>
            <p:ph sz="half" idx="2"/>
          </p:nvPr>
        </p:nvPicPr>
        <p:blipFill>
          <a:blip r:embed="rId4"/>
          <a:stretch>
            <a:fillRect/>
          </a:stretch>
        </p:blipFill>
        <p:spPr>
          <a:xfrm>
            <a:off x="7636783" y="1611918"/>
            <a:ext cx="3962565" cy="3006381"/>
          </a:xfrm>
          <a:prstGeom prst="rect">
            <a:avLst/>
          </a:prstGeom>
        </p:spPr>
      </p:pic>
    </p:spTree>
    <p:custDataLst>
      <p:tags r:id="rId1"/>
    </p:custDataLst>
    <p:extLst>
      <p:ext uri="{BB962C8B-B14F-4D97-AF65-F5344CB8AC3E}">
        <p14:creationId xmlns:p14="http://schemas.microsoft.com/office/powerpoint/2010/main" val="406371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80" dirty="0"/>
              <a:t>Alternative text for images: </a:t>
            </a:r>
          </a:p>
        </p:txBody>
      </p:sp>
      <p:sp>
        <p:nvSpPr>
          <p:cNvPr id="5" name="Content Placeholder 4">
            <a:extLst>
              <a:ext uri="{FF2B5EF4-FFF2-40B4-BE49-F238E27FC236}">
                <a16:creationId xmlns:a16="http://schemas.microsoft.com/office/drawing/2014/main" id="{EB68044E-A43D-4E12-9ED6-D3FBAEB6BCE7}"/>
              </a:ext>
            </a:extLst>
          </p:cNvPr>
          <p:cNvSpPr>
            <a:spLocks noGrp="1"/>
          </p:cNvSpPr>
          <p:nvPr>
            <p:ph sz="half" idx="1"/>
          </p:nvPr>
        </p:nvSpPr>
        <p:spPr>
          <a:xfrm>
            <a:off x="594785" y="1580225"/>
            <a:ext cx="6222705" cy="4283171"/>
          </a:xfrm>
        </p:spPr>
        <p:txBody>
          <a:bodyPr/>
          <a:lstStyle/>
          <a:p>
            <a:r>
              <a:rPr lang="en-GB" sz="2800" dirty="0">
                <a:latin typeface="Arial" panose="020B0604020202020204" pitchFamily="34" charset="0"/>
                <a:cs typeface="Arial" panose="020B0604020202020204" pitchFamily="34" charset="0"/>
              </a:rPr>
              <a:t>Images should be marked up with the &lt;Figure&gt; tag</a:t>
            </a:r>
          </a:p>
          <a:p>
            <a:r>
              <a:rPr lang="en-GB" sz="2800" dirty="0">
                <a:latin typeface="Arial" panose="020B0604020202020204" pitchFamily="34" charset="0"/>
                <a:cs typeface="Arial" panose="020B0604020202020204" pitchFamily="34" charset="0"/>
              </a:rPr>
              <a:t>Check figures have descriptive alt text with “Add alternate text”</a:t>
            </a:r>
          </a:p>
          <a:p>
            <a:r>
              <a:rPr lang="en-GB" sz="2800" dirty="0">
                <a:latin typeface="Arial" panose="020B0604020202020204" pitchFamily="34" charset="0"/>
                <a:cs typeface="Arial" panose="020B0604020202020204" pitchFamily="34" charset="0"/>
              </a:rPr>
              <a:t>Ensure decorative images are indicated as such by “decorative image” in the “Set Alternate Text” box or artifact using the reading order tool</a:t>
            </a:r>
          </a:p>
        </p:txBody>
      </p:sp>
      <p:pic>
        <p:nvPicPr>
          <p:cNvPr id="7" name="Picture 6" descr="Add alternate text tool">
            <a:extLst>
              <a:ext uri="{FF2B5EF4-FFF2-40B4-BE49-F238E27FC236}">
                <a16:creationId xmlns:a16="http://schemas.microsoft.com/office/drawing/2014/main" id="{8B59E50E-F0E7-4BC8-4E3F-A5BA68F37484}"/>
              </a:ext>
            </a:extLst>
          </p:cNvPr>
          <p:cNvPicPr>
            <a:picLocks noChangeAspect="1"/>
          </p:cNvPicPr>
          <p:nvPr/>
        </p:nvPicPr>
        <p:blipFill>
          <a:blip r:embed="rId4"/>
          <a:stretch>
            <a:fillRect/>
          </a:stretch>
        </p:blipFill>
        <p:spPr>
          <a:xfrm>
            <a:off x="7798197" y="1722661"/>
            <a:ext cx="3799019" cy="3412679"/>
          </a:xfrm>
          <a:prstGeom prst="rect">
            <a:avLst/>
          </a:prstGeom>
        </p:spPr>
      </p:pic>
    </p:spTree>
    <p:custDataLst>
      <p:tags r:id="rId1"/>
    </p:custDataLst>
    <p:extLst>
      <p:ext uri="{BB962C8B-B14F-4D97-AF65-F5344CB8AC3E}">
        <p14:creationId xmlns:p14="http://schemas.microsoft.com/office/powerpoint/2010/main" val="1680701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80" dirty="0"/>
              <a:t>PDF tagging: Container elements</a:t>
            </a:r>
          </a:p>
        </p:txBody>
      </p:sp>
      <p:sp>
        <p:nvSpPr>
          <p:cNvPr id="5" name="Content Placeholder 4">
            <a:extLst>
              <a:ext uri="{FF2B5EF4-FFF2-40B4-BE49-F238E27FC236}">
                <a16:creationId xmlns:a16="http://schemas.microsoft.com/office/drawing/2014/main" id="{EB68044E-A43D-4E12-9ED6-D3FBAEB6BCE7}"/>
              </a:ext>
            </a:extLst>
          </p:cNvPr>
          <p:cNvSpPr>
            <a:spLocks noGrp="1"/>
          </p:cNvSpPr>
          <p:nvPr>
            <p:ph idx="1"/>
          </p:nvPr>
        </p:nvSpPr>
        <p:spPr>
          <a:xfrm>
            <a:off x="609600" y="1572139"/>
            <a:ext cx="10972800" cy="4280980"/>
          </a:xfrm>
        </p:spPr>
        <p:txBody>
          <a:bodyPr/>
          <a:lstStyle/>
          <a:p>
            <a:pPr marL="0" lvl="0" indent="0">
              <a:buNone/>
            </a:pPr>
            <a:r>
              <a:rPr lang="en-GB" sz="2200" dirty="0">
                <a:latin typeface="Arial" panose="020B0604020202020204" pitchFamily="34" charset="0"/>
                <a:cs typeface="Arial" panose="020B0604020202020204" pitchFamily="34" charset="0"/>
              </a:rPr>
              <a:t>Container type tags exist to group together other tags. They are more for the benefit of the document author than the end user and do not convey any sematic meaning to assistive technology.</a:t>
            </a:r>
          </a:p>
          <a:p>
            <a:pPr marL="1793875" indent="-1793875">
              <a:buNone/>
            </a:pPr>
            <a:r>
              <a:rPr lang="en-GB" sz="2200" dirty="0">
                <a:latin typeface="Arial" panose="020B0604020202020204" pitchFamily="34" charset="0"/>
                <a:cs typeface="Arial" panose="020B0604020202020204" pitchFamily="34" charset="0"/>
              </a:rPr>
              <a:t>&lt;Document&gt;	= the root element of a document’s tag tree</a:t>
            </a:r>
          </a:p>
          <a:p>
            <a:pPr marL="1793875" indent="-1793875">
              <a:buNone/>
            </a:pPr>
            <a:r>
              <a:rPr lang="en-GB" sz="2200" dirty="0">
                <a:latin typeface="Arial" panose="020B0604020202020204" pitchFamily="34" charset="0"/>
                <a:cs typeface="Arial" panose="020B0604020202020204" pitchFamily="34" charset="0"/>
              </a:rPr>
              <a:t>&lt;Part&gt;		= structures a large division of a document</a:t>
            </a:r>
          </a:p>
          <a:p>
            <a:pPr marL="1793875" indent="-1793875">
              <a:buNone/>
            </a:pPr>
            <a:r>
              <a:rPr lang="en-GB" sz="2200" dirty="0">
                <a:latin typeface="Arial" panose="020B0604020202020204" pitchFamily="34" charset="0"/>
                <a:cs typeface="Arial" panose="020B0604020202020204" pitchFamily="34" charset="0"/>
              </a:rPr>
              <a:t>&lt;Div&gt; 		= generic block-level element</a:t>
            </a:r>
          </a:p>
          <a:p>
            <a:pPr marL="1793875" indent="-1793875">
              <a:buNone/>
            </a:pPr>
            <a:r>
              <a:rPr lang="en-GB" sz="2200" dirty="0">
                <a:latin typeface="Arial" panose="020B0604020202020204" pitchFamily="34" charset="0"/>
                <a:cs typeface="Arial" panose="020B0604020202020204" pitchFamily="34" charset="0"/>
              </a:rPr>
              <a:t>&lt;Span&gt;		= generic inline element</a:t>
            </a:r>
          </a:p>
          <a:p>
            <a:pPr marL="1793875" indent="-1793875">
              <a:buNone/>
            </a:pPr>
            <a:r>
              <a:rPr lang="en-GB" sz="2200" dirty="0">
                <a:latin typeface="Arial" panose="020B0604020202020204" pitchFamily="34" charset="0"/>
                <a:cs typeface="Arial" panose="020B0604020202020204" pitchFamily="34" charset="0"/>
              </a:rPr>
              <a:t>&lt;Art&gt;		= (Article), self-contained section of text acting as a single narrative within a larger group of content</a:t>
            </a:r>
          </a:p>
          <a:p>
            <a:pPr marL="1793875" indent="-1793875">
              <a:buNone/>
            </a:pPr>
            <a:r>
              <a:rPr lang="en-GB" sz="2200" dirty="0">
                <a:latin typeface="Arial" panose="020B0604020202020204" pitchFamily="34" charset="0"/>
                <a:cs typeface="Arial" panose="020B0604020202020204" pitchFamily="34" charset="0"/>
              </a:rPr>
              <a:t>&lt;Sect&gt; 		= (Section), general container element type</a:t>
            </a:r>
          </a:p>
        </p:txBody>
      </p:sp>
    </p:spTree>
    <p:custDataLst>
      <p:tags r:id="rId1"/>
    </p:custDataLst>
    <p:extLst>
      <p:ext uri="{BB962C8B-B14F-4D97-AF65-F5344CB8AC3E}">
        <p14:creationId xmlns:p14="http://schemas.microsoft.com/office/powerpoint/2010/main" val="1623451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80" dirty="0"/>
              <a:t>Editing tags with the tag pane</a:t>
            </a:r>
          </a:p>
        </p:txBody>
      </p:sp>
      <p:sp>
        <p:nvSpPr>
          <p:cNvPr id="5" name="Content Placeholder 4">
            <a:extLst>
              <a:ext uri="{FF2B5EF4-FFF2-40B4-BE49-F238E27FC236}">
                <a16:creationId xmlns:a16="http://schemas.microsoft.com/office/drawing/2014/main" id="{EB68044E-A43D-4E12-9ED6-D3FBAEB6BCE7}"/>
              </a:ext>
            </a:extLst>
          </p:cNvPr>
          <p:cNvSpPr>
            <a:spLocks noGrp="1"/>
          </p:cNvSpPr>
          <p:nvPr>
            <p:ph sz="half" idx="1"/>
          </p:nvPr>
        </p:nvSpPr>
        <p:spPr>
          <a:xfrm>
            <a:off x="592652" y="1689904"/>
            <a:ext cx="6028067" cy="4085864"/>
          </a:xfrm>
        </p:spPr>
        <p:txBody>
          <a:bodyPr/>
          <a:lstStyle/>
          <a:p>
            <a:r>
              <a:rPr lang="en-GB" sz="2000" dirty="0">
                <a:latin typeface="Arial" panose="020B0604020202020204" pitchFamily="34" charset="0"/>
                <a:cs typeface="Arial" panose="020B0604020202020204" pitchFamily="34" charset="0"/>
              </a:rPr>
              <a:t>To locate which tag relates to a section of content, select the content and choose “Find tag from selection” in the Tags menu</a:t>
            </a:r>
          </a:p>
          <a:p>
            <a:r>
              <a:rPr lang="en-GB" sz="2000" dirty="0">
                <a:latin typeface="Arial" panose="020B0604020202020204" pitchFamily="34" charset="0"/>
                <a:cs typeface="Arial" panose="020B0604020202020204" pitchFamily="34" charset="0"/>
              </a:rPr>
              <a:t>To edit a tag directly in the tag pane, double click on it and rename</a:t>
            </a:r>
          </a:p>
          <a:p>
            <a:r>
              <a:rPr lang="en-GB" sz="2000" dirty="0">
                <a:latin typeface="Arial" panose="020B0604020202020204" pitchFamily="34" charset="0"/>
                <a:cs typeface="Arial" panose="020B0604020202020204" pitchFamily="34" charset="0"/>
              </a:rPr>
              <a:t>Alternatively, you can right click on a tag and choose “Properties” to change the tag type</a:t>
            </a:r>
          </a:p>
          <a:p>
            <a:r>
              <a:rPr lang="en-GB" sz="2000" dirty="0"/>
              <a:t>The “New tag” tool can be used to add a parent tag – such as for a parent list item. </a:t>
            </a:r>
          </a:p>
        </p:txBody>
      </p:sp>
      <p:pic>
        <p:nvPicPr>
          <p:cNvPr id="7" name="Picture 6" descr="Object properties box for a tag">
            <a:extLst>
              <a:ext uri="{FF2B5EF4-FFF2-40B4-BE49-F238E27FC236}">
                <a16:creationId xmlns:a16="http://schemas.microsoft.com/office/drawing/2014/main" id="{233AD3B6-BBA7-7A37-68B3-D955BD4FFA78}"/>
              </a:ext>
            </a:extLst>
          </p:cNvPr>
          <p:cNvPicPr>
            <a:picLocks noChangeAspect="1"/>
          </p:cNvPicPr>
          <p:nvPr/>
        </p:nvPicPr>
        <p:blipFill>
          <a:blip r:embed="rId4"/>
          <a:stretch>
            <a:fillRect/>
          </a:stretch>
        </p:blipFill>
        <p:spPr>
          <a:xfrm>
            <a:off x="6817677" y="2192803"/>
            <a:ext cx="4584601" cy="2720943"/>
          </a:xfrm>
          <a:prstGeom prst="rect">
            <a:avLst/>
          </a:prstGeom>
        </p:spPr>
      </p:pic>
    </p:spTree>
    <p:custDataLst>
      <p:tags r:id="rId1"/>
    </p:custDataLst>
    <p:extLst>
      <p:ext uri="{BB962C8B-B14F-4D97-AF65-F5344CB8AC3E}">
        <p14:creationId xmlns:p14="http://schemas.microsoft.com/office/powerpoint/2010/main" val="3761744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80" dirty="0"/>
              <a:t>PDF tagging: Lists</a:t>
            </a:r>
          </a:p>
        </p:txBody>
      </p:sp>
      <p:sp>
        <p:nvSpPr>
          <p:cNvPr id="5" name="Content Placeholder 4">
            <a:extLst>
              <a:ext uri="{FF2B5EF4-FFF2-40B4-BE49-F238E27FC236}">
                <a16:creationId xmlns:a16="http://schemas.microsoft.com/office/drawing/2014/main" id="{EB68044E-A43D-4E12-9ED6-D3FBAEB6BCE7}"/>
              </a:ext>
            </a:extLst>
          </p:cNvPr>
          <p:cNvSpPr>
            <a:spLocks noGrp="1"/>
          </p:cNvSpPr>
          <p:nvPr>
            <p:ph sz="half" idx="1"/>
          </p:nvPr>
        </p:nvSpPr>
        <p:spPr>
          <a:xfrm>
            <a:off x="594785" y="1580225"/>
            <a:ext cx="7021357" cy="4283171"/>
          </a:xfrm>
        </p:spPr>
        <p:txBody>
          <a:bodyPr/>
          <a:lstStyle/>
          <a:p>
            <a:pPr marL="0" lvl="0" indent="0">
              <a:buNone/>
            </a:pPr>
            <a:r>
              <a:rPr lang="en-GB" sz="2400" dirty="0">
                <a:latin typeface="Arial" panose="020B0604020202020204" pitchFamily="34" charset="0"/>
                <a:cs typeface="Arial" panose="020B0604020202020204" pitchFamily="34" charset="0"/>
              </a:rPr>
              <a:t>Lists are made up potentially of 4 nested tag elements. These cannot be created from the Reading Order tool.</a:t>
            </a:r>
          </a:p>
          <a:p>
            <a:pPr marL="1435100" indent="-1435100">
              <a:buNone/>
            </a:pPr>
            <a:r>
              <a:rPr lang="en-GB" sz="2400" dirty="0">
                <a:latin typeface="Arial" panose="020B0604020202020204" pitchFamily="34" charset="0"/>
                <a:cs typeface="Arial" panose="020B0604020202020204" pitchFamily="34" charset="0"/>
              </a:rPr>
              <a:t>&lt;L&gt;	= List</a:t>
            </a:r>
          </a:p>
          <a:p>
            <a:pPr marL="1435100" indent="-1435100">
              <a:buNone/>
            </a:pPr>
            <a:r>
              <a:rPr lang="en-GB" sz="2400" dirty="0">
                <a:latin typeface="Arial" panose="020B0604020202020204" pitchFamily="34" charset="0"/>
                <a:cs typeface="Arial" panose="020B0604020202020204" pitchFamily="34" charset="0"/>
              </a:rPr>
              <a:t>&lt;LI&gt;	= List item</a:t>
            </a:r>
          </a:p>
          <a:p>
            <a:pPr marL="1435100" indent="-1435100">
              <a:buNone/>
            </a:pPr>
            <a:r>
              <a:rPr lang="en-GB" sz="2400" dirty="0">
                <a:latin typeface="Arial" panose="020B0604020202020204" pitchFamily="34" charset="0"/>
                <a:cs typeface="Arial" panose="020B0604020202020204" pitchFamily="34" charset="0"/>
              </a:rPr>
              <a:t>&lt;LBody&gt; 	= List Body (the individual text of each list item)</a:t>
            </a:r>
          </a:p>
          <a:p>
            <a:pPr marL="1435100" lvl="0" indent="-1435100">
              <a:buNone/>
            </a:pPr>
            <a:r>
              <a:rPr lang="en-GB" sz="2400" dirty="0">
                <a:latin typeface="Arial" panose="020B0604020202020204" pitchFamily="34" charset="0"/>
                <a:cs typeface="Arial" panose="020B0604020202020204" pitchFamily="34" charset="0"/>
              </a:rPr>
              <a:t>&lt;</a:t>
            </a:r>
            <a:r>
              <a:rPr lang="en-GB" sz="2400" dirty="0" err="1">
                <a:latin typeface="Arial" panose="020B0604020202020204" pitchFamily="34" charset="0"/>
                <a:cs typeface="Arial" panose="020B0604020202020204" pitchFamily="34" charset="0"/>
              </a:rPr>
              <a:t>Lbl</a:t>
            </a:r>
            <a:r>
              <a:rPr lang="en-GB" sz="2400" dirty="0">
                <a:latin typeface="Arial" panose="020B0604020202020204" pitchFamily="34" charset="0"/>
                <a:cs typeface="Arial" panose="020B0604020202020204" pitchFamily="34" charset="0"/>
              </a:rPr>
              <a:t>&gt;	= Label (optional – used for the bullet of each list item)</a:t>
            </a:r>
          </a:p>
        </p:txBody>
      </p:sp>
      <p:pic>
        <p:nvPicPr>
          <p:cNvPr id="6" name="Content Placeholder 5" descr="The correct order for List tags - the &lt;L&gt; tag contains &lt;LI&gt; tags. These each contain a &lt;LBody&gt; tag.">
            <a:extLst>
              <a:ext uri="{FF2B5EF4-FFF2-40B4-BE49-F238E27FC236}">
                <a16:creationId xmlns:a16="http://schemas.microsoft.com/office/drawing/2014/main" id="{9B97D20F-3456-466F-8B46-C78ADE307F8D}"/>
              </a:ext>
            </a:extLst>
          </p:cNvPr>
          <p:cNvPicPr>
            <a:picLocks noGrp="1" noChangeAspect="1"/>
          </p:cNvPicPr>
          <p:nvPr>
            <p:ph sz="half" idx="2"/>
          </p:nvPr>
        </p:nvPicPr>
        <p:blipFill>
          <a:blip r:embed="rId4"/>
          <a:stretch>
            <a:fillRect/>
          </a:stretch>
        </p:blipFill>
        <p:spPr>
          <a:xfrm>
            <a:off x="8252749" y="1854366"/>
            <a:ext cx="2974077" cy="3734887"/>
          </a:xfrm>
          <a:prstGeom prst="rect">
            <a:avLst/>
          </a:prstGeom>
        </p:spPr>
      </p:pic>
    </p:spTree>
    <p:custDataLst>
      <p:tags r:id="rId1"/>
    </p:custDataLst>
    <p:extLst>
      <p:ext uri="{BB962C8B-B14F-4D97-AF65-F5344CB8AC3E}">
        <p14:creationId xmlns:p14="http://schemas.microsoft.com/office/powerpoint/2010/main" val="2326945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80" dirty="0"/>
              <a:t>PDF tagging: Links</a:t>
            </a:r>
          </a:p>
        </p:txBody>
      </p:sp>
      <p:sp>
        <p:nvSpPr>
          <p:cNvPr id="5" name="Content Placeholder 4">
            <a:extLst>
              <a:ext uri="{FF2B5EF4-FFF2-40B4-BE49-F238E27FC236}">
                <a16:creationId xmlns:a16="http://schemas.microsoft.com/office/drawing/2014/main" id="{EB68044E-A43D-4E12-9ED6-D3FBAEB6BCE7}"/>
              </a:ext>
            </a:extLst>
          </p:cNvPr>
          <p:cNvSpPr>
            <a:spLocks noGrp="1"/>
          </p:cNvSpPr>
          <p:nvPr>
            <p:ph sz="half" idx="1"/>
          </p:nvPr>
        </p:nvSpPr>
        <p:spPr>
          <a:xfrm>
            <a:off x="592651" y="1520141"/>
            <a:ext cx="6467905" cy="4283171"/>
          </a:xfrm>
        </p:spPr>
        <p:txBody>
          <a:bodyPr/>
          <a:lstStyle/>
          <a:p>
            <a:pPr marL="0" lvl="0" indent="0">
              <a:buNone/>
            </a:pPr>
            <a:r>
              <a:rPr lang="en-GB" sz="2400" dirty="0">
                <a:latin typeface="Arial" panose="020B0604020202020204" pitchFamily="34" charset="0"/>
                <a:cs typeface="Arial" panose="020B0604020202020204" pitchFamily="34" charset="0"/>
              </a:rPr>
              <a:t>An accessible link has two components:</a:t>
            </a:r>
          </a:p>
          <a:p>
            <a:r>
              <a:rPr lang="en-GB" sz="2400" dirty="0">
                <a:latin typeface="Arial" panose="020B0604020202020204" pitchFamily="34" charset="0"/>
                <a:cs typeface="Arial" panose="020B0604020202020204" pitchFamily="34" charset="0"/>
              </a:rPr>
              <a:t>&lt;Link&gt;</a:t>
            </a:r>
          </a:p>
          <a:p>
            <a:r>
              <a:rPr lang="en-GB" sz="2400" dirty="0">
                <a:latin typeface="Arial" panose="020B0604020202020204" pitchFamily="34" charset="0"/>
                <a:cs typeface="Arial" panose="020B0604020202020204" pitchFamily="34" charset="0"/>
              </a:rPr>
              <a:t>&lt;Link-OBJR&gt; (necessary nested annotation for an accessible link)</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t>To add OBJR tags, use the Options Menu in the Tags Pane to Find Unmarked Links and tag them.</a:t>
            </a:r>
          </a:p>
        </p:txBody>
      </p:sp>
      <p:pic>
        <p:nvPicPr>
          <p:cNvPr id="6" name="Content Placeholder 5" descr="The correct order for link tags - the Link tag contains the text of the tag and a Link - OBJR tag">
            <a:extLst>
              <a:ext uri="{FF2B5EF4-FFF2-40B4-BE49-F238E27FC236}">
                <a16:creationId xmlns:a16="http://schemas.microsoft.com/office/drawing/2014/main" id="{4DBBF524-C8BA-4B3B-A8EF-707B7CC7E1E5}"/>
              </a:ext>
            </a:extLst>
          </p:cNvPr>
          <p:cNvPicPr>
            <a:picLocks noGrp="1" noChangeAspect="1"/>
          </p:cNvPicPr>
          <p:nvPr>
            <p:ph sz="half" idx="2"/>
          </p:nvPr>
        </p:nvPicPr>
        <p:blipFill>
          <a:blip r:embed="rId4"/>
          <a:stretch>
            <a:fillRect/>
          </a:stretch>
        </p:blipFill>
        <p:spPr>
          <a:xfrm>
            <a:off x="7141580" y="2633735"/>
            <a:ext cx="4457768" cy="1143347"/>
          </a:xfrm>
          <a:prstGeom prst="rect">
            <a:avLst/>
          </a:prstGeom>
        </p:spPr>
      </p:pic>
    </p:spTree>
    <p:custDataLst>
      <p:tags r:id="rId1"/>
    </p:custDataLst>
    <p:extLst>
      <p:ext uri="{BB962C8B-B14F-4D97-AF65-F5344CB8AC3E}">
        <p14:creationId xmlns:p14="http://schemas.microsoft.com/office/powerpoint/2010/main" val="1591671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80" dirty="0"/>
              <a:t>PDF tagging: Tables</a:t>
            </a:r>
          </a:p>
        </p:txBody>
      </p:sp>
      <p:sp>
        <p:nvSpPr>
          <p:cNvPr id="5" name="Content Placeholder 4">
            <a:extLst>
              <a:ext uri="{FF2B5EF4-FFF2-40B4-BE49-F238E27FC236}">
                <a16:creationId xmlns:a16="http://schemas.microsoft.com/office/drawing/2014/main" id="{EB68044E-A43D-4E12-9ED6-D3FBAEB6BCE7}"/>
              </a:ext>
            </a:extLst>
          </p:cNvPr>
          <p:cNvSpPr>
            <a:spLocks noGrp="1"/>
          </p:cNvSpPr>
          <p:nvPr>
            <p:ph sz="half" idx="1"/>
          </p:nvPr>
        </p:nvSpPr>
        <p:spPr>
          <a:xfrm>
            <a:off x="592651" y="1520141"/>
            <a:ext cx="8053637" cy="4283171"/>
          </a:xfrm>
        </p:spPr>
        <p:txBody>
          <a:bodyPr/>
          <a:lstStyle/>
          <a:p>
            <a:pPr marL="0" lvl="0" indent="0">
              <a:buNone/>
            </a:pPr>
            <a:r>
              <a:rPr lang="en-GB" sz="2400" dirty="0">
                <a:latin typeface="Arial" panose="020B0604020202020204" pitchFamily="34" charset="0"/>
                <a:cs typeface="Arial" panose="020B0604020202020204" pitchFamily="34" charset="0"/>
              </a:rPr>
              <a:t>Tables need to correctly indicate table headers for assistive technology users.</a:t>
            </a:r>
          </a:p>
          <a:p>
            <a:r>
              <a:rPr lang="en-GB" sz="2400" dirty="0">
                <a:latin typeface="Arial" panose="020B0604020202020204" pitchFamily="34" charset="0"/>
                <a:cs typeface="Arial" panose="020B0604020202020204" pitchFamily="34" charset="0"/>
              </a:rPr>
              <a:t>&lt;Table&gt; </a:t>
            </a:r>
          </a:p>
          <a:p>
            <a:r>
              <a:rPr lang="en-GB" sz="2400" dirty="0">
                <a:latin typeface="Arial" panose="020B0604020202020204" pitchFamily="34" charset="0"/>
                <a:cs typeface="Arial" panose="020B0604020202020204" pitchFamily="34" charset="0"/>
              </a:rPr>
              <a:t>&lt;TR&gt; - Table row</a:t>
            </a:r>
          </a:p>
          <a:p>
            <a:r>
              <a:rPr lang="en-GB" sz="2400" dirty="0">
                <a:latin typeface="Arial" panose="020B0604020202020204" pitchFamily="34" charset="0"/>
                <a:cs typeface="Arial" panose="020B0604020202020204" pitchFamily="34" charset="0"/>
              </a:rPr>
              <a:t>&lt;TH&gt; - Table header</a:t>
            </a:r>
          </a:p>
          <a:p>
            <a:r>
              <a:rPr lang="en-GB" sz="2400" dirty="0">
                <a:latin typeface="Arial" panose="020B0604020202020204" pitchFamily="34" charset="0"/>
                <a:cs typeface="Arial" panose="020B0604020202020204" pitchFamily="34" charset="0"/>
              </a:rPr>
              <a:t>&lt;TD&gt; - Table cell</a:t>
            </a:r>
          </a:p>
          <a:p>
            <a:pPr marL="0" indent="0">
              <a:buNone/>
            </a:pPr>
            <a:endParaRPr lang="en-GB" sz="2400" dirty="0"/>
          </a:p>
          <a:p>
            <a:pPr marL="0" indent="0">
              <a:buNone/>
            </a:pPr>
            <a:r>
              <a:rPr lang="en-GB" sz="2400" dirty="0"/>
              <a:t>Check tables created from other documents or via the Reading Order tool to ensure they are tagged correctly. </a:t>
            </a:r>
          </a:p>
        </p:txBody>
      </p:sp>
      <p:pic>
        <p:nvPicPr>
          <p:cNvPr id="6" name="Content Placeholder 5" descr="The tag view for a table, with the Table tag containing a TR tag which contains several nested TH tags">
            <a:extLst>
              <a:ext uri="{FF2B5EF4-FFF2-40B4-BE49-F238E27FC236}">
                <a16:creationId xmlns:a16="http://schemas.microsoft.com/office/drawing/2014/main" id="{4E2AA3A2-1E7E-4A9E-B04A-2A90D1146FE1}"/>
              </a:ext>
            </a:extLst>
          </p:cNvPr>
          <p:cNvPicPr>
            <a:picLocks noGrp="1" noChangeAspect="1"/>
          </p:cNvPicPr>
          <p:nvPr>
            <p:ph sz="half" idx="2"/>
          </p:nvPr>
        </p:nvPicPr>
        <p:blipFill>
          <a:blip r:embed="rId5"/>
          <a:stretch>
            <a:fillRect/>
          </a:stretch>
        </p:blipFill>
        <p:spPr>
          <a:xfrm>
            <a:off x="8920169" y="1546583"/>
            <a:ext cx="2679179" cy="4230286"/>
          </a:xfrm>
          <a:prstGeom prst="rect">
            <a:avLst/>
          </a:prstGeom>
        </p:spPr>
      </p:pic>
    </p:spTree>
    <p:custDataLst>
      <p:tags r:id="rId1"/>
    </p:custDataLst>
    <p:extLst>
      <p:ext uri="{BB962C8B-B14F-4D97-AF65-F5344CB8AC3E}">
        <p14:creationId xmlns:p14="http://schemas.microsoft.com/office/powerpoint/2010/main" val="1757309780"/>
      </p:ext>
    </p:extLst>
  </p:cSld>
  <p:clrMapOvr>
    <a:masterClrMapping/>
  </p:clrMapOvr>
  <p:extLst>
    <p:ext uri="{6950BFC3-D8DA-4A85-94F7-54DA5524770B}">
      <p188:commentRel xmlns:p188="http://schemas.microsoft.com/office/powerpoint/2018/8/main" r:id="rId4"/>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80" dirty="0"/>
              <a:t>PDF tagging: Complex tables</a:t>
            </a:r>
          </a:p>
        </p:txBody>
      </p:sp>
      <p:sp>
        <p:nvSpPr>
          <p:cNvPr id="5" name="Content Placeholder 4">
            <a:extLst>
              <a:ext uri="{FF2B5EF4-FFF2-40B4-BE49-F238E27FC236}">
                <a16:creationId xmlns:a16="http://schemas.microsoft.com/office/drawing/2014/main" id="{EB68044E-A43D-4E12-9ED6-D3FBAEB6BCE7}"/>
              </a:ext>
            </a:extLst>
          </p:cNvPr>
          <p:cNvSpPr>
            <a:spLocks noGrp="1"/>
          </p:cNvSpPr>
          <p:nvPr>
            <p:ph sz="half" idx="1"/>
          </p:nvPr>
        </p:nvSpPr>
        <p:spPr>
          <a:xfrm>
            <a:off x="592651" y="1520141"/>
            <a:ext cx="6629951" cy="4283171"/>
          </a:xfrm>
        </p:spPr>
        <p:txBody>
          <a:bodyPr/>
          <a:lstStyle/>
          <a:p>
            <a:pPr marL="0" indent="0">
              <a:buNone/>
            </a:pPr>
            <a:r>
              <a:rPr lang="en-GB" sz="2000" dirty="0">
                <a:latin typeface="Arial" panose="020B0604020202020204" pitchFamily="34" charset="0"/>
                <a:cs typeface="Arial" panose="020B0604020202020204" pitchFamily="34" charset="0"/>
              </a:rPr>
              <a:t>Keep tables simple if possible and avoid multiple layers of headers or cells that span columns or rows.</a:t>
            </a:r>
          </a:p>
          <a:p>
            <a:pPr marL="0" indent="0">
              <a:buNone/>
            </a:pPr>
            <a:r>
              <a:rPr lang="en-GB" sz="2000" dirty="0">
                <a:latin typeface="Arial" panose="020B0604020202020204" pitchFamily="34" charset="0"/>
                <a:cs typeface="Arial" panose="020B0604020202020204" pitchFamily="34" charset="0"/>
              </a:rPr>
              <a:t>If necessary, the Table Editor can be used to mark up complex tables.</a:t>
            </a:r>
          </a:p>
          <a:p>
            <a:r>
              <a:rPr lang="en-GB" sz="2000" dirty="0">
                <a:latin typeface="Arial" panose="020B0604020202020204" pitchFamily="34" charset="0"/>
                <a:cs typeface="Arial" panose="020B0604020202020204" pitchFamily="34" charset="0"/>
              </a:rPr>
              <a:t>Set Span for cells that span more than one column or row</a:t>
            </a:r>
          </a:p>
          <a:p>
            <a:r>
              <a:rPr lang="en-GB" sz="2000" dirty="0">
                <a:latin typeface="Arial" panose="020B0604020202020204" pitchFamily="34" charset="0"/>
                <a:cs typeface="Arial" panose="020B0604020202020204" pitchFamily="34" charset="0"/>
              </a:rPr>
              <a:t>Set Scope for table headers that have more than one set of headers or which have cells spanning across multiple columns or rows</a:t>
            </a:r>
          </a:p>
          <a:p>
            <a:r>
              <a:rPr lang="en-GB" sz="2000" dirty="0">
                <a:latin typeface="Arial" panose="020B0604020202020204" pitchFamily="34" charset="0"/>
                <a:cs typeface="Arial" panose="020B0604020202020204" pitchFamily="34" charset="0"/>
              </a:rPr>
              <a:t>Associating table cells with table headers via ID is another technique for very complex tables</a:t>
            </a:r>
          </a:p>
          <a:p>
            <a:pPr marL="0" indent="0">
              <a:buNone/>
            </a:pPr>
            <a:endParaRPr lang="en-GB" dirty="0"/>
          </a:p>
        </p:txBody>
      </p:sp>
      <p:pic>
        <p:nvPicPr>
          <p:cNvPr id="6" name="Content Placeholder 5" descr="Table Cell Properties in the Table Editor view">
            <a:extLst>
              <a:ext uri="{FF2B5EF4-FFF2-40B4-BE49-F238E27FC236}">
                <a16:creationId xmlns:a16="http://schemas.microsoft.com/office/drawing/2014/main" id="{CE2AEABC-0290-406C-B72F-C6844C74E445}"/>
              </a:ext>
            </a:extLst>
          </p:cNvPr>
          <p:cNvPicPr>
            <a:picLocks noGrp="1" noChangeAspect="1"/>
          </p:cNvPicPr>
          <p:nvPr>
            <p:ph sz="half" idx="2"/>
          </p:nvPr>
        </p:nvPicPr>
        <p:blipFill>
          <a:blip r:embed="rId4"/>
          <a:stretch>
            <a:fillRect/>
          </a:stretch>
        </p:blipFill>
        <p:spPr>
          <a:xfrm>
            <a:off x="7321561" y="2055349"/>
            <a:ext cx="4277787" cy="2747302"/>
          </a:xfrm>
          <a:prstGeom prst="rect">
            <a:avLst/>
          </a:prstGeom>
        </p:spPr>
      </p:pic>
    </p:spTree>
    <p:custDataLst>
      <p:tags r:id="rId1"/>
    </p:custDataLst>
    <p:extLst>
      <p:ext uri="{BB962C8B-B14F-4D97-AF65-F5344CB8AC3E}">
        <p14:creationId xmlns:p14="http://schemas.microsoft.com/office/powerpoint/2010/main" val="1956006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5FE2C7-7588-9A4D-A557-BF3AA2BC2892}"/>
              </a:ext>
            </a:extLst>
          </p:cNvPr>
          <p:cNvSpPr>
            <a:spLocks noGrp="1"/>
          </p:cNvSpPr>
          <p:nvPr>
            <p:ph type="title"/>
          </p:nvPr>
        </p:nvSpPr>
        <p:spPr/>
        <p:txBody>
          <a:bodyPr/>
          <a:lstStyle/>
          <a:p>
            <a:r>
              <a:rPr lang="en-US" sz="3200" dirty="0"/>
              <a:t>About </a:t>
            </a:r>
            <a:r>
              <a:rPr lang="en-US" sz="3200" dirty="0" err="1"/>
              <a:t>AbilityNet</a:t>
            </a:r>
            <a:endParaRPr lang="en-US" sz="3200" dirty="0"/>
          </a:p>
        </p:txBody>
      </p:sp>
      <p:pic>
        <p:nvPicPr>
          <p:cNvPr id="8" name="Picture 7" descr="W3C logo">
            <a:extLst>
              <a:ext uri="{FF2B5EF4-FFF2-40B4-BE49-F238E27FC236}">
                <a16:creationId xmlns:a16="http://schemas.microsoft.com/office/drawing/2014/main" id="{16CE7547-5F3B-2A43-A00F-900892723D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710565"/>
            <a:ext cx="5504903" cy="1201566"/>
          </a:xfrm>
          <a:prstGeom prst="rect">
            <a:avLst/>
          </a:prstGeom>
        </p:spPr>
      </p:pic>
      <p:pic>
        <p:nvPicPr>
          <p:cNvPr id="7" name="Picture 6">
            <a:extLst>
              <a:ext uri="{FF2B5EF4-FFF2-40B4-BE49-F238E27FC236}">
                <a16:creationId xmlns:a16="http://schemas.microsoft.com/office/drawing/2014/main" id="{43CCF128-7915-3645-9E47-789B7753049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2912131"/>
            <a:ext cx="5504903" cy="2721290"/>
          </a:xfrm>
          <a:prstGeom prst="rect">
            <a:avLst/>
          </a:prstGeom>
        </p:spPr>
      </p:pic>
      <p:pic>
        <p:nvPicPr>
          <p:cNvPr id="4" name="Picture 2" descr="Tech4Good Logo">
            <a:extLst>
              <a:ext uri="{FF2B5EF4-FFF2-40B4-BE49-F238E27FC236}">
                <a16:creationId xmlns:a16="http://schemas.microsoft.com/office/drawing/2014/main" id="{C45D0DB8-9BAF-8846-B57A-B90625C17C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3937" y="1710565"/>
            <a:ext cx="4748461" cy="18875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echShare Pro Logo">
            <a:extLst>
              <a:ext uri="{FF2B5EF4-FFF2-40B4-BE49-F238E27FC236}">
                <a16:creationId xmlns:a16="http://schemas.microsoft.com/office/drawing/2014/main" id="{4F8FB15D-EFDF-8B4E-A0E0-A394ED6598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3939" y="3828378"/>
            <a:ext cx="4748461" cy="1805044"/>
          </a:xfrm>
          <a:prstGeom prst="rect">
            <a:avLst/>
          </a:prstGeom>
        </p:spPr>
      </p:pic>
    </p:spTree>
    <p:custDataLst>
      <p:tags r:id="rId1"/>
    </p:custDataLst>
    <p:extLst>
      <p:ext uri="{BB962C8B-B14F-4D97-AF65-F5344CB8AC3E}">
        <p14:creationId xmlns:p14="http://schemas.microsoft.com/office/powerpoint/2010/main" val="2316818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1A15D-6352-4A18-A15A-8D189A228750}"/>
              </a:ext>
            </a:extLst>
          </p:cNvPr>
          <p:cNvSpPr>
            <a:spLocks noGrp="1"/>
          </p:cNvSpPr>
          <p:nvPr>
            <p:ph type="title"/>
          </p:nvPr>
        </p:nvSpPr>
        <p:spPr/>
        <p:txBody>
          <a:bodyPr/>
          <a:lstStyle/>
          <a:p>
            <a:r>
              <a:rPr lang="en-GB" dirty="0"/>
              <a:t>Footnotes</a:t>
            </a:r>
          </a:p>
        </p:txBody>
      </p:sp>
      <p:sp>
        <p:nvSpPr>
          <p:cNvPr id="3" name="Content Placeholder 2">
            <a:extLst>
              <a:ext uri="{FF2B5EF4-FFF2-40B4-BE49-F238E27FC236}">
                <a16:creationId xmlns:a16="http://schemas.microsoft.com/office/drawing/2014/main" id="{09B48909-72DE-4508-899D-54B7A8B5C1B3}"/>
              </a:ext>
            </a:extLst>
          </p:cNvPr>
          <p:cNvSpPr>
            <a:spLocks noGrp="1"/>
          </p:cNvSpPr>
          <p:nvPr>
            <p:ph sz="half" idx="1"/>
          </p:nvPr>
        </p:nvSpPr>
        <p:spPr>
          <a:xfrm>
            <a:off x="592652" y="1747777"/>
            <a:ext cx="6479480" cy="4055535"/>
          </a:xfrm>
        </p:spPr>
        <p:txBody>
          <a:bodyPr/>
          <a:lstStyle/>
          <a:p>
            <a:r>
              <a:rPr lang="en-GB" sz="2400" dirty="0"/>
              <a:t>A tagged footnote requires:</a:t>
            </a:r>
          </a:p>
          <a:p>
            <a:pPr lvl="1"/>
            <a:r>
              <a:rPr lang="en-GB" sz="2400" dirty="0"/>
              <a:t>&lt;Reference&gt; for the footnote reference</a:t>
            </a:r>
          </a:p>
          <a:p>
            <a:pPr lvl="1"/>
            <a:r>
              <a:rPr lang="en-GB" sz="2400" dirty="0"/>
              <a:t>&lt;Note&gt; for the footnote text</a:t>
            </a:r>
          </a:p>
          <a:p>
            <a:r>
              <a:rPr lang="en-GB" sz="2400" dirty="0"/>
              <a:t>A link can be nested inside the reference to link to the note</a:t>
            </a:r>
          </a:p>
          <a:p>
            <a:r>
              <a:rPr lang="en-GB" sz="2400" dirty="0"/>
              <a:t>The &lt;Note&gt; should be placed in the tag tree under the paragraph with the &lt;Reference&gt;</a:t>
            </a:r>
          </a:p>
        </p:txBody>
      </p:sp>
      <p:pic>
        <p:nvPicPr>
          <p:cNvPr id="6" name="Content Placeholder 5" descr="Tags for footnote">
            <a:extLst>
              <a:ext uri="{FF2B5EF4-FFF2-40B4-BE49-F238E27FC236}">
                <a16:creationId xmlns:a16="http://schemas.microsoft.com/office/drawing/2014/main" id="{CEBD9D10-7B17-4DB6-B236-0BE31E45175E}"/>
              </a:ext>
            </a:extLst>
          </p:cNvPr>
          <p:cNvPicPr>
            <a:picLocks noGrp="1" noChangeAspect="1"/>
          </p:cNvPicPr>
          <p:nvPr>
            <p:ph sz="half" idx="2"/>
          </p:nvPr>
        </p:nvPicPr>
        <p:blipFill>
          <a:blip r:embed="rId4"/>
          <a:stretch>
            <a:fillRect/>
          </a:stretch>
        </p:blipFill>
        <p:spPr>
          <a:xfrm>
            <a:off x="7180827" y="1785395"/>
            <a:ext cx="4418521" cy="3287210"/>
          </a:xfrm>
          <a:prstGeom prst="rect">
            <a:avLst/>
          </a:prstGeom>
        </p:spPr>
      </p:pic>
    </p:spTree>
    <p:custDataLst>
      <p:tags r:id="rId1"/>
    </p:custDataLst>
    <p:extLst>
      <p:ext uri="{BB962C8B-B14F-4D97-AF65-F5344CB8AC3E}">
        <p14:creationId xmlns:p14="http://schemas.microsoft.com/office/powerpoint/2010/main" val="39186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80" dirty="0"/>
              <a:t>Setting additional languages</a:t>
            </a:r>
          </a:p>
        </p:txBody>
      </p:sp>
      <p:sp>
        <p:nvSpPr>
          <p:cNvPr id="5" name="Content Placeholder 4">
            <a:extLst>
              <a:ext uri="{FF2B5EF4-FFF2-40B4-BE49-F238E27FC236}">
                <a16:creationId xmlns:a16="http://schemas.microsoft.com/office/drawing/2014/main" id="{EB68044E-A43D-4E12-9ED6-D3FBAEB6BCE7}"/>
              </a:ext>
            </a:extLst>
          </p:cNvPr>
          <p:cNvSpPr>
            <a:spLocks noGrp="1"/>
          </p:cNvSpPr>
          <p:nvPr>
            <p:ph idx="1"/>
          </p:nvPr>
        </p:nvSpPr>
        <p:spPr/>
        <p:txBody>
          <a:bodyPr/>
          <a:lstStyle/>
          <a:p>
            <a:r>
              <a:rPr lang="en-GB" sz="2800" dirty="0">
                <a:latin typeface="Arial" panose="020B0604020202020204" pitchFamily="34" charset="0"/>
                <a:cs typeface="Arial" panose="020B0604020202020204" pitchFamily="34" charset="0"/>
              </a:rPr>
              <a:t>If there are language changes within a document, then the language needs to be specified for the relevant elements using the Object Properties dialog in the Tags Pane. </a:t>
            </a:r>
          </a:p>
          <a:p>
            <a:r>
              <a:rPr lang="en-GB" sz="2800" dirty="0">
                <a:latin typeface="Arial" panose="020B0604020202020204" pitchFamily="34" charset="0"/>
                <a:cs typeface="Arial" panose="020B0604020202020204" pitchFamily="34" charset="0"/>
              </a:rPr>
              <a:t>If the section is alone in a block-level element such as a heading or paragraph, apply the language to that tag via Language in the Tag Properties.</a:t>
            </a:r>
          </a:p>
          <a:p>
            <a:r>
              <a:rPr lang="en-GB" sz="2800" dirty="0">
                <a:latin typeface="Arial" panose="020B0604020202020204" pitchFamily="34" charset="0"/>
                <a:cs typeface="Arial" panose="020B0604020202020204" pitchFamily="34" charset="0"/>
              </a:rPr>
              <a:t>If it is an inline language change, add a &lt;Span&gt; tag and apply the language change to that. </a:t>
            </a:r>
          </a:p>
        </p:txBody>
      </p:sp>
    </p:spTree>
    <p:custDataLst>
      <p:tags r:id="rId1"/>
    </p:custDataLst>
    <p:extLst>
      <p:ext uri="{BB962C8B-B14F-4D97-AF65-F5344CB8AC3E}">
        <p14:creationId xmlns:p14="http://schemas.microsoft.com/office/powerpoint/2010/main" val="23274831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80" dirty="0"/>
              <a:t>Headers and footers</a:t>
            </a:r>
          </a:p>
        </p:txBody>
      </p:sp>
      <p:sp>
        <p:nvSpPr>
          <p:cNvPr id="5" name="Content Placeholder 4">
            <a:extLst>
              <a:ext uri="{FF2B5EF4-FFF2-40B4-BE49-F238E27FC236}">
                <a16:creationId xmlns:a16="http://schemas.microsoft.com/office/drawing/2014/main" id="{EB68044E-A43D-4E12-9ED6-D3FBAEB6BCE7}"/>
              </a:ext>
            </a:extLst>
          </p:cNvPr>
          <p:cNvSpPr>
            <a:spLocks noGrp="1"/>
          </p:cNvSpPr>
          <p:nvPr>
            <p:ph sz="half" idx="1"/>
          </p:nvPr>
        </p:nvSpPr>
        <p:spPr>
          <a:xfrm>
            <a:off x="592652" y="1520141"/>
            <a:ext cx="6491054" cy="4283171"/>
          </a:xfrm>
        </p:spPr>
        <p:txBody>
          <a:bodyPr/>
          <a:lstStyle/>
          <a:p>
            <a:r>
              <a:rPr lang="en-GB" sz="2800" dirty="0">
                <a:latin typeface="Arial" panose="020B0604020202020204" pitchFamily="34" charset="0"/>
                <a:cs typeface="Arial" panose="020B0604020202020204" pitchFamily="34" charset="0"/>
              </a:rPr>
              <a:t>Headers and footers can be added directly via the authoring tool</a:t>
            </a:r>
          </a:p>
          <a:p>
            <a:r>
              <a:rPr lang="en-GB" sz="2800" dirty="0">
                <a:latin typeface="Arial" panose="020B0604020202020204" pitchFamily="34" charset="0"/>
                <a:cs typeface="Arial" panose="020B0604020202020204" pitchFamily="34" charset="0"/>
              </a:rPr>
              <a:t>Ensure essential information is available elsewhere in the document as headers and footers will not be tagged by default and the information in them will not be available unless you tag them.</a:t>
            </a:r>
          </a:p>
        </p:txBody>
      </p:sp>
      <p:pic>
        <p:nvPicPr>
          <p:cNvPr id="6" name="Content Placeholder 5" descr="Header is not found when attempting to find tag from selection as headers are untagged by default&#10;">
            <a:extLst>
              <a:ext uri="{FF2B5EF4-FFF2-40B4-BE49-F238E27FC236}">
                <a16:creationId xmlns:a16="http://schemas.microsoft.com/office/drawing/2014/main" id="{CFFDC417-2F95-32A7-4C5D-1D71BA415E8F}"/>
              </a:ext>
            </a:extLst>
          </p:cNvPr>
          <p:cNvPicPr>
            <a:picLocks noGrp="1" noChangeAspect="1"/>
          </p:cNvPicPr>
          <p:nvPr>
            <p:ph sz="half" idx="2"/>
          </p:nvPr>
        </p:nvPicPr>
        <p:blipFill rotWithShape="1">
          <a:blip r:embed="rId4"/>
          <a:srcRect r="8439"/>
          <a:stretch/>
        </p:blipFill>
        <p:spPr>
          <a:xfrm>
            <a:off x="7308304" y="2471040"/>
            <a:ext cx="4291044" cy="2381372"/>
          </a:xfrm>
          <a:prstGeom prst="rect">
            <a:avLst/>
          </a:prstGeom>
        </p:spPr>
      </p:pic>
    </p:spTree>
    <p:custDataLst>
      <p:tags r:id="rId1"/>
    </p:custDataLst>
    <p:extLst>
      <p:ext uri="{BB962C8B-B14F-4D97-AF65-F5344CB8AC3E}">
        <p14:creationId xmlns:p14="http://schemas.microsoft.com/office/powerpoint/2010/main" val="35392743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8B2954F8-7730-D047-B055-3EFE2EAA8ABE}"/>
              </a:ext>
            </a:extLst>
          </p:cNvPr>
          <p:cNvSpPr>
            <a:spLocks noGrp="1"/>
          </p:cNvSpPr>
          <p:nvPr>
            <p:ph type="title"/>
          </p:nvPr>
        </p:nvSpPr>
        <p:spPr/>
        <p:txBody>
          <a:bodyPr anchor="ctr"/>
          <a:lstStyle/>
          <a:p>
            <a:pPr algn="ctr"/>
            <a:r>
              <a:rPr lang="en-US" altLang="en-US" sz="5333" dirty="0">
                <a:latin typeface="Arial" panose="020B0604020202020204" pitchFamily="34" charset="0"/>
                <a:cs typeface="Arial" panose="020B0604020202020204" pitchFamily="34" charset="0"/>
              </a:rPr>
              <a:t>Questions? (3)</a:t>
            </a:r>
          </a:p>
        </p:txBody>
      </p:sp>
      <p:pic>
        <p:nvPicPr>
          <p:cNvPr id="6" name="Content Placeholder 5" descr="Man in a suite holding up a sign saying &quot;Questions?&quot;">
            <a:extLst>
              <a:ext uri="{FF2B5EF4-FFF2-40B4-BE49-F238E27FC236}">
                <a16:creationId xmlns:a16="http://schemas.microsoft.com/office/drawing/2014/main" id="{506E58A1-8352-7E43-855E-DDFE4CAE9E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2592294" y="1457832"/>
            <a:ext cx="7007412" cy="394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3782203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up of coffee">
            <a:extLst>
              <a:ext uri="{FF2B5EF4-FFF2-40B4-BE49-F238E27FC236}">
                <a16:creationId xmlns:a16="http://schemas.microsoft.com/office/drawing/2014/main" id="{5B56EB5B-6DB0-58DF-1960-EFD3722B3806}"/>
              </a:ext>
            </a:extLst>
          </p:cNvPr>
          <p:cNvPicPr>
            <a:picLocks noGrp="1" noChangeAspect="1"/>
          </p:cNvPicPr>
          <p:nvPr>
            <p:ph idx="1"/>
          </p:nvPr>
        </p:nvPicPr>
        <p:blipFill>
          <a:blip r:embed="rId4"/>
          <a:stretch>
            <a:fillRect/>
          </a:stretch>
        </p:blipFill>
        <p:spPr>
          <a:xfrm>
            <a:off x="0" y="-1256110"/>
            <a:ext cx="12192000" cy="8114110"/>
          </a:xfrm>
        </p:spPr>
      </p:pic>
      <p:sp>
        <p:nvSpPr>
          <p:cNvPr id="2" name="Title 1"/>
          <p:cNvSpPr>
            <a:spLocks noGrp="1"/>
          </p:cNvSpPr>
          <p:nvPr>
            <p:ph type="title"/>
          </p:nvPr>
        </p:nvSpPr>
        <p:spPr>
          <a:xfrm>
            <a:off x="7176303" y="327105"/>
            <a:ext cx="4572483" cy="631792"/>
          </a:xfrm>
        </p:spPr>
        <p:txBody>
          <a:bodyPr/>
          <a:lstStyle/>
          <a:p>
            <a:pPr algn="r"/>
            <a:r>
              <a:rPr lang="en-GB" sz="4400" dirty="0">
                <a:solidFill>
                  <a:schemeClr val="bg1"/>
                </a:solidFill>
              </a:rPr>
              <a:t>5-minute break</a:t>
            </a:r>
          </a:p>
        </p:txBody>
      </p:sp>
    </p:spTree>
    <p:custDataLst>
      <p:tags r:id="rId1"/>
    </p:custDataLst>
    <p:extLst>
      <p:ext uri="{BB962C8B-B14F-4D97-AF65-F5344CB8AC3E}">
        <p14:creationId xmlns:p14="http://schemas.microsoft.com/office/powerpoint/2010/main" val="19476433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F964A-37FF-41F3-ABA0-7F46D554FC20}"/>
              </a:ext>
            </a:extLst>
          </p:cNvPr>
          <p:cNvSpPr>
            <a:spLocks noGrp="1"/>
          </p:cNvSpPr>
          <p:nvPr>
            <p:ph type="title"/>
          </p:nvPr>
        </p:nvSpPr>
        <p:spPr/>
        <p:txBody>
          <a:bodyPr/>
          <a:lstStyle/>
          <a:p>
            <a:pPr algn="ctr"/>
            <a:r>
              <a:rPr lang="en-GB" sz="4400" dirty="0"/>
              <a:t>Accessibility of scanned documents</a:t>
            </a:r>
          </a:p>
        </p:txBody>
      </p:sp>
    </p:spTree>
    <p:custDataLst>
      <p:tags r:id="rId1"/>
    </p:custDataLst>
    <p:extLst>
      <p:ext uri="{BB962C8B-B14F-4D97-AF65-F5344CB8AC3E}">
        <p14:creationId xmlns:p14="http://schemas.microsoft.com/office/powerpoint/2010/main" val="18189834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80" dirty="0"/>
              <a:t>Issues with scanned PDFs</a:t>
            </a:r>
          </a:p>
        </p:txBody>
      </p:sp>
      <p:sp>
        <p:nvSpPr>
          <p:cNvPr id="5" name="Content Placeholder 4">
            <a:extLst>
              <a:ext uri="{FF2B5EF4-FFF2-40B4-BE49-F238E27FC236}">
                <a16:creationId xmlns:a16="http://schemas.microsoft.com/office/drawing/2014/main" id="{EB68044E-A43D-4E12-9ED6-D3FBAEB6BCE7}"/>
              </a:ext>
            </a:extLst>
          </p:cNvPr>
          <p:cNvSpPr>
            <a:spLocks noGrp="1"/>
          </p:cNvSpPr>
          <p:nvPr>
            <p:ph sz="half" idx="1"/>
          </p:nvPr>
        </p:nvSpPr>
        <p:spPr>
          <a:xfrm>
            <a:off x="592651" y="1520141"/>
            <a:ext cx="6363733" cy="4283171"/>
          </a:xfrm>
        </p:spPr>
        <p:txBody>
          <a:bodyPr/>
          <a:lstStyle/>
          <a:p>
            <a:r>
              <a:rPr lang="en-GB" sz="2800" dirty="0">
                <a:latin typeface="Arial" panose="020B0604020202020204" pitchFamily="34" charset="0"/>
                <a:cs typeface="Arial" panose="020B0604020202020204" pitchFamily="34" charset="0"/>
              </a:rPr>
              <a:t>PDFs that originate from scans potentially present the biggest accessibility problem</a:t>
            </a:r>
          </a:p>
          <a:p>
            <a:r>
              <a:rPr lang="en-GB" sz="2800" dirty="0">
                <a:latin typeface="Arial" panose="020B0604020202020204" pitchFamily="34" charset="0"/>
                <a:cs typeface="Arial" panose="020B0604020202020204" pitchFamily="34" charset="0"/>
              </a:rPr>
              <a:t>They may have no searchable text for assistive technology to use, unless OCR (optical character recognition) has been performed.</a:t>
            </a:r>
          </a:p>
          <a:p>
            <a:pPr marL="0" indent="0">
              <a:buNone/>
            </a:pPr>
            <a:r>
              <a:rPr lang="en-GB" sz="2800" dirty="0">
                <a:latin typeface="Arial" panose="020B0604020202020204" pitchFamily="34" charset="0"/>
                <a:cs typeface="Arial" panose="020B0604020202020204" pitchFamily="34" charset="0"/>
              </a:rPr>
              <a:t> </a:t>
            </a:r>
          </a:p>
        </p:txBody>
      </p:sp>
      <p:pic>
        <p:nvPicPr>
          <p:cNvPr id="6" name="Content Placeholder 5" descr="A PDF that originated from a scan. The content appears in blue when an attempt is made to select text.">
            <a:extLst>
              <a:ext uri="{FF2B5EF4-FFF2-40B4-BE49-F238E27FC236}">
                <a16:creationId xmlns:a16="http://schemas.microsoft.com/office/drawing/2014/main" id="{AB194BC5-56A3-4FE9-9032-A488A23BB456}"/>
              </a:ext>
            </a:extLst>
          </p:cNvPr>
          <p:cNvPicPr>
            <a:picLocks noGrp="1" noChangeAspect="1"/>
          </p:cNvPicPr>
          <p:nvPr>
            <p:ph sz="half" idx="2"/>
          </p:nvPr>
        </p:nvPicPr>
        <p:blipFill>
          <a:blip r:embed="rId4"/>
          <a:stretch>
            <a:fillRect/>
          </a:stretch>
        </p:blipFill>
        <p:spPr>
          <a:xfrm>
            <a:off x="7051559" y="1535893"/>
            <a:ext cx="4527783" cy="4267419"/>
          </a:xfrm>
          <a:prstGeom prst="rect">
            <a:avLst/>
          </a:prstGeom>
        </p:spPr>
      </p:pic>
    </p:spTree>
    <p:custDataLst>
      <p:tags r:id="rId1"/>
    </p:custDataLst>
    <p:extLst>
      <p:ext uri="{BB962C8B-B14F-4D97-AF65-F5344CB8AC3E}">
        <p14:creationId xmlns:p14="http://schemas.microsoft.com/office/powerpoint/2010/main" val="10565873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80" dirty="0"/>
              <a:t>Identifying scanned PDFs that need OCR</a:t>
            </a:r>
          </a:p>
        </p:txBody>
      </p:sp>
      <p:sp>
        <p:nvSpPr>
          <p:cNvPr id="5" name="Content Placeholder 4" descr="The tags pane for a scanned PDF with only images showing">
            <a:extLst>
              <a:ext uri="{FF2B5EF4-FFF2-40B4-BE49-F238E27FC236}">
                <a16:creationId xmlns:a16="http://schemas.microsoft.com/office/drawing/2014/main" id="{EB68044E-A43D-4E12-9ED6-D3FBAEB6BCE7}"/>
              </a:ext>
            </a:extLst>
          </p:cNvPr>
          <p:cNvSpPr>
            <a:spLocks noGrp="1"/>
          </p:cNvSpPr>
          <p:nvPr>
            <p:ph sz="half" idx="1"/>
          </p:nvPr>
        </p:nvSpPr>
        <p:spPr/>
        <p:txBody>
          <a:bodyPr/>
          <a:lstStyle/>
          <a:p>
            <a:r>
              <a:rPr lang="en-GB" sz="2800" dirty="0">
                <a:latin typeface="Arial" panose="020B0604020202020204" pitchFamily="34" charset="0"/>
                <a:cs typeface="Arial" panose="020B0604020202020204" pitchFamily="34" charset="0"/>
              </a:rPr>
              <a:t>A scanned PDF without searchable content will appear as a single blue image when you attempt to select text </a:t>
            </a:r>
          </a:p>
          <a:p>
            <a:r>
              <a:rPr lang="en-GB" sz="2800" dirty="0">
                <a:latin typeface="Arial" panose="020B0604020202020204" pitchFamily="34" charset="0"/>
                <a:cs typeface="Arial" panose="020B0604020202020204" pitchFamily="34" charset="0"/>
              </a:rPr>
              <a:t>No text will be available in the content pane – only images</a:t>
            </a:r>
          </a:p>
          <a:p>
            <a:r>
              <a:rPr lang="en-GB" sz="2800" dirty="0">
                <a:latin typeface="Arial" panose="020B0604020202020204" pitchFamily="34" charset="0"/>
                <a:cs typeface="Arial" panose="020B0604020202020204" pitchFamily="34" charset="0"/>
              </a:rPr>
              <a:t>If the PDF is poorly scanned you can use All Tools &gt; Scan &amp; OCR &gt; Enhance scanned file</a:t>
            </a:r>
          </a:p>
        </p:txBody>
      </p:sp>
      <p:pic>
        <p:nvPicPr>
          <p:cNvPr id="4" name="Content Placeholder 3" descr="Scanned PDF in Content panel">
            <a:extLst>
              <a:ext uri="{FF2B5EF4-FFF2-40B4-BE49-F238E27FC236}">
                <a16:creationId xmlns:a16="http://schemas.microsoft.com/office/drawing/2014/main" id="{0097DA03-CE6B-76C9-792E-B4A404724A79}"/>
              </a:ext>
            </a:extLst>
          </p:cNvPr>
          <p:cNvPicPr>
            <a:picLocks noGrp="1" noChangeAspect="1"/>
          </p:cNvPicPr>
          <p:nvPr>
            <p:ph sz="half" idx="2"/>
          </p:nvPr>
        </p:nvPicPr>
        <p:blipFill>
          <a:blip r:embed="rId4"/>
          <a:stretch>
            <a:fillRect/>
          </a:stretch>
        </p:blipFill>
        <p:spPr>
          <a:xfrm>
            <a:off x="8416802" y="1807849"/>
            <a:ext cx="2845047" cy="3828620"/>
          </a:xfrm>
          <a:prstGeom prst="rect">
            <a:avLst/>
          </a:prstGeom>
        </p:spPr>
      </p:pic>
    </p:spTree>
    <p:custDataLst>
      <p:tags r:id="rId1"/>
    </p:custDataLst>
    <p:extLst>
      <p:ext uri="{BB962C8B-B14F-4D97-AF65-F5344CB8AC3E}">
        <p14:creationId xmlns:p14="http://schemas.microsoft.com/office/powerpoint/2010/main" val="38655736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667" dirty="0"/>
              <a:t>“Make Accessible” guided actions</a:t>
            </a:r>
          </a:p>
        </p:txBody>
      </p:sp>
      <p:sp>
        <p:nvSpPr>
          <p:cNvPr id="5" name="Content Placeholder 4">
            <a:extLst>
              <a:ext uri="{FF2B5EF4-FFF2-40B4-BE49-F238E27FC236}">
                <a16:creationId xmlns:a16="http://schemas.microsoft.com/office/drawing/2014/main" id="{EB68044E-A43D-4E12-9ED6-D3FBAEB6BCE7}"/>
              </a:ext>
            </a:extLst>
          </p:cNvPr>
          <p:cNvSpPr>
            <a:spLocks noGrp="1"/>
          </p:cNvSpPr>
          <p:nvPr>
            <p:ph sz="half" idx="1"/>
          </p:nvPr>
        </p:nvSpPr>
        <p:spPr/>
        <p:txBody>
          <a:bodyPr/>
          <a:lstStyle/>
          <a:p>
            <a:pPr marL="0" indent="0">
              <a:buNone/>
            </a:pPr>
            <a:r>
              <a:rPr lang="en-GB" sz="2400" dirty="0">
                <a:latin typeface="Arial" panose="020B0604020202020204" pitchFamily="34" charset="0"/>
                <a:cs typeface="Arial" panose="020B0604020202020204" pitchFamily="34" charset="0"/>
              </a:rPr>
              <a:t>If you have an image-only file or an untagged PDF with no source document, the best first step is to run the “Make Accessible” guided actions which includes steps to recognise the text using OCR and to </a:t>
            </a:r>
            <a:r>
              <a:rPr lang="en-GB" sz="2400" dirty="0" err="1">
                <a:latin typeface="Arial" panose="020B0604020202020204" pitchFamily="34" charset="0"/>
                <a:cs typeface="Arial" panose="020B0604020202020204" pitchFamily="34" charset="0"/>
              </a:rPr>
              <a:t>autotag</a:t>
            </a:r>
            <a:r>
              <a:rPr lang="en-GB" sz="2400" dirty="0">
                <a:latin typeface="Arial" panose="020B0604020202020204" pitchFamily="34" charset="0"/>
                <a:cs typeface="Arial" panose="020B0604020202020204" pitchFamily="34" charset="0"/>
              </a:rPr>
              <a:t> the document. (This was previously the “Make accessible action wizard.)</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All tools &gt; Use guided actions &gt; Make Accessible</a:t>
            </a:r>
          </a:p>
        </p:txBody>
      </p:sp>
      <p:pic>
        <p:nvPicPr>
          <p:cNvPr id="10" name="Content Placeholder 9" descr="Make accessible guided actions">
            <a:extLst>
              <a:ext uri="{FF2B5EF4-FFF2-40B4-BE49-F238E27FC236}">
                <a16:creationId xmlns:a16="http://schemas.microsoft.com/office/drawing/2014/main" id="{BAF6EA98-2E44-2963-4667-E44269EB377C}"/>
              </a:ext>
            </a:extLst>
          </p:cNvPr>
          <p:cNvPicPr>
            <a:picLocks noGrp="1" noChangeAspect="1"/>
          </p:cNvPicPr>
          <p:nvPr>
            <p:ph sz="half" idx="2"/>
          </p:nvPr>
        </p:nvPicPr>
        <p:blipFill>
          <a:blip r:embed="rId4"/>
          <a:stretch>
            <a:fillRect/>
          </a:stretch>
        </p:blipFill>
        <p:spPr>
          <a:xfrm>
            <a:off x="9315451" y="1580226"/>
            <a:ext cx="1326135" cy="3818164"/>
          </a:xfrm>
          <a:prstGeom prst="rect">
            <a:avLst/>
          </a:prstGeom>
        </p:spPr>
      </p:pic>
    </p:spTree>
    <p:custDataLst>
      <p:tags r:id="rId1"/>
    </p:custDataLst>
    <p:extLst>
      <p:ext uri="{BB962C8B-B14F-4D97-AF65-F5344CB8AC3E}">
        <p14:creationId xmlns:p14="http://schemas.microsoft.com/office/powerpoint/2010/main" val="41549849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80" dirty="0"/>
              <a:t>Optical Character Recognition (OCR)</a:t>
            </a:r>
          </a:p>
        </p:txBody>
      </p:sp>
      <p:sp>
        <p:nvSpPr>
          <p:cNvPr id="5" name="Content Placeholder 4">
            <a:extLst>
              <a:ext uri="{FF2B5EF4-FFF2-40B4-BE49-F238E27FC236}">
                <a16:creationId xmlns:a16="http://schemas.microsoft.com/office/drawing/2014/main" id="{EB68044E-A43D-4E12-9ED6-D3FBAEB6BCE7}"/>
              </a:ext>
            </a:extLst>
          </p:cNvPr>
          <p:cNvSpPr>
            <a:spLocks noGrp="1"/>
          </p:cNvSpPr>
          <p:nvPr>
            <p:ph sz="half" idx="1"/>
          </p:nvPr>
        </p:nvSpPr>
        <p:spPr>
          <a:xfrm>
            <a:off x="592652" y="1520141"/>
            <a:ext cx="6930892" cy="4283171"/>
          </a:xfrm>
        </p:spPr>
        <p:txBody>
          <a:bodyPr/>
          <a:lstStyle/>
          <a:p>
            <a:pPr marL="0" indent="0">
              <a:buNone/>
            </a:pPr>
            <a:r>
              <a:rPr lang="en-GB" sz="2800" dirty="0">
                <a:latin typeface="Arial" panose="020B0604020202020204" pitchFamily="34" charset="0"/>
                <a:cs typeface="Arial" panose="020B0604020202020204" pitchFamily="34" charset="0"/>
              </a:rPr>
              <a:t>For the “Recognize Text – General Settings” box:</a:t>
            </a:r>
          </a:p>
          <a:p>
            <a:pPr lvl="1"/>
            <a:r>
              <a:rPr lang="en-GB" sz="2800" dirty="0">
                <a:latin typeface="Arial" panose="020B0604020202020204" pitchFamily="34" charset="0"/>
                <a:cs typeface="Arial" panose="020B0604020202020204" pitchFamily="34" charset="0"/>
              </a:rPr>
              <a:t>Select the document language</a:t>
            </a:r>
          </a:p>
          <a:p>
            <a:pPr lvl="1"/>
            <a:r>
              <a:rPr lang="en-GB" sz="2800" dirty="0">
                <a:latin typeface="Arial" panose="020B0604020202020204" pitchFamily="34" charset="0"/>
                <a:cs typeface="Arial" panose="020B0604020202020204" pitchFamily="34" charset="0"/>
              </a:rPr>
              <a:t>Select “Searchable Image” for Output</a:t>
            </a:r>
          </a:p>
          <a:p>
            <a:pPr lvl="1"/>
            <a:r>
              <a:rPr lang="en-GB" sz="2800" dirty="0">
                <a:latin typeface="Arial" panose="020B0604020202020204" pitchFamily="34" charset="0"/>
                <a:cs typeface="Arial" panose="020B0604020202020204" pitchFamily="34" charset="0"/>
              </a:rPr>
              <a:t>Select Downsample To 300dpi for grayscale content and 600dpi for colour content</a:t>
            </a:r>
          </a:p>
        </p:txBody>
      </p:sp>
      <p:pic>
        <p:nvPicPr>
          <p:cNvPr id="6" name="Content Placeholder 5" descr="Recognize Text settings box showing document language as English (UK), Output as Searchable image and Downsample To 600dpi">
            <a:extLst>
              <a:ext uri="{FF2B5EF4-FFF2-40B4-BE49-F238E27FC236}">
                <a16:creationId xmlns:a16="http://schemas.microsoft.com/office/drawing/2014/main" id="{CD4FD798-AE26-43C2-8C2D-FF0ADA361E7D}"/>
              </a:ext>
            </a:extLst>
          </p:cNvPr>
          <p:cNvPicPr>
            <a:picLocks noGrp="1" noChangeAspect="1"/>
          </p:cNvPicPr>
          <p:nvPr>
            <p:ph sz="half" idx="2"/>
          </p:nvPr>
        </p:nvPicPr>
        <p:blipFill>
          <a:blip r:embed="rId4"/>
          <a:stretch>
            <a:fillRect/>
          </a:stretch>
        </p:blipFill>
        <p:spPr>
          <a:xfrm>
            <a:off x="7664480" y="2333728"/>
            <a:ext cx="3934868" cy="2190544"/>
          </a:xfrm>
          <a:prstGeom prst="rect">
            <a:avLst/>
          </a:prstGeom>
        </p:spPr>
      </p:pic>
    </p:spTree>
    <p:custDataLst>
      <p:tags r:id="rId1"/>
    </p:custDataLst>
    <p:extLst>
      <p:ext uri="{BB962C8B-B14F-4D97-AF65-F5344CB8AC3E}">
        <p14:creationId xmlns:p14="http://schemas.microsoft.com/office/powerpoint/2010/main" val="4165115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6EA3C-98C5-472C-BE29-28572C724D00}"/>
              </a:ext>
            </a:extLst>
          </p:cNvPr>
          <p:cNvSpPr>
            <a:spLocks noGrp="1"/>
          </p:cNvSpPr>
          <p:nvPr>
            <p:ph type="title"/>
          </p:nvPr>
        </p:nvSpPr>
        <p:spPr/>
        <p:txBody>
          <a:bodyPr/>
          <a:lstStyle/>
          <a:p>
            <a:r>
              <a:rPr lang="en-GB" sz="3380" dirty="0"/>
              <a:t>Agenda</a:t>
            </a:r>
          </a:p>
        </p:txBody>
      </p:sp>
      <p:sp>
        <p:nvSpPr>
          <p:cNvPr id="3" name="Content Placeholder 2">
            <a:extLst>
              <a:ext uri="{FF2B5EF4-FFF2-40B4-BE49-F238E27FC236}">
                <a16:creationId xmlns:a16="http://schemas.microsoft.com/office/drawing/2014/main" id="{A16AB592-1B15-4E0E-9DBA-A7A206678ABE}"/>
              </a:ext>
            </a:extLst>
          </p:cNvPr>
          <p:cNvSpPr>
            <a:spLocks noGrp="1"/>
          </p:cNvSpPr>
          <p:nvPr>
            <p:ph idx="1"/>
          </p:nvPr>
        </p:nvSpPr>
        <p:spPr/>
        <p:txBody>
          <a:bodyPr/>
          <a:lstStyle/>
          <a:p>
            <a:pPr>
              <a:spcBef>
                <a:spcPts val="600"/>
              </a:spcBef>
            </a:pPr>
            <a:r>
              <a:rPr lang="en-GB" sz="2800" dirty="0"/>
              <a:t>Introduction to PDF accessibility</a:t>
            </a:r>
          </a:p>
          <a:p>
            <a:pPr>
              <a:spcBef>
                <a:spcPts val="600"/>
              </a:spcBef>
            </a:pPr>
            <a:r>
              <a:rPr lang="en-GB" sz="2800" dirty="0"/>
              <a:t>Checking PDFs for accessibility</a:t>
            </a:r>
          </a:p>
          <a:p>
            <a:pPr>
              <a:spcBef>
                <a:spcPts val="600"/>
              </a:spcBef>
            </a:pPr>
            <a:r>
              <a:rPr lang="en-GB" sz="2800" dirty="0"/>
              <a:t>Working with tags in PDFs</a:t>
            </a:r>
          </a:p>
          <a:p>
            <a:pPr>
              <a:spcBef>
                <a:spcPts val="600"/>
              </a:spcBef>
            </a:pPr>
            <a:r>
              <a:rPr lang="en-GB" sz="2800" dirty="0"/>
              <a:t>5 minute break </a:t>
            </a:r>
          </a:p>
          <a:p>
            <a:pPr>
              <a:spcBef>
                <a:spcPts val="600"/>
              </a:spcBef>
            </a:pPr>
            <a:r>
              <a:rPr lang="en-GB" sz="2800" dirty="0"/>
              <a:t>Accessibility of scanned documents</a:t>
            </a:r>
          </a:p>
          <a:p>
            <a:pPr>
              <a:spcBef>
                <a:spcPts val="600"/>
              </a:spcBef>
            </a:pPr>
            <a:r>
              <a:rPr lang="en-GB" sz="2800" dirty="0"/>
              <a:t>Accessibility in PDF forms</a:t>
            </a:r>
          </a:p>
        </p:txBody>
      </p:sp>
      <p:pic>
        <p:nvPicPr>
          <p:cNvPr id="4" name="Graphic 3">
            <a:extLst>
              <a:ext uri="{FF2B5EF4-FFF2-40B4-BE49-F238E27FC236}">
                <a16:creationId xmlns:a16="http://schemas.microsoft.com/office/drawing/2014/main" id="{D2E3E00E-2556-53E4-38F9-1B09EDA5DDC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393952">
            <a:off x="9092975" y="1845512"/>
            <a:ext cx="2482029" cy="2482029"/>
          </a:xfrm>
          <a:prstGeom prst="rect">
            <a:avLst/>
          </a:prstGeom>
        </p:spPr>
      </p:pic>
    </p:spTree>
    <p:custDataLst>
      <p:tags r:id="rId1"/>
    </p:custDataLst>
    <p:extLst>
      <p:ext uri="{BB962C8B-B14F-4D97-AF65-F5344CB8AC3E}">
        <p14:creationId xmlns:p14="http://schemas.microsoft.com/office/powerpoint/2010/main" val="9002608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80" dirty="0"/>
              <a:t>Checking scanned text and tagging</a:t>
            </a:r>
          </a:p>
        </p:txBody>
      </p:sp>
      <p:sp>
        <p:nvSpPr>
          <p:cNvPr id="5" name="Content Placeholder 4">
            <a:extLst>
              <a:ext uri="{FF2B5EF4-FFF2-40B4-BE49-F238E27FC236}">
                <a16:creationId xmlns:a16="http://schemas.microsoft.com/office/drawing/2014/main" id="{EB68044E-A43D-4E12-9ED6-D3FBAEB6BCE7}"/>
              </a:ext>
            </a:extLst>
          </p:cNvPr>
          <p:cNvSpPr>
            <a:spLocks noGrp="1"/>
          </p:cNvSpPr>
          <p:nvPr>
            <p:ph sz="half" idx="1"/>
          </p:nvPr>
        </p:nvSpPr>
        <p:spPr>
          <a:xfrm>
            <a:off x="592652" y="1608881"/>
            <a:ext cx="5399616" cy="4194431"/>
          </a:xfrm>
        </p:spPr>
        <p:txBody>
          <a:bodyPr/>
          <a:lstStyle/>
          <a:p>
            <a:r>
              <a:rPr lang="en-GB" sz="2800" dirty="0">
                <a:latin typeface="Arial" panose="020B0604020202020204" pitchFamily="34" charset="0"/>
                <a:cs typeface="Arial" panose="020B0604020202020204" pitchFamily="34" charset="0"/>
              </a:rPr>
              <a:t>Select Tools &gt; Scan &amp; OCR</a:t>
            </a:r>
          </a:p>
          <a:p>
            <a:r>
              <a:rPr lang="en-GB" sz="2800" dirty="0">
                <a:latin typeface="Arial" panose="020B0604020202020204" pitchFamily="34" charset="0"/>
                <a:cs typeface="Arial" panose="020B0604020202020204" pitchFamily="34" charset="0"/>
              </a:rPr>
              <a:t>Use Recognize Text &gt; Correct Recognized Text</a:t>
            </a:r>
          </a:p>
          <a:p>
            <a:r>
              <a:rPr lang="en-GB" sz="2800" dirty="0">
                <a:latin typeface="Arial" panose="020B0604020202020204" pitchFamily="34" charset="0"/>
                <a:cs typeface="Arial" panose="020B0604020202020204" pitchFamily="34" charset="0"/>
              </a:rPr>
              <a:t>Check the tagging with the Tags pane. Look particularly for issues like correct heading levels which autotagging is unlikely to get correct.</a:t>
            </a:r>
          </a:p>
          <a:p>
            <a:pPr marL="0" indent="0">
              <a:buNone/>
            </a:pPr>
            <a:endParaRPr lang="en-GB" sz="2800" dirty="0">
              <a:latin typeface="Arial" panose="020B0604020202020204" pitchFamily="34" charset="0"/>
              <a:cs typeface="Arial" panose="020B0604020202020204" pitchFamily="34" charset="0"/>
            </a:endParaRPr>
          </a:p>
          <a:p>
            <a:pPr marL="0" indent="0">
              <a:buNone/>
            </a:pPr>
            <a:endParaRPr lang="en-GB" sz="2800" dirty="0">
              <a:latin typeface="Arial" panose="020B0604020202020204" pitchFamily="34" charset="0"/>
              <a:cs typeface="Arial" panose="020B0604020202020204" pitchFamily="34" charset="0"/>
            </a:endParaRPr>
          </a:p>
        </p:txBody>
      </p:sp>
      <p:pic>
        <p:nvPicPr>
          <p:cNvPr id="6" name="Content Placeholder 5" descr="Correct Recognized Text option under Recognize Text in the Scan &amp; OCR toolbar">
            <a:extLst>
              <a:ext uri="{FF2B5EF4-FFF2-40B4-BE49-F238E27FC236}">
                <a16:creationId xmlns:a16="http://schemas.microsoft.com/office/drawing/2014/main" id="{06D57B31-2FEE-45FD-B817-B7599EA8A1EA}"/>
              </a:ext>
            </a:extLst>
          </p:cNvPr>
          <p:cNvPicPr>
            <a:picLocks noGrp="1" noChangeAspect="1"/>
          </p:cNvPicPr>
          <p:nvPr>
            <p:ph sz="half" idx="2"/>
          </p:nvPr>
        </p:nvPicPr>
        <p:blipFill>
          <a:blip r:embed="rId4"/>
          <a:stretch>
            <a:fillRect/>
          </a:stretch>
        </p:blipFill>
        <p:spPr>
          <a:xfrm>
            <a:off x="6199734" y="2523705"/>
            <a:ext cx="5384800" cy="1810590"/>
          </a:xfrm>
          <a:prstGeom prst="rect">
            <a:avLst/>
          </a:prstGeom>
        </p:spPr>
      </p:pic>
    </p:spTree>
    <p:custDataLst>
      <p:tags r:id="rId1"/>
    </p:custDataLst>
    <p:extLst>
      <p:ext uri="{BB962C8B-B14F-4D97-AF65-F5344CB8AC3E}">
        <p14:creationId xmlns:p14="http://schemas.microsoft.com/office/powerpoint/2010/main" val="9609546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F964A-37FF-41F3-ABA0-7F46D554FC20}"/>
              </a:ext>
            </a:extLst>
          </p:cNvPr>
          <p:cNvSpPr>
            <a:spLocks noGrp="1"/>
          </p:cNvSpPr>
          <p:nvPr>
            <p:ph type="title"/>
          </p:nvPr>
        </p:nvSpPr>
        <p:spPr/>
        <p:txBody>
          <a:bodyPr/>
          <a:lstStyle/>
          <a:p>
            <a:pPr algn="ctr"/>
            <a:r>
              <a:rPr lang="en-GB" sz="4400" dirty="0"/>
              <a:t>Accessibility in PDF forms</a:t>
            </a:r>
          </a:p>
        </p:txBody>
      </p:sp>
    </p:spTree>
    <p:custDataLst>
      <p:tags r:id="rId1"/>
    </p:custDataLst>
    <p:extLst>
      <p:ext uri="{BB962C8B-B14F-4D97-AF65-F5344CB8AC3E}">
        <p14:creationId xmlns:p14="http://schemas.microsoft.com/office/powerpoint/2010/main" val="37382084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80" dirty="0"/>
              <a:t>Accessible forms – Word vs PDF</a:t>
            </a:r>
          </a:p>
        </p:txBody>
      </p:sp>
      <p:sp>
        <p:nvSpPr>
          <p:cNvPr id="3" name="Content Placeholder 2">
            <a:extLst>
              <a:ext uri="{FF2B5EF4-FFF2-40B4-BE49-F238E27FC236}">
                <a16:creationId xmlns:a16="http://schemas.microsoft.com/office/drawing/2014/main" id="{C61880D1-7DCC-DAFF-31B6-0F22BB08F56D}"/>
              </a:ext>
            </a:extLst>
          </p:cNvPr>
          <p:cNvSpPr>
            <a:spLocks noGrp="1"/>
          </p:cNvSpPr>
          <p:nvPr>
            <p:ph sz="half" idx="1"/>
          </p:nvPr>
        </p:nvSpPr>
        <p:spPr/>
        <p:txBody>
          <a:bodyPr/>
          <a:lstStyle/>
          <a:p>
            <a:pPr marL="0" indent="0">
              <a:buFont typeface="Arial" panose="020B0604020202020204" pitchFamily="34" charset="0"/>
              <a:buNone/>
            </a:pPr>
            <a:r>
              <a:rPr lang="en-GB" sz="3600" b="1" dirty="0"/>
              <a:t>Word Forms</a:t>
            </a:r>
          </a:p>
          <a:p>
            <a:r>
              <a:rPr lang="en-GB" sz="2400" dirty="0"/>
              <a:t>Word forms are not recommended for accessibility</a:t>
            </a:r>
          </a:p>
          <a:p>
            <a:r>
              <a:rPr lang="en-GB" sz="2400" dirty="0"/>
              <a:t>Built-in form controls have limited accessibility</a:t>
            </a:r>
          </a:p>
          <a:p>
            <a:r>
              <a:rPr lang="en-GB" sz="2400" b="1" dirty="0"/>
              <a:t>Protecting content so only form fields can be edited makes the file inaccessible</a:t>
            </a:r>
          </a:p>
          <a:p>
            <a:pPr marL="0" indent="0">
              <a:buNone/>
            </a:pPr>
            <a:endParaRPr lang="en-GB" dirty="0"/>
          </a:p>
        </p:txBody>
      </p:sp>
      <p:sp>
        <p:nvSpPr>
          <p:cNvPr id="4" name="Content Placeholder 3">
            <a:extLst>
              <a:ext uri="{FF2B5EF4-FFF2-40B4-BE49-F238E27FC236}">
                <a16:creationId xmlns:a16="http://schemas.microsoft.com/office/drawing/2014/main" id="{0EB43C1E-4DF7-2A20-5D73-3AA1DC1252FE}"/>
              </a:ext>
            </a:extLst>
          </p:cNvPr>
          <p:cNvSpPr>
            <a:spLocks noGrp="1"/>
          </p:cNvSpPr>
          <p:nvPr>
            <p:ph sz="half" idx="2"/>
          </p:nvPr>
        </p:nvSpPr>
        <p:spPr/>
        <p:txBody>
          <a:bodyPr>
            <a:normAutofit/>
          </a:bodyPr>
          <a:lstStyle/>
          <a:p>
            <a:pPr marL="0" indent="0">
              <a:buFont typeface="Arial" panose="020B0604020202020204" pitchFamily="34" charset="0"/>
              <a:buNone/>
            </a:pPr>
            <a:r>
              <a:rPr lang="en-GB" b="1" dirty="0"/>
              <a:t>PDF forms</a:t>
            </a:r>
          </a:p>
          <a:p>
            <a:r>
              <a:rPr lang="en-GB" sz="2400" dirty="0"/>
              <a:t>Can be made accessible if form fields are tagged along with the rest of the file</a:t>
            </a:r>
          </a:p>
          <a:p>
            <a:r>
              <a:rPr lang="en-GB" sz="2400" dirty="0"/>
              <a:t>Complex forms can be costly to make accessible</a:t>
            </a:r>
          </a:p>
          <a:p>
            <a:r>
              <a:rPr lang="en-GB" sz="2400" dirty="0"/>
              <a:t>Microsoft Forms, Google Forms or online survey tools like SurveyMonkey can be good alternatives</a:t>
            </a:r>
          </a:p>
          <a:p>
            <a:pPr marL="0" indent="0">
              <a:buNone/>
            </a:pPr>
            <a:endParaRPr lang="en-GB" dirty="0"/>
          </a:p>
        </p:txBody>
      </p:sp>
    </p:spTree>
    <p:custDataLst>
      <p:tags r:id="rId1"/>
    </p:custDataLst>
    <p:extLst>
      <p:ext uri="{BB962C8B-B14F-4D97-AF65-F5344CB8AC3E}">
        <p14:creationId xmlns:p14="http://schemas.microsoft.com/office/powerpoint/2010/main" val="21005627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6517C-26B9-49EC-85E8-ACBFE3D307D6}"/>
              </a:ext>
            </a:extLst>
          </p:cNvPr>
          <p:cNvSpPr>
            <a:spLocks noGrp="1"/>
          </p:cNvSpPr>
          <p:nvPr>
            <p:ph type="title"/>
          </p:nvPr>
        </p:nvSpPr>
        <p:spPr/>
        <p:txBody>
          <a:bodyPr/>
          <a:lstStyle/>
          <a:p>
            <a:r>
              <a:rPr lang="en-GB" dirty="0"/>
              <a:t>Example form files</a:t>
            </a:r>
          </a:p>
        </p:txBody>
      </p:sp>
      <p:sp>
        <p:nvSpPr>
          <p:cNvPr id="3" name="Content Placeholder 2">
            <a:extLst>
              <a:ext uri="{FF2B5EF4-FFF2-40B4-BE49-F238E27FC236}">
                <a16:creationId xmlns:a16="http://schemas.microsoft.com/office/drawing/2014/main" id="{8273B670-40AB-445D-A9F4-622EF8651A9E}"/>
              </a:ext>
            </a:extLst>
          </p:cNvPr>
          <p:cNvSpPr>
            <a:spLocks noGrp="1"/>
          </p:cNvSpPr>
          <p:nvPr>
            <p:ph idx="1"/>
          </p:nvPr>
        </p:nvSpPr>
        <p:spPr/>
        <p:txBody>
          <a:bodyPr/>
          <a:lstStyle/>
          <a:p>
            <a:r>
              <a:rPr lang="en-GB" sz="3200" dirty="0">
                <a:hlinkClick r:id="rId4"/>
              </a:rPr>
              <a:t>Starting file</a:t>
            </a:r>
            <a:r>
              <a:rPr lang="en-GB" sz="3200" dirty="0"/>
              <a:t> – Starting state of form in demo</a:t>
            </a:r>
          </a:p>
          <a:p>
            <a:r>
              <a:rPr lang="en-GB" sz="3200" dirty="0">
                <a:hlinkClick r:id="rId5"/>
              </a:rPr>
              <a:t>Final form</a:t>
            </a:r>
            <a:r>
              <a:rPr lang="en-GB" sz="3200" dirty="0"/>
              <a:t> – Form example with accessibility features discussed in the webinar</a:t>
            </a:r>
          </a:p>
        </p:txBody>
      </p:sp>
    </p:spTree>
    <p:custDataLst>
      <p:tags r:id="rId1"/>
    </p:custDataLst>
    <p:extLst>
      <p:ext uri="{BB962C8B-B14F-4D97-AF65-F5344CB8AC3E}">
        <p14:creationId xmlns:p14="http://schemas.microsoft.com/office/powerpoint/2010/main" val="32528340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80" dirty="0"/>
              <a:t>Acrobat Prepare Form tool</a:t>
            </a:r>
          </a:p>
        </p:txBody>
      </p:sp>
      <p:sp>
        <p:nvSpPr>
          <p:cNvPr id="5" name="Content Placeholder 4">
            <a:extLst>
              <a:ext uri="{FF2B5EF4-FFF2-40B4-BE49-F238E27FC236}">
                <a16:creationId xmlns:a16="http://schemas.microsoft.com/office/drawing/2014/main" id="{EB68044E-A43D-4E12-9ED6-D3FBAEB6BCE7}"/>
              </a:ext>
            </a:extLst>
          </p:cNvPr>
          <p:cNvSpPr>
            <a:spLocks noGrp="1"/>
          </p:cNvSpPr>
          <p:nvPr>
            <p:ph sz="half" idx="1"/>
          </p:nvPr>
        </p:nvSpPr>
        <p:spPr>
          <a:xfrm>
            <a:off x="592651" y="1520141"/>
            <a:ext cx="6118621" cy="4283171"/>
          </a:xfrm>
        </p:spPr>
        <p:txBody>
          <a:bodyPr/>
          <a:lstStyle/>
          <a:p>
            <a:r>
              <a:rPr lang="en-GB" sz="2800" dirty="0">
                <a:latin typeface="Arial" panose="020B0604020202020204" pitchFamily="34" charset="0"/>
                <a:cs typeface="Arial" panose="020B0604020202020204" pitchFamily="34" charset="0"/>
              </a:rPr>
              <a:t>Set up the document visually in Word</a:t>
            </a:r>
          </a:p>
          <a:p>
            <a:r>
              <a:rPr lang="en-GB" sz="2800" dirty="0">
                <a:latin typeface="Arial" panose="020B0604020202020204" pitchFamily="34" charset="0"/>
                <a:cs typeface="Arial" panose="020B0604020202020204" pitchFamily="34" charset="0"/>
              </a:rPr>
              <a:t>Use the “Prepare a form” tool </a:t>
            </a:r>
          </a:p>
          <a:p>
            <a:pPr lvl="0"/>
            <a:r>
              <a:rPr lang="en-GB" sz="2800" dirty="0">
                <a:latin typeface="Arial" panose="020B0604020202020204" pitchFamily="34" charset="0"/>
                <a:cs typeface="Arial" panose="020B0604020202020204" pitchFamily="34" charset="0"/>
              </a:rPr>
              <a:t>Fields can be added directly via the options in the “Prepare a form” toolbar </a:t>
            </a:r>
          </a:p>
          <a:p>
            <a:pPr lvl="0"/>
            <a:r>
              <a:rPr lang="en-GB" sz="2800" dirty="0">
                <a:latin typeface="Arial" panose="020B0604020202020204" pitchFamily="34" charset="0"/>
                <a:cs typeface="Arial" panose="020B0604020202020204" pitchFamily="34" charset="0"/>
              </a:rPr>
              <a:t>Form field auto detection can be used if you have the fields visually in the original document</a:t>
            </a:r>
          </a:p>
          <a:p>
            <a:pPr marL="0" indent="0">
              <a:buNone/>
            </a:pPr>
            <a:endParaRPr lang="en-GB" dirty="0"/>
          </a:p>
        </p:txBody>
      </p:sp>
      <p:pic>
        <p:nvPicPr>
          <p:cNvPr id="7" name="Picture 6" descr="&quot;Prepare a form&quot; tool options">
            <a:extLst>
              <a:ext uri="{FF2B5EF4-FFF2-40B4-BE49-F238E27FC236}">
                <a16:creationId xmlns:a16="http://schemas.microsoft.com/office/drawing/2014/main" id="{CABD69EE-BB6B-8D32-872F-D14F2B69102B}"/>
              </a:ext>
            </a:extLst>
          </p:cNvPr>
          <p:cNvPicPr>
            <a:picLocks noChangeAspect="1"/>
          </p:cNvPicPr>
          <p:nvPr/>
        </p:nvPicPr>
        <p:blipFill>
          <a:blip r:embed="rId4"/>
          <a:stretch>
            <a:fillRect/>
          </a:stretch>
        </p:blipFill>
        <p:spPr>
          <a:xfrm>
            <a:off x="7189599" y="1886362"/>
            <a:ext cx="4409750" cy="3420743"/>
          </a:xfrm>
          <a:prstGeom prst="rect">
            <a:avLst/>
          </a:prstGeom>
        </p:spPr>
      </p:pic>
    </p:spTree>
    <p:custDataLst>
      <p:tags r:id="rId1"/>
    </p:custDataLst>
    <p:extLst>
      <p:ext uri="{BB962C8B-B14F-4D97-AF65-F5344CB8AC3E}">
        <p14:creationId xmlns:p14="http://schemas.microsoft.com/office/powerpoint/2010/main" val="36889889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80" dirty="0"/>
              <a:t>PDF form field considerations</a:t>
            </a:r>
          </a:p>
        </p:txBody>
      </p:sp>
      <p:sp>
        <p:nvSpPr>
          <p:cNvPr id="5" name="Content Placeholder 4">
            <a:extLst>
              <a:ext uri="{FF2B5EF4-FFF2-40B4-BE49-F238E27FC236}">
                <a16:creationId xmlns:a16="http://schemas.microsoft.com/office/drawing/2014/main" id="{EB68044E-A43D-4E12-9ED6-D3FBAEB6BCE7}"/>
              </a:ext>
            </a:extLst>
          </p:cNvPr>
          <p:cNvSpPr>
            <a:spLocks noGrp="1"/>
          </p:cNvSpPr>
          <p:nvPr>
            <p:ph sz="half" idx="1"/>
          </p:nvPr>
        </p:nvSpPr>
        <p:spPr>
          <a:xfrm>
            <a:off x="592651" y="1520141"/>
            <a:ext cx="6132239" cy="4283171"/>
          </a:xfrm>
        </p:spPr>
        <p:txBody>
          <a:bodyPr/>
          <a:lstStyle/>
          <a:p>
            <a:pPr lvl="0"/>
            <a:r>
              <a:rPr lang="en-GB" sz="2400" dirty="0">
                <a:latin typeface="Arial" panose="020B0604020202020204" pitchFamily="34" charset="0"/>
                <a:cs typeface="Arial" panose="020B0604020202020204" pitchFamily="34" charset="0"/>
              </a:rPr>
              <a:t>All fields must have the tooltip property specified. This provides an accessible name for the field and is announced when a screen reader tabs to the field. Don’t include the type of field in this name.</a:t>
            </a:r>
          </a:p>
          <a:p>
            <a:r>
              <a:rPr lang="en-GB" sz="2400" dirty="0">
                <a:latin typeface="Arial" panose="020B0604020202020204" pitchFamily="34" charset="0"/>
                <a:cs typeface="Arial" panose="020B0604020202020204" pitchFamily="34" charset="0"/>
              </a:rPr>
              <a:t>Names of fields must be unique or the wrong tooltip may be applied</a:t>
            </a:r>
          </a:p>
          <a:p>
            <a:pPr lvl="0"/>
            <a:endParaRPr lang="en-GB" sz="2800" dirty="0">
              <a:latin typeface="Arial" panose="020B0604020202020204" pitchFamily="34" charset="0"/>
              <a:cs typeface="Arial" panose="020B0604020202020204" pitchFamily="34" charset="0"/>
            </a:endParaRPr>
          </a:p>
          <a:p>
            <a:pPr marL="0" indent="0">
              <a:buNone/>
            </a:pPr>
            <a:endParaRPr lang="en-GB" dirty="0"/>
          </a:p>
        </p:txBody>
      </p:sp>
      <p:pic>
        <p:nvPicPr>
          <p:cNvPr id="6" name="Content Placeholder 5" descr="Text Field Properties box with Name and Tooltip fields">
            <a:extLst>
              <a:ext uri="{FF2B5EF4-FFF2-40B4-BE49-F238E27FC236}">
                <a16:creationId xmlns:a16="http://schemas.microsoft.com/office/drawing/2014/main" id="{A5F4533B-FDDE-4524-AA3E-38287CFDF548}"/>
              </a:ext>
            </a:extLst>
          </p:cNvPr>
          <p:cNvPicPr>
            <a:picLocks noGrp="1" noChangeAspect="1"/>
          </p:cNvPicPr>
          <p:nvPr>
            <p:ph sz="half" idx="2"/>
          </p:nvPr>
        </p:nvPicPr>
        <p:blipFill>
          <a:blip r:embed="rId4"/>
          <a:stretch>
            <a:fillRect/>
          </a:stretch>
        </p:blipFill>
        <p:spPr>
          <a:xfrm>
            <a:off x="6809827" y="2080819"/>
            <a:ext cx="4789521" cy="2696361"/>
          </a:xfrm>
          <a:prstGeom prst="rect">
            <a:avLst/>
          </a:prstGeom>
        </p:spPr>
      </p:pic>
    </p:spTree>
    <p:custDataLst>
      <p:tags r:id="rId1"/>
    </p:custDataLst>
    <p:extLst>
      <p:ext uri="{BB962C8B-B14F-4D97-AF65-F5344CB8AC3E}">
        <p14:creationId xmlns:p14="http://schemas.microsoft.com/office/powerpoint/2010/main" val="16248634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80" dirty="0"/>
              <a:t>Required fields</a:t>
            </a:r>
          </a:p>
        </p:txBody>
      </p:sp>
      <p:sp>
        <p:nvSpPr>
          <p:cNvPr id="5" name="Content Placeholder 4">
            <a:extLst>
              <a:ext uri="{FF2B5EF4-FFF2-40B4-BE49-F238E27FC236}">
                <a16:creationId xmlns:a16="http://schemas.microsoft.com/office/drawing/2014/main" id="{EB68044E-A43D-4E12-9ED6-D3FBAEB6BCE7}"/>
              </a:ext>
            </a:extLst>
          </p:cNvPr>
          <p:cNvSpPr>
            <a:spLocks noGrp="1"/>
          </p:cNvSpPr>
          <p:nvPr>
            <p:ph sz="half" idx="1"/>
          </p:nvPr>
        </p:nvSpPr>
        <p:spPr>
          <a:xfrm>
            <a:off x="592652" y="1520141"/>
            <a:ext cx="6085940" cy="4283171"/>
          </a:xfrm>
        </p:spPr>
        <p:txBody>
          <a:bodyPr/>
          <a:lstStyle/>
          <a:p>
            <a:pPr marL="0" lvl="0" indent="0">
              <a:buNone/>
            </a:pPr>
            <a:r>
              <a:rPr lang="en-GB" sz="3200" dirty="0">
                <a:latin typeface="Arial" panose="020B0604020202020204" pitchFamily="34" charset="0"/>
                <a:cs typeface="Arial" panose="020B0604020202020204" pitchFamily="34" charset="0"/>
              </a:rPr>
              <a:t>Required fields can use the required property but must also provide an additional visual indication other than the red outline to the field that they are required</a:t>
            </a:r>
          </a:p>
          <a:p>
            <a:pPr lvl="0"/>
            <a:endParaRPr lang="en-GB" sz="2800" dirty="0">
              <a:latin typeface="Arial" panose="020B0604020202020204" pitchFamily="34" charset="0"/>
              <a:cs typeface="Arial" panose="020B0604020202020204" pitchFamily="34" charset="0"/>
            </a:endParaRPr>
          </a:p>
          <a:p>
            <a:pPr marL="0" indent="0">
              <a:buNone/>
            </a:pPr>
            <a:endParaRPr lang="en-GB" dirty="0"/>
          </a:p>
        </p:txBody>
      </p:sp>
      <p:pic>
        <p:nvPicPr>
          <p:cNvPr id="4" name="Content Placeholder 3" descr="Required option in the Text Field Properties box alongside a visual message that all fields in the form are required">
            <a:extLst>
              <a:ext uri="{FF2B5EF4-FFF2-40B4-BE49-F238E27FC236}">
                <a16:creationId xmlns:a16="http://schemas.microsoft.com/office/drawing/2014/main" id="{5D9C5CFE-D858-42D8-AD34-11AA8C914FF6}"/>
              </a:ext>
            </a:extLst>
          </p:cNvPr>
          <p:cNvPicPr>
            <a:picLocks noGrp="1" noChangeAspect="1"/>
          </p:cNvPicPr>
          <p:nvPr>
            <p:ph sz="half" idx="2"/>
          </p:nvPr>
        </p:nvPicPr>
        <p:blipFill>
          <a:blip r:embed="rId4"/>
          <a:stretch>
            <a:fillRect/>
          </a:stretch>
        </p:blipFill>
        <p:spPr>
          <a:xfrm>
            <a:off x="6838577" y="2101335"/>
            <a:ext cx="4754936" cy="2748458"/>
          </a:xfrm>
          <a:prstGeom prst="rect">
            <a:avLst/>
          </a:prstGeom>
        </p:spPr>
      </p:pic>
    </p:spTree>
    <p:custDataLst>
      <p:tags r:id="rId1"/>
    </p:custDataLst>
    <p:extLst>
      <p:ext uri="{BB962C8B-B14F-4D97-AF65-F5344CB8AC3E}">
        <p14:creationId xmlns:p14="http://schemas.microsoft.com/office/powerpoint/2010/main" val="42090235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80" dirty="0"/>
              <a:t>Tagging form fields</a:t>
            </a:r>
          </a:p>
        </p:txBody>
      </p:sp>
      <p:sp>
        <p:nvSpPr>
          <p:cNvPr id="5" name="Content Placeholder 4">
            <a:extLst>
              <a:ext uri="{FF2B5EF4-FFF2-40B4-BE49-F238E27FC236}">
                <a16:creationId xmlns:a16="http://schemas.microsoft.com/office/drawing/2014/main" id="{EB68044E-A43D-4E12-9ED6-D3FBAEB6BCE7}"/>
              </a:ext>
            </a:extLst>
          </p:cNvPr>
          <p:cNvSpPr>
            <a:spLocks noGrp="1"/>
          </p:cNvSpPr>
          <p:nvPr>
            <p:ph sz="half" idx="1"/>
          </p:nvPr>
        </p:nvSpPr>
        <p:spPr>
          <a:xfrm>
            <a:off x="592651" y="1520141"/>
            <a:ext cx="6236411" cy="4283171"/>
          </a:xfrm>
        </p:spPr>
        <p:txBody>
          <a:bodyPr/>
          <a:lstStyle/>
          <a:p>
            <a:pPr marL="0" lvl="0" indent="0">
              <a:buNone/>
            </a:pPr>
            <a:r>
              <a:rPr lang="en-GB" sz="2800" dirty="0">
                <a:latin typeface="Arial" panose="020B0604020202020204" pitchFamily="34" charset="0"/>
                <a:cs typeface="Arial" panose="020B0604020202020204" pitchFamily="34" charset="0"/>
              </a:rPr>
              <a:t>Use the reading order panel to tag form fields </a:t>
            </a:r>
          </a:p>
          <a:p>
            <a:pPr marL="0" indent="0">
              <a:buNone/>
            </a:pPr>
            <a:r>
              <a:rPr lang="en-GB" sz="2800" dirty="0">
                <a:latin typeface="Arial" panose="020B0604020202020204" pitchFamily="34" charset="0"/>
                <a:cs typeface="Arial" panose="020B0604020202020204" pitchFamily="34" charset="0"/>
              </a:rPr>
              <a:t>Then move the tags into the appropriate location in the tag tree</a:t>
            </a:r>
          </a:p>
          <a:p>
            <a:pPr marL="0" indent="0">
              <a:buNone/>
            </a:pPr>
            <a:r>
              <a:rPr lang="en-GB" sz="2800" dirty="0">
                <a:latin typeface="Arial" panose="020B0604020202020204" pitchFamily="34" charset="0"/>
                <a:cs typeface="Arial" panose="020B0604020202020204" pitchFamily="34" charset="0"/>
              </a:rPr>
              <a:t>Correct order for form tags: Paragraph &gt; Visible label &gt; Form tag &gt; OBJR tag</a:t>
            </a:r>
          </a:p>
          <a:p>
            <a:pPr marL="0" lvl="0" indent="0">
              <a:buNone/>
            </a:pPr>
            <a:endParaRPr lang="en-GB" sz="2800" dirty="0">
              <a:latin typeface="Arial" panose="020B0604020202020204" pitchFamily="34" charset="0"/>
              <a:cs typeface="Arial" panose="020B0604020202020204" pitchFamily="34" charset="0"/>
            </a:endParaRPr>
          </a:p>
        </p:txBody>
      </p:sp>
      <p:pic>
        <p:nvPicPr>
          <p:cNvPr id="6" name="Content Placeholder 5" descr="Correct order of form field tags - &lt;P&gt; tag as parent with the visible label First Name nested under it. &lt;Form&gt; is nested under that with the First name - OBJR tag under it">
            <a:extLst>
              <a:ext uri="{FF2B5EF4-FFF2-40B4-BE49-F238E27FC236}">
                <a16:creationId xmlns:a16="http://schemas.microsoft.com/office/drawing/2014/main" id="{ACA98B68-DCCE-4B52-8100-1C2EDE8DBDA3}"/>
              </a:ext>
            </a:extLst>
          </p:cNvPr>
          <p:cNvPicPr>
            <a:picLocks noGrp="1" noChangeAspect="1"/>
          </p:cNvPicPr>
          <p:nvPr>
            <p:ph sz="half" idx="2"/>
          </p:nvPr>
        </p:nvPicPr>
        <p:blipFill>
          <a:blip r:embed="rId4"/>
          <a:stretch>
            <a:fillRect/>
          </a:stretch>
        </p:blipFill>
        <p:spPr>
          <a:xfrm>
            <a:off x="6965084" y="2500131"/>
            <a:ext cx="4634264" cy="2326511"/>
          </a:xfrm>
          <a:prstGeom prst="rect">
            <a:avLst/>
          </a:prstGeom>
        </p:spPr>
      </p:pic>
    </p:spTree>
    <p:custDataLst>
      <p:tags r:id="rId1"/>
    </p:custDataLst>
    <p:extLst>
      <p:ext uri="{BB962C8B-B14F-4D97-AF65-F5344CB8AC3E}">
        <p14:creationId xmlns:p14="http://schemas.microsoft.com/office/powerpoint/2010/main" val="18014140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80" dirty="0"/>
              <a:t>Checking tab order</a:t>
            </a:r>
          </a:p>
        </p:txBody>
      </p:sp>
      <p:sp>
        <p:nvSpPr>
          <p:cNvPr id="5" name="Content Placeholder 4">
            <a:extLst>
              <a:ext uri="{FF2B5EF4-FFF2-40B4-BE49-F238E27FC236}">
                <a16:creationId xmlns:a16="http://schemas.microsoft.com/office/drawing/2014/main" id="{EB68044E-A43D-4E12-9ED6-D3FBAEB6BCE7}"/>
              </a:ext>
            </a:extLst>
          </p:cNvPr>
          <p:cNvSpPr>
            <a:spLocks noGrp="1"/>
          </p:cNvSpPr>
          <p:nvPr>
            <p:ph sz="half" idx="1"/>
          </p:nvPr>
        </p:nvSpPr>
        <p:spPr>
          <a:xfrm>
            <a:off x="594784" y="1580225"/>
            <a:ext cx="6632493" cy="4283171"/>
          </a:xfrm>
        </p:spPr>
        <p:txBody>
          <a:bodyPr/>
          <a:lstStyle/>
          <a:p>
            <a:pPr lvl="0"/>
            <a:r>
              <a:rPr lang="en-GB" sz="2800" dirty="0">
                <a:latin typeface="Arial" panose="020B0604020202020204" pitchFamily="34" charset="0"/>
                <a:cs typeface="Arial" panose="020B0604020202020204" pitchFamily="34" charset="0"/>
              </a:rPr>
              <a:t>Check the tab order is logical under Fields in the Forms Editing menu</a:t>
            </a:r>
          </a:p>
          <a:p>
            <a:pPr lvl="0"/>
            <a:r>
              <a:rPr lang="en-GB" sz="2800" dirty="0">
                <a:latin typeface="Arial" panose="020B0604020202020204" pitchFamily="34" charset="0"/>
                <a:cs typeface="Arial" panose="020B0604020202020204" pitchFamily="34" charset="0"/>
              </a:rPr>
              <a:t>Fields can be dragged and dropped in the menu to change their order</a:t>
            </a:r>
          </a:p>
          <a:p>
            <a:pPr lvl="0"/>
            <a:r>
              <a:rPr lang="en-GB" sz="2800" dirty="0">
                <a:latin typeface="Arial" panose="020B0604020202020204" pitchFamily="34" charset="0"/>
                <a:cs typeface="Arial" panose="020B0604020202020204" pitchFamily="34" charset="0"/>
              </a:rPr>
              <a:t>Preview the form and tab through it to check tagging and content order </a:t>
            </a:r>
          </a:p>
          <a:p>
            <a:pPr marL="0" indent="0">
              <a:buNone/>
            </a:pPr>
            <a:endParaRPr lang="en-GB" dirty="0"/>
          </a:p>
        </p:txBody>
      </p:sp>
      <p:pic>
        <p:nvPicPr>
          <p:cNvPr id="7" name="Picture 6" descr="Fields in forms tool">
            <a:extLst>
              <a:ext uri="{FF2B5EF4-FFF2-40B4-BE49-F238E27FC236}">
                <a16:creationId xmlns:a16="http://schemas.microsoft.com/office/drawing/2014/main" id="{84528861-E9CF-049E-8CE0-9A1854CDBC75}"/>
              </a:ext>
            </a:extLst>
          </p:cNvPr>
          <p:cNvPicPr>
            <a:picLocks noChangeAspect="1"/>
          </p:cNvPicPr>
          <p:nvPr/>
        </p:nvPicPr>
        <p:blipFill>
          <a:blip r:embed="rId4"/>
          <a:stretch>
            <a:fillRect/>
          </a:stretch>
        </p:blipFill>
        <p:spPr>
          <a:xfrm>
            <a:off x="7702368" y="2145324"/>
            <a:ext cx="3894848" cy="2175205"/>
          </a:xfrm>
          <a:prstGeom prst="rect">
            <a:avLst/>
          </a:prstGeom>
        </p:spPr>
      </p:pic>
    </p:spTree>
    <p:custDataLst>
      <p:tags r:id="rId1"/>
    </p:custDataLst>
    <p:extLst>
      <p:ext uri="{BB962C8B-B14F-4D97-AF65-F5344CB8AC3E}">
        <p14:creationId xmlns:p14="http://schemas.microsoft.com/office/powerpoint/2010/main" val="28562106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B9CF5-B5BA-43E3-AA56-438352EE37DE}"/>
              </a:ext>
            </a:extLst>
          </p:cNvPr>
          <p:cNvSpPr>
            <a:spLocks noGrp="1"/>
          </p:cNvSpPr>
          <p:nvPr>
            <p:ph type="title"/>
          </p:nvPr>
        </p:nvSpPr>
        <p:spPr/>
        <p:txBody>
          <a:bodyPr/>
          <a:lstStyle/>
          <a:p>
            <a:r>
              <a:rPr lang="en-GB" sz="3380" dirty="0"/>
              <a:t>Summary</a:t>
            </a:r>
          </a:p>
        </p:txBody>
      </p:sp>
      <p:sp>
        <p:nvSpPr>
          <p:cNvPr id="3" name="Text Placeholder 2">
            <a:extLst>
              <a:ext uri="{FF2B5EF4-FFF2-40B4-BE49-F238E27FC236}">
                <a16:creationId xmlns:a16="http://schemas.microsoft.com/office/drawing/2014/main" id="{DA3D41AE-E684-48B3-9F27-FBE56C947A5E}"/>
              </a:ext>
            </a:extLst>
          </p:cNvPr>
          <p:cNvSpPr>
            <a:spLocks noGrp="1"/>
          </p:cNvSpPr>
          <p:nvPr>
            <p:ph idx="1"/>
          </p:nvPr>
        </p:nvSpPr>
        <p:spPr/>
        <p:txBody>
          <a:bodyPr>
            <a:normAutofit fontScale="77500" lnSpcReduction="20000"/>
          </a:bodyPr>
          <a:lstStyle/>
          <a:p>
            <a:pPr>
              <a:spcBef>
                <a:spcPts val="600"/>
              </a:spcBef>
            </a:pPr>
            <a:r>
              <a:rPr lang="en-GB" altLang="en-US" dirty="0"/>
              <a:t>Consider if information could be presented in HTML before using PDF</a:t>
            </a:r>
          </a:p>
          <a:p>
            <a:pPr>
              <a:spcBef>
                <a:spcPts val="600"/>
              </a:spcBef>
            </a:pPr>
            <a:r>
              <a:rPr lang="en-GB" altLang="en-US" dirty="0"/>
              <a:t>Ensure accessibility is implemented in the source document before converting to PDF</a:t>
            </a:r>
          </a:p>
          <a:p>
            <a:pPr>
              <a:spcBef>
                <a:spcPts val="600"/>
              </a:spcBef>
            </a:pPr>
            <a:r>
              <a:rPr lang="en-GB" altLang="en-US" dirty="0"/>
              <a:t>Use accessibility checkers but remember to do necessary manual checks too such as content order and use of colour</a:t>
            </a:r>
          </a:p>
          <a:p>
            <a:pPr>
              <a:spcBef>
                <a:spcPts val="600"/>
              </a:spcBef>
            </a:pPr>
            <a:r>
              <a:rPr lang="en-GB" altLang="en-US" dirty="0"/>
              <a:t>Use the Make Accessible Guided Actions initially for scanned documents and non-tagged PDFs where you don’t have the source file</a:t>
            </a:r>
          </a:p>
          <a:p>
            <a:pPr>
              <a:spcBef>
                <a:spcPts val="600"/>
              </a:spcBef>
            </a:pPr>
            <a:r>
              <a:rPr lang="en-GB" altLang="en-US" dirty="0"/>
              <a:t>For PDF forms, you can create the form visually in another application then apply the form fields and tag with Acrobat</a:t>
            </a:r>
          </a:p>
          <a:p>
            <a:pPr>
              <a:spcBef>
                <a:spcPts val="600"/>
              </a:spcBef>
            </a:pPr>
            <a:endParaRPr lang="en-GB" dirty="0"/>
          </a:p>
        </p:txBody>
      </p:sp>
    </p:spTree>
    <p:custDataLst>
      <p:tags r:id="rId1"/>
    </p:custDataLst>
    <p:extLst>
      <p:ext uri="{BB962C8B-B14F-4D97-AF65-F5344CB8AC3E}">
        <p14:creationId xmlns:p14="http://schemas.microsoft.com/office/powerpoint/2010/main" val="476726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8B2954F8-7730-D047-B055-3EFE2EAA8ABE}"/>
              </a:ext>
            </a:extLst>
          </p:cNvPr>
          <p:cNvSpPr>
            <a:spLocks noGrp="1"/>
          </p:cNvSpPr>
          <p:nvPr>
            <p:ph type="title"/>
          </p:nvPr>
        </p:nvSpPr>
        <p:spPr>
          <a:xfrm>
            <a:off x="503068" y="1932486"/>
            <a:ext cx="11185863" cy="631792"/>
          </a:xfrm>
        </p:spPr>
        <p:txBody>
          <a:bodyPr anchor="ctr"/>
          <a:lstStyle/>
          <a:p>
            <a:pPr algn="ctr">
              <a:lnSpc>
                <a:spcPct val="150000"/>
              </a:lnSpc>
            </a:pPr>
            <a:r>
              <a:rPr lang="en-US" altLang="en-US" sz="3200" dirty="0">
                <a:latin typeface="Arial" panose="020B0604020202020204" pitchFamily="34" charset="0"/>
                <a:cs typeface="Arial" panose="020B0604020202020204" pitchFamily="34" charset="0"/>
              </a:rPr>
              <a:t>Poll: What experience do you have with PDF accessibility?</a:t>
            </a:r>
            <a:endParaRPr lang="en-US" altLang="en-US" sz="5333"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7B50100-E2D8-5340-8090-12581C157000}"/>
              </a:ext>
            </a:extLst>
          </p:cNvPr>
          <p:cNvSpPr/>
          <p:nvPr/>
        </p:nvSpPr>
        <p:spPr>
          <a:xfrm>
            <a:off x="3355766" y="3431894"/>
            <a:ext cx="5480466" cy="1777410"/>
          </a:xfrm>
          <a:prstGeom prst="rect">
            <a:avLst/>
          </a:prstGeom>
        </p:spPr>
        <p:txBody>
          <a:bodyPr wrap="square">
            <a:spAutoFit/>
          </a:bodyPr>
          <a:lstStyle/>
          <a:p>
            <a:pPr marL="380990" indent="-380990">
              <a:buFont typeface="Arial" panose="020B0604020202020204" pitchFamily="34" charset="0"/>
              <a:buChar char="•"/>
            </a:pPr>
            <a:r>
              <a:rPr lang="en-US" altLang="en-US" sz="2400" dirty="0">
                <a:solidFill>
                  <a:srgbClr val="005C6E"/>
                </a:solidFill>
                <a:latin typeface="Arial" panose="020B0604020202020204" pitchFamily="34" charset="0"/>
                <a:cs typeface="Arial" panose="020B0604020202020204" pitchFamily="34" charset="0"/>
              </a:rPr>
              <a:t>None – this is completely new to me</a:t>
            </a:r>
          </a:p>
          <a:p>
            <a:pPr marL="380990" indent="-380990">
              <a:buFont typeface="Arial" panose="020B0604020202020204" pitchFamily="34" charset="0"/>
              <a:buChar char="•"/>
            </a:pPr>
            <a:r>
              <a:rPr lang="en-US" altLang="en-US" sz="2400" dirty="0">
                <a:solidFill>
                  <a:srgbClr val="005C6E"/>
                </a:solidFill>
                <a:latin typeface="Arial" panose="020B0604020202020204" pitchFamily="34" charset="0"/>
                <a:cs typeface="Arial" panose="020B0604020202020204" pitchFamily="34" charset="0"/>
              </a:rPr>
              <a:t>A small amount of experience</a:t>
            </a:r>
          </a:p>
          <a:p>
            <a:pPr marL="380990" indent="-380990">
              <a:buFont typeface="Arial" panose="020B0604020202020204" pitchFamily="34" charset="0"/>
              <a:buChar char="•"/>
            </a:pPr>
            <a:r>
              <a:rPr lang="en-US" altLang="en-US" sz="2400" dirty="0">
                <a:solidFill>
                  <a:srgbClr val="005C6E"/>
                </a:solidFill>
                <a:latin typeface="Arial" panose="020B0604020202020204" pitchFamily="34" charset="0"/>
                <a:cs typeface="Arial" panose="020B0604020202020204" pitchFamily="34" charset="0"/>
              </a:rPr>
              <a:t>A moderate amount of experience</a:t>
            </a:r>
          </a:p>
          <a:p>
            <a:pPr marL="380990" indent="-380990">
              <a:buFont typeface="Arial" panose="020B0604020202020204" pitchFamily="34" charset="0"/>
              <a:buChar char="•"/>
            </a:pPr>
            <a:r>
              <a:rPr lang="en-US" altLang="en-US" sz="2400" dirty="0">
                <a:solidFill>
                  <a:srgbClr val="005C6E"/>
                </a:solidFill>
                <a:latin typeface="Arial" panose="020B0604020202020204" pitchFamily="34" charset="0"/>
                <a:cs typeface="Arial" panose="020B0604020202020204" pitchFamily="34" charset="0"/>
              </a:rPr>
              <a:t>Very experienced</a:t>
            </a:r>
          </a:p>
          <a:p>
            <a:pPr marL="380990" indent="-380990">
              <a:buFont typeface="Arial" panose="020B0604020202020204" pitchFamily="34" charset="0"/>
              <a:buChar char="•"/>
            </a:pPr>
            <a:endParaRPr lang="en-US" altLang="en-US" dirty="0">
              <a:solidFill>
                <a:srgbClr val="005C6E"/>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6143049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8B2954F8-7730-D047-B055-3EFE2EAA8ABE}"/>
              </a:ext>
            </a:extLst>
          </p:cNvPr>
          <p:cNvSpPr>
            <a:spLocks noGrp="1"/>
          </p:cNvSpPr>
          <p:nvPr>
            <p:ph type="title"/>
          </p:nvPr>
        </p:nvSpPr>
        <p:spPr/>
        <p:txBody>
          <a:bodyPr anchor="ctr"/>
          <a:lstStyle/>
          <a:p>
            <a:pPr algn="ctr"/>
            <a:r>
              <a:rPr lang="en-US" altLang="en-US" sz="5333" dirty="0">
                <a:latin typeface="Arial" panose="020B0604020202020204" pitchFamily="34" charset="0"/>
                <a:cs typeface="Arial" panose="020B0604020202020204" pitchFamily="34" charset="0"/>
              </a:rPr>
              <a:t>Questions? (1)</a:t>
            </a:r>
          </a:p>
        </p:txBody>
      </p:sp>
      <p:pic>
        <p:nvPicPr>
          <p:cNvPr id="6" name="Content Placeholder 5" descr="Man in a suite holding up a sign saying &quot;Questions?&quot;">
            <a:extLst>
              <a:ext uri="{FF2B5EF4-FFF2-40B4-BE49-F238E27FC236}">
                <a16:creationId xmlns:a16="http://schemas.microsoft.com/office/drawing/2014/main" id="{506E58A1-8352-7E43-855E-DDFE4CAE9E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2592294" y="1457832"/>
            <a:ext cx="7007412" cy="394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62232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B9CF5-B5BA-43E3-AA56-438352EE37DE}"/>
              </a:ext>
            </a:extLst>
          </p:cNvPr>
          <p:cNvSpPr>
            <a:spLocks noGrp="1"/>
          </p:cNvSpPr>
          <p:nvPr>
            <p:ph type="title"/>
          </p:nvPr>
        </p:nvSpPr>
        <p:spPr/>
        <p:txBody>
          <a:bodyPr/>
          <a:lstStyle/>
          <a:p>
            <a:r>
              <a:rPr lang="en-GB" sz="3380" dirty="0"/>
              <a:t>Resources</a:t>
            </a:r>
          </a:p>
        </p:txBody>
      </p:sp>
      <p:sp>
        <p:nvSpPr>
          <p:cNvPr id="3" name="Text Placeholder 2">
            <a:extLst>
              <a:ext uri="{FF2B5EF4-FFF2-40B4-BE49-F238E27FC236}">
                <a16:creationId xmlns:a16="http://schemas.microsoft.com/office/drawing/2014/main" id="{DA3D41AE-E684-48B3-9F27-FBE56C947A5E}"/>
              </a:ext>
            </a:extLst>
          </p:cNvPr>
          <p:cNvSpPr>
            <a:spLocks noGrp="1"/>
          </p:cNvSpPr>
          <p:nvPr>
            <p:ph idx="1"/>
          </p:nvPr>
        </p:nvSpPr>
        <p:spPr>
          <a:xfrm>
            <a:off x="609600" y="2240833"/>
            <a:ext cx="10972800" cy="3387238"/>
          </a:xfrm>
        </p:spPr>
        <p:txBody>
          <a:bodyPr>
            <a:normAutofit/>
          </a:bodyPr>
          <a:lstStyle/>
          <a:p>
            <a:pPr>
              <a:spcBef>
                <a:spcPts val="600"/>
              </a:spcBef>
            </a:pPr>
            <a:r>
              <a:rPr lang="en-GB" sz="3600" dirty="0">
                <a:hlinkClick r:id="" action="ppaction://noaction"/>
              </a:rPr>
              <a:t>Adobe: PDF accessibility overview</a:t>
            </a:r>
          </a:p>
          <a:p>
            <a:pPr>
              <a:spcBef>
                <a:spcPts val="600"/>
              </a:spcBef>
            </a:pPr>
            <a:r>
              <a:rPr lang="en-GB" sz="3600" dirty="0">
                <a:hlinkClick r:id="" action="ppaction://noaction"/>
              </a:rPr>
              <a:t>Section508.gov: Create accessible PDFs</a:t>
            </a:r>
            <a:endParaRPr lang="en-GB" sz="3600" dirty="0"/>
          </a:p>
          <a:p>
            <a:pPr>
              <a:spcBef>
                <a:spcPts val="600"/>
              </a:spcBef>
            </a:pPr>
            <a:r>
              <a:rPr lang="en-GB" sz="3600" dirty="0">
                <a:hlinkClick r:id="rId4"/>
              </a:rPr>
              <a:t>PAC 2024 PDF checker</a:t>
            </a:r>
            <a:endParaRPr lang="en-GB" sz="3600" dirty="0"/>
          </a:p>
          <a:p>
            <a:pPr>
              <a:spcBef>
                <a:spcPts val="600"/>
              </a:spcBef>
            </a:pPr>
            <a:r>
              <a:rPr lang="en-GB" sz="3600" dirty="0">
                <a:hlinkClick r:id="rId5"/>
              </a:rPr>
              <a:t>Tagged PDF site</a:t>
            </a:r>
            <a:r>
              <a:rPr lang="en-GB" sz="3600" dirty="0"/>
              <a:t> </a:t>
            </a:r>
          </a:p>
        </p:txBody>
      </p:sp>
    </p:spTree>
    <p:custDataLst>
      <p:tags r:id="rId1"/>
    </p:custDataLst>
    <p:extLst>
      <p:ext uri="{BB962C8B-B14F-4D97-AF65-F5344CB8AC3E}">
        <p14:creationId xmlns:p14="http://schemas.microsoft.com/office/powerpoint/2010/main" val="20959338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15ADB-356E-4746-8C20-D773F70AE845}"/>
              </a:ext>
            </a:extLst>
          </p:cNvPr>
          <p:cNvSpPr>
            <a:spLocks noGrp="1"/>
          </p:cNvSpPr>
          <p:nvPr>
            <p:ph type="ctrTitle"/>
          </p:nvPr>
        </p:nvSpPr>
        <p:spPr>
          <a:xfrm>
            <a:off x="1506127" y="2407507"/>
            <a:ext cx="9179747" cy="688120"/>
          </a:xfrm>
        </p:spPr>
        <p:txBody>
          <a:bodyPr/>
          <a:lstStyle/>
          <a:p>
            <a:r>
              <a:rPr lang="en-GB" dirty="0"/>
              <a:t>Thank you</a:t>
            </a:r>
          </a:p>
        </p:txBody>
      </p:sp>
      <p:sp>
        <p:nvSpPr>
          <p:cNvPr id="4" name="TextBox 3">
            <a:extLst>
              <a:ext uri="{FF2B5EF4-FFF2-40B4-BE49-F238E27FC236}">
                <a16:creationId xmlns:a16="http://schemas.microsoft.com/office/drawing/2014/main" id="{627C31AB-BA3F-27CB-4D29-269348276D11}"/>
              </a:ext>
            </a:extLst>
          </p:cNvPr>
          <p:cNvSpPr txBox="1"/>
          <p:nvPr/>
        </p:nvSpPr>
        <p:spPr>
          <a:xfrm>
            <a:off x="1506127" y="3321477"/>
            <a:ext cx="6992603" cy="1995290"/>
          </a:xfrm>
          <a:prstGeom prst="rect">
            <a:avLst/>
          </a:prstGeom>
          <a:noFill/>
        </p:spPr>
        <p:txBody>
          <a:bodyPr wrap="square" lIns="121920" tIns="60960" rIns="121920" bIns="60960" anchor="t">
            <a:spAutoFit/>
          </a:bodyPr>
          <a:lstStyle/>
          <a:p>
            <a:pPr>
              <a:lnSpc>
                <a:spcPct val="150000"/>
              </a:lnSpc>
            </a:pPr>
            <a:r>
              <a:rPr lang="en-GB" sz="2800" dirty="0">
                <a:solidFill>
                  <a:schemeClr val="bg1">
                    <a:lumMod val="95000"/>
                  </a:schemeClr>
                </a:solidFill>
              </a:rPr>
              <a:t>Please let us know what you thought: </a:t>
            </a:r>
            <a:r>
              <a:rPr lang="en-GB" sz="2800" u="sng" dirty="0">
                <a:solidFill>
                  <a:schemeClr val="bg1">
                    <a:lumMod val="95000"/>
                  </a:schemeClr>
                </a:solidFill>
              </a:rPr>
              <a:t>uk.surveymonkey.com/r/Feedback-About-Our-Training</a:t>
            </a:r>
          </a:p>
        </p:txBody>
      </p:sp>
      <p:grpSp>
        <p:nvGrpSpPr>
          <p:cNvPr id="8" name="Group 7" descr="Scan QR code to leave feedback.">
            <a:extLst>
              <a:ext uri="{FF2B5EF4-FFF2-40B4-BE49-F238E27FC236}">
                <a16:creationId xmlns:a16="http://schemas.microsoft.com/office/drawing/2014/main" id="{DC487F18-F5A3-9F57-123E-3F58722F4ABA}"/>
              </a:ext>
            </a:extLst>
          </p:cNvPr>
          <p:cNvGrpSpPr/>
          <p:nvPr/>
        </p:nvGrpSpPr>
        <p:grpSpPr>
          <a:xfrm>
            <a:off x="8529799" y="2472539"/>
            <a:ext cx="3020853" cy="3580544"/>
            <a:chOff x="6397349" y="1854404"/>
            <a:chExt cx="2265640" cy="2685408"/>
          </a:xfrm>
        </p:grpSpPr>
        <p:sp>
          <p:nvSpPr>
            <p:cNvPr id="3" name="Rectangle: Rounded Corners 2">
              <a:extLst>
                <a:ext uri="{FF2B5EF4-FFF2-40B4-BE49-F238E27FC236}">
                  <a16:creationId xmlns:a16="http://schemas.microsoft.com/office/drawing/2014/main" id="{212BBAB4-201F-8B5E-EF1B-E86FC4473793}"/>
                </a:ext>
              </a:extLst>
            </p:cNvPr>
            <p:cNvSpPr/>
            <p:nvPr/>
          </p:nvSpPr>
          <p:spPr>
            <a:xfrm>
              <a:off x="6397349" y="1854404"/>
              <a:ext cx="2265640" cy="2685408"/>
            </a:xfrm>
            <a:prstGeom prst="round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5" name="Rectangle: Rounded Corners 4">
              <a:extLst>
                <a:ext uri="{FF2B5EF4-FFF2-40B4-BE49-F238E27FC236}">
                  <a16:creationId xmlns:a16="http://schemas.microsoft.com/office/drawing/2014/main" id="{7C0BCB79-A868-144D-6F11-0195F099A915}"/>
                </a:ext>
              </a:extLst>
            </p:cNvPr>
            <p:cNvSpPr/>
            <p:nvPr/>
          </p:nvSpPr>
          <p:spPr>
            <a:xfrm>
              <a:off x="6469349" y="1931670"/>
              <a:ext cx="2116800" cy="2530875"/>
            </a:xfrm>
            <a:prstGeom prst="roundRect">
              <a:avLst>
                <a:gd name="adj" fmla="val 1272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E41F13E2-301E-4BBC-C01F-2386CB17C5EC}"/>
                </a:ext>
              </a:extLst>
            </p:cNvPr>
            <p:cNvSpPr txBox="1"/>
            <p:nvPr/>
          </p:nvSpPr>
          <p:spPr>
            <a:xfrm>
              <a:off x="6662737" y="3747424"/>
              <a:ext cx="1519149" cy="561596"/>
            </a:xfrm>
            <a:prstGeom prst="rect">
              <a:avLst/>
            </a:prstGeom>
            <a:noFill/>
          </p:spPr>
          <p:txBody>
            <a:bodyPr wrap="square" rtlCol="0">
              <a:spAutoFit/>
            </a:bodyPr>
            <a:lstStyle/>
            <a:p>
              <a:r>
                <a:rPr lang="en-GB" sz="2133" b="1"/>
                <a:t>Scan to leave feedback</a:t>
              </a:r>
            </a:p>
          </p:txBody>
        </p:sp>
        <p:grpSp>
          <p:nvGrpSpPr>
            <p:cNvPr id="12" name="Group 11">
              <a:extLst>
                <a:ext uri="{FF2B5EF4-FFF2-40B4-BE49-F238E27FC236}">
                  <a16:creationId xmlns:a16="http://schemas.microsoft.com/office/drawing/2014/main" id="{86517DF0-7FBB-CA17-7632-EBCFCDE9156D}"/>
                </a:ext>
              </a:extLst>
            </p:cNvPr>
            <p:cNvGrpSpPr/>
            <p:nvPr/>
          </p:nvGrpSpPr>
          <p:grpSpPr>
            <a:xfrm rot="1772687">
              <a:off x="7956530" y="3861300"/>
              <a:ext cx="513080" cy="513080"/>
              <a:chOff x="7706569" y="3863246"/>
              <a:chExt cx="629400" cy="629400"/>
            </a:xfrm>
          </p:grpSpPr>
          <p:pic>
            <p:nvPicPr>
              <p:cNvPr id="7" name="Graphic 6" descr="Smart Phone with solid fill">
                <a:extLst>
                  <a:ext uri="{FF2B5EF4-FFF2-40B4-BE49-F238E27FC236}">
                    <a16:creationId xmlns:a16="http://schemas.microsoft.com/office/drawing/2014/main" id="{6976853C-4EBD-7CDF-C6D2-B4EB29AF183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06569" y="3863246"/>
                <a:ext cx="629400" cy="629400"/>
              </a:xfrm>
              <a:prstGeom prst="rect">
                <a:avLst/>
              </a:prstGeom>
            </p:spPr>
          </p:pic>
          <p:pic>
            <p:nvPicPr>
              <p:cNvPr id="11" name="Graphic 10" descr="Target outline">
                <a:extLst>
                  <a:ext uri="{FF2B5EF4-FFF2-40B4-BE49-F238E27FC236}">
                    <a16:creationId xmlns:a16="http://schemas.microsoft.com/office/drawing/2014/main" id="{327F4432-F6E0-C0A2-02B1-C40BA21B28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92245" y="4047503"/>
                <a:ext cx="259859" cy="259859"/>
              </a:xfrm>
              <a:prstGeom prst="rect">
                <a:avLst/>
              </a:prstGeom>
            </p:spPr>
          </p:pic>
        </p:grpSp>
        <p:pic>
          <p:nvPicPr>
            <p:cNvPr id="6" name="Picture 2">
              <a:extLst>
                <a:ext uri="{FF2B5EF4-FFF2-40B4-BE49-F238E27FC236}">
                  <a16:creationId xmlns:a16="http://schemas.microsoft.com/office/drawing/2014/main" id="{D4258D31-05E0-FAEA-C003-2E617B881E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0247" y="2067061"/>
              <a:ext cx="1668347" cy="1668347"/>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2697997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15ADB-356E-4746-8C20-D773F70AE845}"/>
              </a:ext>
            </a:extLst>
          </p:cNvPr>
          <p:cNvSpPr>
            <a:spLocks noGrp="1"/>
          </p:cNvSpPr>
          <p:nvPr>
            <p:ph type="ctrTitle"/>
          </p:nvPr>
        </p:nvSpPr>
        <p:spPr>
          <a:xfrm>
            <a:off x="1342354" y="3084940"/>
            <a:ext cx="9179747" cy="688120"/>
          </a:xfrm>
        </p:spPr>
        <p:txBody>
          <a:bodyPr/>
          <a:lstStyle/>
          <a:p>
            <a:r>
              <a:rPr lang="en-GB" dirty="0"/>
              <a:t>Thank you!</a:t>
            </a:r>
          </a:p>
        </p:txBody>
      </p:sp>
    </p:spTree>
    <p:custDataLst>
      <p:tags r:id="rId1"/>
    </p:custDataLst>
    <p:extLst>
      <p:ext uri="{BB962C8B-B14F-4D97-AF65-F5344CB8AC3E}">
        <p14:creationId xmlns:p14="http://schemas.microsoft.com/office/powerpoint/2010/main" val="1975304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F964A-37FF-41F3-ABA0-7F46D554FC20}"/>
              </a:ext>
            </a:extLst>
          </p:cNvPr>
          <p:cNvSpPr>
            <a:spLocks noGrp="1"/>
          </p:cNvSpPr>
          <p:nvPr>
            <p:ph type="title"/>
          </p:nvPr>
        </p:nvSpPr>
        <p:spPr/>
        <p:txBody>
          <a:bodyPr/>
          <a:lstStyle/>
          <a:p>
            <a:pPr algn="ctr"/>
            <a:r>
              <a:rPr lang="en-GB" sz="4400" dirty="0"/>
              <a:t>Introduction to PDF accessibility</a:t>
            </a:r>
          </a:p>
        </p:txBody>
      </p:sp>
    </p:spTree>
    <p:custDataLst>
      <p:tags r:id="rId1"/>
    </p:custDataLst>
    <p:extLst>
      <p:ext uri="{BB962C8B-B14F-4D97-AF65-F5344CB8AC3E}">
        <p14:creationId xmlns:p14="http://schemas.microsoft.com/office/powerpoint/2010/main" val="3110346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80" dirty="0"/>
              <a:t>What is PDF </a:t>
            </a:r>
          </a:p>
        </p:txBody>
      </p:sp>
      <p:sp>
        <p:nvSpPr>
          <p:cNvPr id="5" name="Content Placeholder 4">
            <a:extLst>
              <a:ext uri="{FF2B5EF4-FFF2-40B4-BE49-F238E27FC236}">
                <a16:creationId xmlns:a16="http://schemas.microsoft.com/office/drawing/2014/main" id="{EB68044E-A43D-4E12-9ED6-D3FBAEB6BCE7}"/>
              </a:ext>
            </a:extLst>
          </p:cNvPr>
          <p:cNvSpPr>
            <a:spLocks noGrp="1"/>
          </p:cNvSpPr>
          <p:nvPr>
            <p:ph sz="half" idx="1"/>
          </p:nvPr>
        </p:nvSpPr>
        <p:spPr>
          <a:xfrm>
            <a:off x="592651" y="1520141"/>
            <a:ext cx="6676250" cy="4283171"/>
          </a:xfrm>
        </p:spPr>
        <p:txBody>
          <a:bodyPr/>
          <a:lstStyle/>
          <a:p>
            <a:pPr lvl="0"/>
            <a:r>
              <a:rPr lang="en-GB" sz="2400" dirty="0">
                <a:latin typeface="Arial" panose="020B0604020202020204" pitchFamily="34" charset="0"/>
                <a:cs typeface="Arial" panose="020B0604020202020204" pitchFamily="34" charset="0"/>
              </a:rPr>
              <a:t>Portable Document Format (PDF) is a file format used to present and exchange documents independent of software, hardware, or operating system.</a:t>
            </a:r>
          </a:p>
          <a:p>
            <a:pPr lvl="0"/>
            <a:r>
              <a:rPr lang="en-GB" sz="2400" dirty="0">
                <a:latin typeface="Arial" panose="020B0604020202020204" pitchFamily="34" charset="0"/>
                <a:cs typeface="Arial" panose="020B0604020202020204" pitchFamily="34" charset="0"/>
              </a:rPr>
              <a:t>When you save a document as a PDF, it looks just the way you intended it to.</a:t>
            </a:r>
          </a:p>
          <a:p>
            <a:pPr lvl="0"/>
            <a:r>
              <a:rPr lang="en-GB" sz="2400" dirty="0">
                <a:latin typeface="Arial" panose="020B0604020202020204" pitchFamily="34" charset="0"/>
                <a:cs typeface="Arial" panose="020B0604020202020204" pitchFamily="34" charset="0"/>
              </a:rPr>
              <a:t>Quick to output from popular authoring programs like Word.</a:t>
            </a:r>
          </a:p>
        </p:txBody>
      </p:sp>
      <p:pic>
        <p:nvPicPr>
          <p:cNvPr id="4" name="Content Placeholder 3" descr="black and white photograph of compositor setting print">
            <a:extLst>
              <a:ext uri="{FF2B5EF4-FFF2-40B4-BE49-F238E27FC236}">
                <a16:creationId xmlns:a16="http://schemas.microsoft.com/office/drawing/2014/main" id="{2854318E-E7FE-4598-9CD6-63868B7EB18A}"/>
              </a:ext>
            </a:extLst>
          </p:cNvPr>
          <p:cNvPicPr>
            <a:picLocks noGrp="1" noChangeAspect="1"/>
          </p:cNvPicPr>
          <p:nvPr>
            <p:ph sz="half" idx="2"/>
          </p:nvPr>
        </p:nvPicPr>
        <p:blipFill>
          <a:blip r:embed="rId4"/>
          <a:stretch>
            <a:fillRect/>
          </a:stretch>
        </p:blipFill>
        <p:spPr>
          <a:xfrm>
            <a:off x="7423227" y="1825613"/>
            <a:ext cx="4176122" cy="3206774"/>
          </a:xfrm>
          <a:prstGeom prst="rect">
            <a:avLst/>
          </a:prstGeom>
        </p:spPr>
      </p:pic>
    </p:spTree>
    <p:custDataLst>
      <p:tags r:id="rId1"/>
    </p:custDataLst>
    <p:extLst>
      <p:ext uri="{BB962C8B-B14F-4D97-AF65-F5344CB8AC3E}">
        <p14:creationId xmlns:p14="http://schemas.microsoft.com/office/powerpoint/2010/main" val="3724715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209B5-E020-4966-B51B-E885860E4F63}"/>
              </a:ext>
            </a:extLst>
          </p:cNvPr>
          <p:cNvSpPr>
            <a:spLocks noGrp="1"/>
          </p:cNvSpPr>
          <p:nvPr>
            <p:ph type="title"/>
          </p:nvPr>
        </p:nvSpPr>
        <p:spPr/>
        <p:txBody>
          <a:bodyPr/>
          <a:lstStyle/>
          <a:p>
            <a:r>
              <a:rPr lang="en-GB" dirty="0"/>
              <a:t>Issues with PDF accessibility</a:t>
            </a:r>
          </a:p>
        </p:txBody>
      </p:sp>
      <p:sp>
        <p:nvSpPr>
          <p:cNvPr id="3" name="Content Placeholder 2">
            <a:extLst>
              <a:ext uri="{FF2B5EF4-FFF2-40B4-BE49-F238E27FC236}">
                <a16:creationId xmlns:a16="http://schemas.microsoft.com/office/drawing/2014/main" id="{58BE84FF-AC0D-425D-9627-752E60D0BB9A}"/>
              </a:ext>
            </a:extLst>
          </p:cNvPr>
          <p:cNvSpPr>
            <a:spLocks noGrp="1"/>
          </p:cNvSpPr>
          <p:nvPr>
            <p:ph idx="1"/>
          </p:nvPr>
        </p:nvSpPr>
        <p:spPr/>
        <p:txBody>
          <a:bodyPr/>
          <a:lstStyle/>
          <a:p>
            <a:r>
              <a:rPr lang="en-GB" sz="2400" dirty="0"/>
              <a:t>Making PDFs accessible for users with disabilities can be a LOT of work</a:t>
            </a:r>
          </a:p>
          <a:p>
            <a:r>
              <a:rPr lang="en-GB" sz="2400" dirty="0"/>
              <a:t>It is generally easier to make HTML web pages accessible – HTML is a more flexible format that is better supported by assistive technology and has full separation of presentation and content. </a:t>
            </a:r>
          </a:p>
          <a:p>
            <a:r>
              <a:rPr lang="en-GB" sz="2400" dirty="0"/>
              <a:t>PDFs don’t have great usability on mobile - VoiceOver on iOS and TalkBack on Android only have partial support for PDF &amp; they can cause issues for users with low vision </a:t>
            </a:r>
          </a:p>
          <a:p>
            <a:r>
              <a:rPr lang="en-GB" sz="2400" dirty="0"/>
              <a:t>There are types of content (such as mathematical and scientific notation) that cannot currently be made accessible in PDF files</a:t>
            </a:r>
          </a:p>
          <a:p>
            <a:r>
              <a:rPr lang="en-GB" sz="2400" dirty="0"/>
              <a:t>Paid-for tools are required for making PDFs more accessible</a:t>
            </a:r>
          </a:p>
        </p:txBody>
      </p:sp>
    </p:spTree>
    <p:custDataLst>
      <p:tags r:id="rId1"/>
    </p:custDataLst>
    <p:extLst>
      <p:ext uri="{BB962C8B-B14F-4D97-AF65-F5344CB8AC3E}">
        <p14:creationId xmlns:p14="http://schemas.microsoft.com/office/powerpoint/2010/main" val="28176091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ABILITYNET THEME JUNE 2014" val="kWu0ZIxt"/>
  <p:tag name="ARTICULATE_DESIGN_ID_1_ABILITYNET THEME JUNE 2014" val="F6MWt8b5"/>
  <p:tag name="ARTICULATE_DESIGN_ID_ABILITYNET" val="owejW0AD"/>
  <p:tag name="ARTICULATE_SLIDE_COUNT" val="62"/>
  <p:tag name="ARTICULATE_PROJECT_OPEN" val="0"/>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bilityNet">
  <a:themeElements>
    <a:clrScheme name="Custom 14">
      <a:dk1>
        <a:srgbClr val="005C6E"/>
      </a:dk1>
      <a:lt1>
        <a:sysClr val="window" lastClr="FFFFFF"/>
      </a:lt1>
      <a:dk2>
        <a:srgbClr val="005C6E"/>
      </a:dk2>
      <a:lt2>
        <a:srgbClr val="FFC000"/>
      </a:lt2>
      <a:accent1>
        <a:srgbClr val="005C6E"/>
      </a:accent1>
      <a:accent2>
        <a:srgbClr val="005C6E"/>
      </a:accent2>
      <a:accent3>
        <a:srgbClr val="461C68"/>
      </a:accent3>
      <a:accent4>
        <a:srgbClr val="7F7F7F"/>
      </a:accent4>
      <a:accent5>
        <a:srgbClr val="DDE6EE"/>
      </a:accent5>
      <a:accent6>
        <a:srgbClr val="F9E8ED"/>
      </a:accent6>
      <a:hlink>
        <a:srgbClr val="7030A0"/>
      </a:hlink>
      <a:folHlink>
        <a:srgbClr val="153566"/>
      </a:folHlink>
    </a:clrScheme>
    <a:fontScheme name="AbilityN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E640E2BF-C562-4244-BE8B-9C3FFC0BC6B8}" vid="{209A620B-30F2-4573-A67F-DE071C3650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BAA24EBC101D45815242C6E137E33A" ma:contentTypeVersion="20" ma:contentTypeDescription="Create a new document." ma:contentTypeScope="" ma:versionID="45aa0a98063556ae93180d73c092883c">
  <xsd:schema xmlns:xsd="http://www.w3.org/2001/XMLSchema" xmlns:xs="http://www.w3.org/2001/XMLSchema" xmlns:p="http://schemas.microsoft.com/office/2006/metadata/properties" xmlns:ns2="bbeb3e8a-adb0-4693-89cf-786fd4ac8a81" xmlns:ns3="5ce6a5d4-ee8a-4ca2-8f69-cb97ab5128d6" targetNamespace="http://schemas.microsoft.com/office/2006/metadata/properties" ma:root="true" ma:fieldsID="fdb24b1a66ece2d6abe477a1c9b46606" ns2:_="" ns3:_="">
    <xsd:import namespace="bbeb3e8a-adb0-4693-89cf-786fd4ac8a81"/>
    <xsd:import namespace="5ce6a5d4-ee8a-4ca2-8f69-cb97ab5128d6"/>
    <xsd:element name="properties">
      <xsd:complexType>
        <xsd:sequence>
          <xsd:element name="documentManagement">
            <xsd:complexType>
              <xsd:all>
                <xsd:element ref="ns2:SharedWithUsers" minOccurs="0"/>
                <xsd:element ref="ns2:SharedWithDetails" minOccurs="0"/>
                <xsd:element ref="ns3:Permission"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number"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eb3e8a-adb0-4693-89cf-786fd4ac8a8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d2ea6d7-548a-4ae9-a154-c44c09357840}" ma:internalName="TaxCatchAll" ma:showField="CatchAllData" ma:web="bbeb3e8a-adb0-4693-89cf-786fd4ac8a8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ce6a5d4-ee8a-4ca2-8f69-cb97ab5128d6" elementFormDefault="qualified">
    <xsd:import namespace="http://schemas.microsoft.com/office/2006/documentManagement/types"/>
    <xsd:import namespace="http://schemas.microsoft.com/office/infopath/2007/PartnerControls"/>
    <xsd:element name="Permission" ma:index="10" nillable="true" ma:displayName="Permission" ma:list="UserInfo" ma:SharePointGroup="0" ma:internalName="Permission"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3d872fd-864d-485f-8d3d-6992e6eedb36" ma:termSetId="09814cd3-568e-fe90-9814-8d621ff8fb84" ma:anchorId="fba54fb3-c3e1-fe81-a776-ca4b69148c4d" ma:open="true" ma:isKeyword="false">
      <xsd:complexType>
        <xsd:sequence>
          <xsd:element ref="pc:Terms" minOccurs="0" maxOccurs="1"/>
        </xsd:sequence>
      </xsd:complexType>
    </xsd:element>
    <xsd:element name="number" ma:index="25" nillable="true" ma:displayName="number" ma:format="Dropdown" ma:internalName="number" ma:percentage="FALSE">
      <xsd:simpleType>
        <xsd:restriction base="dms:Number"/>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ermission xmlns="5ce6a5d4-ee8a-4ca2-8f69-cb97ab5128d6">
      <UserInfo>
        <DisplayName/>
        <AccountId xsi:nil="true"/>
        <AccountType/>
      </UserInfo>
    </Permission>
    <number xmlns="5ce6a5d4-ee8a-4ca2-8f69-cb97ab5128d6" xsi:nil="true"/>
    <lcf76f155ced4ddcb4097134ff3c332f xmlns="5ce6a5d4-ee8a-4ca2-8f69-cb97ab5128d6">
      <Terms xmlns="http://schemas.microsoft.com/office/infopath/2007/PartnerControls"/>
    </lcf76f155ced4ddcb4097134ff3c332f>
    <TaxCatchAll xmlns="bbeb3e8a-adb0-4693-89cf-786fd4ac8a81" xsi:nil="true"/>
  </documentManagement>
</p:properties>
</file>

<file path=customXml/itemProps1.xml><?xml version="1.0" encoding="utf-8"?>
<ds:datastoreItem xmlns:ds="http://schemas.openxmlformats.org/officeDocument/2006/customXml" ds:itemID="{BE5C61EA-4588-4B8E-9C79-596BAD58CE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eb3e8a-adb0-4693-89cf-786fd4ac8a81"/>
    <ds:schemaRef ds:uri="5ce6a5d4-ee8a-4ca2-8f69-cb97ab5128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C97D83-4845-463E-92AC-63C130F4F1DE}">
  <ds:schemaRefs>
    <ds:schemaRef ds:uri="http://schemas.microsoft.com/sharepoint/v3/contenttype/forms"/>
  </ds:schemaRefs>
</ds:datastoreItem>
</file>

<file path=customXml/itemProps3.xml><?xml version="1.0" encoding="utf-8"?>
<ds:datastoreItem xmlns:ds="http://schemas.openxmlformats.org/officeDocument/2006/customXml" ds:itemID="{0CB1A4EF-847A-4F12-8DF2-7BABFED57693}">
  <ds:schemaRefs>
    <ds:schemaRef ds:uri="bbeb3e8a-adb0-4693-89cf-786fd4ac8a8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ce6a5d4-ee8a-4ca2-8f69-cb97ab5128d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AbilityNet Theme 2024</Template>
  <TotalTime>0</TotalTime>
  <Words>10864</Words>
  <Application>Microsoft Office PowerPoint</Application>
  <PresentationFormat>Widescreen</PresentationFormat>
  <Paragraphs>846</Paragraphs>
  <Slides>63</Slides>
  <Notes>59</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63</vt:i4>
      </vt:variant>
    </vt:vector>
  </HeadingPairs>
  <TitlesOfParts>
    <vt:vector size="71" baseType="lpstr">
      <vt:lpstr>MS PGothic</vt:lpstr>
      <vt:lpstr>Arial</vt:lpstr>
      <vt:lpstr>Calibri</vt:lpstr>
      <vt:lpstr>inherit</vt:lpstr>
      <vt:lpstr>Lucida Grande</vt:lpstr>
      <vt:lpstr>Slack-Lato</vt:lpstr>
      <vt:lpstr>Verdana</vt:lpstr>
      <vt:lpstr>AbilityNet</vt:lpstr>
      <vt:lpstr>PDF accessibility</vt:lpstr>
      <vt:lpstr>Training resources from NDA</vt:lpstr>
      <vt:lpstr>Welcome</vt:lpstr>
      <vt:lpstr>About AbilityNet</vt:lpstr>
      <vt:lpstr>Agenda</vt:lpstr>
      <vt:lpstr>Poll: What experience do you have with PDF accessibility?</vt:lpstr>
      <vt:lpstr>Introduction to PDF accessibility</vt:lpstr>
      <vt:lpstr>What is PDF </vt:lpstr>
      <vt:lpstr>Issues with PDF accessibility</vt:lpstr>
      <vt:lpstr>Always consider…</vt:lpstr>
      <vt:lpstr>Characteristics of accessible PDFs</vt:lpstr>
      <vt:lpstr>Versions of Acrobat</vt:lpstr>
      <vt:lpstr>“New Acrobat” interface</vt:lpstr>
      <vt:lpstr>Setting up for accessibility work (1)</vt:lpstr>
      <vt:lpstr>Setting up for accessibility work (2)</vt:lpstr>
      <vt:lpstr>3 views for a PDF</vt:lpstr>
      <vt:lpstr>Questions? (3)</vt:lpstr>
      <vt:lpstr>Checking for PDF accessibility</vt:lpstr>
      <vt:lpstr>Poll: How many accessibility issues in a PDF can an automated checker detect?</vt:lpstr>
      <vt:lpstr>Automated Checkers</vt:lpstr>
      <vt:lpstr>Acrobat Accessibility Checker</vt:lpstr>
      <vt:lpstr>PAC (PDF Accessibility Checker)</vt:lpstr>
      <vt:lpstr>Colour contrast checker</vt:lpstr>
      <vt:lpstr>Metadata and language settings</vt:lpstr>
      <vt:lpstr>Testing content order in PDFs</vt:lpstr>
      <vt:lpstr>Tag order</vt:lpstr>
      <vt:lpstr>Reflow order</vt:lpstr>
      <vt:lpstr>Questions? (3)</vt:lpstr>
      <vt:lpstr>Working with tags in PDFs</vt:lpstr>
      <vt:lpstr>Example files for tagging </vt:lpstr>
      <vt:lpstr>Adding tags with the Reading Order panel </vt:lpstr>
      <vt:lpstr>PDF tagging: Headings and paragraphs</vt:lpstr>
      <vt:lpstr>Alternative text for images: </vt:lpstr>
      <vt:lpstr>PDF tagging: Container elements</vt:lpstr>
      <vt:lpstr>Editing tags with the tag pane</vt:lpstr>
      <vt:lpstr>PDF tagging: Lists</vt:lpstr>
      <vt:lpstr>PDF tagging: Links</vt:lpstr>
      <vt:lpstr>PDF tagging: Tables</vt:lpstr>
      <vt:lpstr>PDF tagging: Complex tables</vt:lpstr>
      <vt:lpstr>Footnotes</vt:lpstr>
      <vt:lpstr>Setting additional languages</vt:lpstr>
      <vt:lpstr>Headers and footers</vt:lpstr>
      <vt:lpstr>Questions? (3)</vt:lpstr>
      <vt:lpstr>5-minute break</vt:lpstr>
      <vt:lpstr>Accessibility of scanned documents</vt:lpstr>
      <vt:lpstr>Issues with scanned PDFs</vt:lpstr>
      <vt:lpstr>Identifying scanned PDFs that need OCR</vt:lpstr>
      <vt:lpstr>“Make Accessible” guided actions</vt:lpstr>
      <vt:lpstr>Optical Character Recognition (OCR)</vt:lpstr>
      <vt:lpstr>Checking scanned text and tagging</vt:lpstr>
      <vt:lpstr>Accessibility in PDF forms</vt:lpstr>
      <vt:lpstr>Accessible forms – Word vs PDF</vt:lpstr>
      <vt:lpstr>Example form files</vt:lpstr>
      <vt:lpstr>Acrobat Prepare Form tool</vt:lpstr>
      <vt:lpstr>PDF form field considerations</vt:lpstr>
      <vt:lpstr>Required fields</vt:lpstr>
      <vt:lpstr>Tagging form fields</vt:lpstr>
      <vt:lpstr>Checking tab order</vt:lpstr>
      <vt:lpstr>Summary</vt:lpstr>
      <vt:lpstr>Questions? (1)</vt:lpstr>
      <vt:lpstr>Resources</vt:lpstr>
      <vt:lpstr>Thank you</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PDF accessibility</dc:title>
  <dc:creator/>
  <cp:lastModifiedBy/>
  <cp:revision>4</cp:revision>
  <dcterms:created xsi:type="dcterms:W3CDTF">2020-05-31T09:37:43Z</dcterms:created>
  <dcterms:modified xsi:type="dcterms:W3CDTF">2025-04-25T12:36:24Z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0x010100E3BAA24EBC101D45815242C6E137E33A</vt:lpwstr>
  </property>
  <property fmtid="{D5CDD505-2E9C-101B-9397-08002B2CF9AE}" pid="3" name="MediaServiceImageTags">
    <vt:lpwstr/>
  </property>
  <property fmtid="{D5CDD505-2E9C-101B-9397-08002B2CF9AE}" pid="4" name="ArticulateGUID">
    <vt:lpwstr>50361C44-81B8-4715-89EE-BD6F39003EE0</vt:lpwstr>
  </property>
  <property fmtid="{D5CDD505-2E9C-101B-9397-08002B2CF9AE}" pid="5" name="ArticulatePath">
    <vt:lpwstr>https://abilitynet900.sharepoint.com/sites/Team-AccessibilityServices2/Shared Documents/Product Information/Training Materials/PDF Accessibility/PDF accessibility - MASTER-Feb24</vt:lpwstr>
  </property>
</Properties>
</file>