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24"/>
  </p:notesMasterIdLst>
  <p:sldIdLst>
    <p:sldId id="260" r:id="rId6"/>
    <p:sldId id="262" r:id="rId7"/>
    <p:sldId id="259" r:id="rId8"/>
    <p:sldId id="263" r:id="rId9"/>
    <p:sldId id="276" r:id="rId10"/>
    <p:sldId id="377" r:id="rId11"/>
    <p:sldId id="1099" r:id="rId12"/>
    <p:sldId id="1100" r:id="rId13"/>
    <p:sldId id="422" r:id="rId14"/>
    <p:sldId id="271" r:id="rId15"/>
    <p:sldId id="314" r:id="rId16"/>
    <p:sldId id="1098" r:id="rId17"/>
    <p:sldId id="313" r:id="rId18"/>
    <p:sldId id="307" r:id="rId19"/>
    <p:sldId id="308" r:id="rId20"/>
    <p:sldId id="310" r:id="rId21"/>
    <p:sldId id="274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E7A078-0DD9-2F9E-D30C-625D41911220}" name="Donal Rice (NDA)" initials="DR(" userId="S::Donal.Rice@nda.ie::2bb4d73e-f744-42f3-b134-5b87a8b91c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62" y="355"/>
      </p:cViewPr>
      <p:guideLst/>
    </p:cSldViewPr>
  </p:slideViewPr>
  <p:outlineViewPr>
    <p:cViewPr>
      <p:scale>
        <a:sx n="33" d="100"/>
        <a:sy n="33" d="100"/>
      </p:scale>
      <p:origin x="0" y="-336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4A0AE-2706-4871-B530-5C59095317D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68E7633E-73ED-4357-A0D6-1D7DE357FCFD}">
      <dgm:prSet phldrT="[Text]"/>
      <dgm:spPr/>
      <dgm:t>
        <a:bodyPr/>
        <a:lstStyle/>
        <a:p>
          <a:r>
            <a:rPr lang="en-US" dirty="0"/>
            <a:t>User feedback and engagement</a:t>
          </a:r>
        </a:p>
      </dgm:t>
    </dgm:pt>
    <dgm:pt modelId="{C61DB30E-A416-4FBC-A9B4-9DCB5A3DD815}" type="parTrans" cxnId="{757AE3E4-DAF3-4F6B-9E60-6E31672A9C99}">
      <dgm:prSet/>
      <dgm:spPr/>
      <dgm:t>
        <a:bodyPr/>
        <a:lstStyle/>
        <a:p>
          <a:endParaRPr lang="en-US"/>
        </a:p>
      </dgm:t>
    </dgm:pt>
    <dgm:pt modelId="{C0FB4330-51C9-4A63-A638-2DD8A0F62739}" type="sibTrans" cxnId="{757AE3E4-DAF3-4F6B-9E60-6E31672A9C99}">
      <dgm:prSet/>
      <dgm:spPr/>
      <dgm:t>
        <a:bodyPr/>
        <a:lstStyle/>
        <a:p>
          <a:endParaRPr lang="en-US"/>
        </a:p>
      </dgm:t>
    </dgm:pt>
    <dgm:pt modelId="{64D0BC3A-28DF-4DC5-AC70-99E7D8556B4C}">
      <dgm:prSet phldrT="[Text]"/>
      <dgm:spPr/>
      <dgm:t>
        <a:bodyPr/>
        <a:lstStyle/>
        <a:p>
          <a:r>
            <a:rPr lang="en-US" dirty="0"/>
            <a:t>Accessibility Statement and supports</a:t>
          </a:r>
        </a:p>
      </dgm:t>
    </dgm:pt>
    <dgm:pt modelId="{77CCEEE9-9A81-4A5C-BA3B-58DA6860A8EF}" type="parTrans" cxnId="{24FBB3DF-2248-46AF-AE96-16C4A8E923A1}">
      <dgm:prSet/>
      <dgm:spPr/>
      <dgm:t>
        <a:bodyPr/>
        <a:lstStyle/>
        <a:p>
          <a:endParaRPr lang="en-US"/>
        </a:p>
      </dgm:t>
    </dgm:pt>
    <dgm:pt modelId="{16DE1E6C-0298-47B3-B6D9-F6D493A06737}" type="sibTrans" cxnId="{24FBB3DF-2248-46AF-AE96-16C4A8E923A1}">
      <dgm:prSet/>
      <dgm:spPr/>
      <dgm:t>
        <a:bodyPr/>
        <a:lstStyle/>
        <a:p>
          <a:endParaRPr lang="en-US"/>
        </a:p>
      </dgm:t>
    </dgm:pt>
    <dgm:pt modelId="{F1FFCFBA-64CC-4566-9C8C-A85D4FCC71D4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116C973-C60D-4C24-B36B-372F5063BF0B}" type="parTrans" cxnId="{F644386B-B904-4BFD-A3B0-194B5319C92E}">
      <dgm:prSet/>
      <dgm:spPr/>
      <dgm:t>
        <a:bodyPr/>
        <a:lstStyle/>
        <a:p>
          <a:endParaRPr lang="en-US"/>
        </a:p>
      </dgm:t>
    </dgm:pt>
    <dgm:pt modelId="{8641A2FD-A3CA-4EF8-9D16-8EB1A9AE7464}" type="sibTrans" cxnId="{F644386B-B904-4BFD-A3B0-194B5319C92E}">
      <dgm:prSet/>
      <dgm:spPr/>
      <dgm:t>
        <a:bodyPr/>
        <a:lstStyle/>
        <a:p>
          <a:endParaRPr lang="en-US"/>
        </a:p>
      </dgm:t>
    </dgm:pt>
    <dgm:pt modelId="{ECFBB70B-DE00-430E-8CE0-99BF7E7A1748}">
      <dgm:prSet phldrT="[Text]"/>
      <dgm:spPr/>
      <dgm:t>
        <a:bodyPr/>
        <a:lstStyle/>
        <a:p>
          <a:r>
            <a:rPr lang="en-US" dirty="0"/>
            <a:t>Managing accessibility</a:t>
          </a:r>
        </a:p>
      </dgm:t>
    </dgm:pt>
    <dgm:pt modelId="{C1EF2B84-B2A9-4D43-80FE-D5322D4D378C}" type="parTrans" cxnId="{73743DB6-87FE-4263-AB47-78EA5B8A409A}">
      <dgm:prSet/>
      <dgm:spPr/>
      <dgm:t>
        <a:bodyPr/>
        <a:lstStyle/>
        <a:p>
          <a:endParaRPr lang="en-US"/>
        </a:p>
      </dgm:t>
    </dgm:pt>
    <dgm:pt modelId="{21CC55A6-B43D-47E5-9821-51B1E2414E09}" type="sibTrans" cxnId="{73743DB6-87FE-4263-AB47-78EA5B8A409A}">
      <dgm:prSet/>
      <dgm:spPr/>
      <dgm:t>
        <a:bodyPr/>
        <a:lstStyle/>
        <a:p>
          <a:endParaRPr lang="en-US"/>
        </a:p>
      </dgm:t>
    </dgm:pt>
    <dgm:pt modelId="{339CD57F-EB1F-4E83-A618-1F481D61AA26}" type="pres">
      <dgm:prSet presAssocID="{88D4A0AE-2706-4871-B530-5C59095317DC}" presName="compositeShape" presStyleCnt="0">
        <dgm:presLayoutVars>
          <dgm:dir/>
          <dgm:resizeHandles/>
        </dgm:presLayoutVars>
      </dgm:prSet>
      <dgm:spPr/>
    </dgm:pt>
    <dgm:pt modelId="{1949AA98-D102-42CA-B493-DB130F5C858E}" type="pres">
      <dgm:prSet presAssocID="{88D4A0AE-2706-4871-B530-5C59095317DC}" presName="pyramid" presStyleLbl="node1" presStyleIdx="0" presStyleCnt="1" custScaleY="99192" custLinFactNeighborX="7630" custLinFactNeighborY="-587"/>
      <dgm:spPr/>
    </dgm:pt>
    <dgm:pt modelId="{C3E0E5E3-763D-4BEC-B276-1B95D5256476}" type="pres">
      <dgm:prSet presAssocID="{88D4A0AE-2706-4871-B530-5C59095317DC}" presName="theList" presStyleCnt="0"/>
      <dgm:spPr/>
    </dgm:pt>
    <dgm:pt modelId="{392C07C9-0554-4CF8-9373-166CADC1A32B}" type="pres">
      <dgm:prSet presAssocID="{68E7633E-73ED-4357-A0D6-1D7DE357FCFD}" presName="aNode" presStyleLbl="fgAcc1" presStyleIdx="0" presStyleCnt="4">
        <dgm:presLayoutVars>
          <dgm:bulletEnabled val="1"/>
        </dgm:presLayoutVars>
      </dgm:prSet>
      <dgm:spPr/>
    </dgm:pt>
    <dgm:pt modelId="{646ED290-AA76-4824-B528-EF38A88EE512}" type="pres">
      <dgm:prSet presAssocID="{68E7633E-73ED-4357-A0D6-1D7DE357FCFD}" presName="aSpace" presStyleCnt="0"/>
      <dgm:spPr/>
    </dgm:pt>
    <dgm:pt modelId="{3B689C29-30AB-4E94-83CD-F41E356E29DE}" type="pres">
      <dgm:prSet presAssocID="{64D0BC3A-28DF-4DC5-AC70-99E7D8556B4C}" presName="aNode" presStyleLbl="fgAcc1" presStyleIdx="1" presStyleCnt="4">
        <dgm:presLayoutVars>
          <dgm:bulletEnabled val="1"/>
        </dgm:presLayoutVars>
      </dgm:prSet>
      <dgm:spPr/>
    </dgm:pt>
    <dgm:pt modelId="{E4C7BFC2-0F12-4B1C-B272-E6EFDE954CAC}" type="pres">
      <dgm:prSet presAssocID="{64D0BC3A-28DF-4DC5-AC70-99E7D8556B4C}" presName="aSpace" presStyleCnt="0"/>
      <dgm:spPr/>
    </dgm:pt>
    <dgm:pt modelId="{15D844D3-A444-4345-9677-CE6D0F1A7ED8}" type="pres">
      <dgm:prSet presAssocID="{ECFBB70B-DE00-430E-8CE0-99BF7E7A1748}" presName="aNode" presStyleLbl="fgAcc1" presStyleIdx="2" presStyleCnt="4" custLinFactNeighborX="-4330">
        <dgm:presLayoutVars>
          <dgm:bulletEnabled val="1"/>
        </dgm:presLayoutVars>
      </dgm:prSet>
      <dgm:spPr/>
    </dgm:pt>
    <dgm:pt modelId="{2EB21034-7C4F-4FDF-B477-96E21C9107D4}" type="pres">
      <dgm:prSet presAssocID="{ECFBB70B-DE00-430E-8CE0-99BF7E7A1748}" presName="aSpace" presStyleCnt="0"/>
      <dgm:spPr/>
    </dgm:pt>
    <dgm:pt modelId="{DFA9D634-1F2D-4261-958C-01DC3D7809F3}" type="pres">
      <dgm:prSet presAssocID="{F1FFCFBA-64CC-4566-9C8C-A85D4FCC71D4}" presName="aNode" presStyleLbl="fgAcc1" presStyleIdx="3" presStyleCnt="4" custLinFactNeighborX="-1885">
        <dgm:presLayoutVars>
          <dgm:bulletEnabled val="1"/>
        </dgm:presLayoutVars>
      </dgm:prSet>
      <dgm:spPr/>
    </dgm:pt>
    <dgm:pt modelId="{74449D9B-EB83-4446-8E71-3E5C069B9DBE}" type="pres">
      <dgm:prSet presAssocID="{F1FFCFBA-64CC-4566-9C8C-A85D4FCC71D4}" presName="aSpace" presStyleCnt="0"/>
      <dgm:spPr/>
    </dgm:pt>
  </dgm:ptLst>
  <dgm:cxnLst>
    <dgm:cxn modelId="{33CAB42A-4E44-46BE-A03C-A788857610FE}" type="presOf" srcId="{F1FFCFBA-64CC-4566-9C8C-A85D4FCC71D4}" destId="{DFA9D634-1F2D-4261-958C-01DC3D7809F3}" srcOrd="0" destOrd="0" presId="urn:microsoft.com/office/officeart/2005/8/layout/pyramid2"/>
    <dgm:cxn modelId="{2FCE5F47-D487-4F76-BDBE-C1E471905B04}" type="presOf" srcId="{68E7633E-73ED-4357-A0D6-1D7DE357FCFD}" destId="{392C07C9-0554-4CF8-9373-166CADC1A32B}" srcOrd="0" destOrd="0" presId="urn:microsoft.com/office/officeart/2005/8/layout/pyramid2"/>
    <dgm:cxn modelId="{F644386B-B904-4BFD-A3B0-194B5319C92E}" srcId="{88D4A0AE-2706-4871-B530-5C59095317DC}" destId="{F1FFCFBA-64CC-4566-9C8C-A85D4FCC71D4}" srcOrd="3" destOrd="0" parTransId="{0116C973-C60D-4C24-B36B-372F5063BF0B}" sibTransId="{8641A2FD-A3CA-4EF8-9D16-8EB1A9AE7464}"/>
    <dgm:cxn modelId="{A59F5480-167D-4B35-8B34-ACF038EA8F6C}" type="presOf" srcId="{ECFBB70B-DE00-430E-8CE0-99BF7E7A1748}" destId="{15D844D3-A444-4345-9677-CE6D0F1A7ED8}" srcOrd="0" destOrd="0" presId="urn:microsoft.com/office/officeart/2005/8/layout/pyramid2"/>
    <dgm:cxn modelId="{CBA295AF-9A94-4177-9526-A5CEDC99E577}" type="presOf" srcId="{88D4A0AE-2706-4871-B530-5C59095317DC}" destId="{339CD57F-EB1F-4E83-A618-1F481D61AA26}" srcOrd="0" destOrd="0" presId="urn:microsoft.com/office/officeart/2005/8/layout/pyramid2"/>
    <dgm:cxn modelId="{73743DB6-87FE-4263-AB47-78EA5B8A409A}" srcId="{88D4A0AE-2706-4871-B530-5C59095317DC}" destId="{ECFBB70B-DE00-430E-8CE0-99BF7E7A1748}" srcOrd="2" destOrd="0" parTransId="{C1EF2B84-B2A9-4D43-80FE-D5322D4D378C}" sibTransId="{21CC55A6-B43D-47E5-9821-51B1E2414E09}"/>
    <dgm:cxn modelId="{C39717D1-D4E0-4619-9A22-7EE2A3E863E8}" type="presOf" srcId="{64D0BC3A-28DF-4DC5-AC70-99E7D8556B4C}" destId="{3B689C29-30AB-4E94-83CD-F41E356E29DE}" srcOrd="0" destOrd="0" presId="urn:microsoft.com/office/officeart/2005/8/layout/pyramid2"/>
    <dgm:cxn modelId="{24FBB3DF-2248-46AF-AE96-16C4A8E923A1}" srcId="{88D4A0AE-2706-4871-B530-5C59095317DC}" destId="{64D0BC3A-28DF-4DC5-AC70-99E7D8556B4C}" srcOrd="1" destOrd="0" parTransId="{77CCEEE9-9A81-4A5C-BA3B-58DA6860A8EF}" sibTransId="{16DE1E6C-0298-47B3-B6D9-F6D493A06737}"/>
    <dgm:cxn modelId="{757AE3E4-DAF3-4F6B-9E60-6E31672A9C99}" srcId="{88D4A0AE-2706-4871-B530-5C59095317DC}" destId="{68E7633E-73ED-4357-A0D6-1D7DE357FCFD}" srcOrd="0" destOrd="0" parTransId="{C61DB30E-A416-4FBC-A9B4-9DCB5A3DD815}" sibTransId="{C0FB4330-51C9-4A63-A638-2DD8A0F62739}"/>
    <dgm:cxn modelId="{FC6138E6-EA0E-46C2-9AD9-C94A8958716A}" type="presParOf" srcId="{339CD57F-EB1F-4E83-A618-1F481D61AA26}" destId="{1949AA98-D102-42CA-B493-DB130F5C858E}" srcOrd="0" destOrd="0" presId="urn:microsoft.com/office/officeart/2005/8/layout/pyramid2"/>
    <dgm:cxn modelId="{6499B85E-C307-4D5C-AA08-03727F653542}" type="presParOf" srcId="{339CD57F-EB1F-4E83-A618-1F481D61AA26}" destId="{C3E0E5E3-763D-4BEC-B276-1B95D5256476}" srcOrd="1" destOrd="0" presId="urn:microsoft.com/office/officeart/2005/8/layout/pyramid2"/>
    <dgm:cxn modelId="{C58C35B8-E64B-4E31-9C7E-1063DFCCCFCF}" type="presParOf" srcId="{C3E0E5E3-763D-4BEC-B276-1B95D5256476}" destId="{392C07C9-0554-4CF8-9373-166CADC1A32B}" srcOrd="0" destOrd="0" presId="urn:microsoft.com/office/officeart/2005/8/layout/pyramid2"/>
    <dgm:cxn modelId="{7E811B2B-4D10-4B96-BC5C-58E75683F195}" type="presParOf" srcId="{C3E0E5E3-763D-4BEC-B276-1B95D5256476}" destId="{646ED290-AA76-4824-B528-EF38A88EE512}" srcOrd="1" destOrd="0" presId="urn:microsoft.com/office/officeart/2005/8/layout/pyramid2"/>
    <dgm:cxn modelId="{9BC54307-5D01-436B-AB44-B8C702EF666F}" type="presParOf" srcId="{C3E0E5E3-763D-4BEC-B276-1B95D5256476}" destId="{3B689C29-30AB-4E94-83CD-F41E356E29DE}" srcOrd="2" destOrd="0" presId="urn:microsoft.com/office/officeart/2005/8/layout/pyramid2"/>
    <dgm:cxn modelId="{883B30C8-19AE-4758-A21F-A8EE80ABC97B}" type="presParOf" srcId="{C3E0E5E3-763D-4BEC-B276-1B95D5256476}" destId="{E4C7BFC2-0F12-4B1C-B272-E6EFDE954CAC}" srcOrd="3" destOrd="0" presId="urn:microsoft.com/office/officeart/2005/8/layout/pyramid2"/>
    <dgm:cxn modelId="{B0952C70-E0CA-4CC4-93C1-49940CB44306}" type="presParOf" srcId="{C3E0E5E3-763D-4BEC-B276-1B95D5256476}" destId="{15D844D3-A444-4345-9677-CE6D0F1A7ED8}" srcOrd="4" destOrd="0" presId="urn:microsoft.com/office/officeart/2005/8/layout/pyramid2"/>
    <dgm:cxn modelId="{FEF2D750-CD05-46D5-AEBB-5360A4949FC3}" type="presParOf" srcId="{C3E0E5E3-763D-4BEC-B276-1B95D5256476}" destId="{2EB21034-7C4F-4FDF-B477-96E21C9107D4}" srcOrd="5" destOrd="0" presId="urn:microsoft.com/office/officeart/2005/8/layout/pyramid2"/>
    <dgm:cxn modelId="{9C4379F9-8C1C-44CD-802E-504508E2F6E0}" type="presParOf" srcId="{C3E0E5E3-763D-4BEC-B276-1B95D5256476}" destId="{DFA9D634-1F2D-4261-958C-01DC3D7809F3}" srcOrd="6" destOrd="0" presId="urn:microsoft.com/office/officeart/2005/8/layout/pyramid2"/>
    <dgm:cxn modelId="{5F11F617-7164-4ABA-AA21-3E81236C3C6C}" type="presParOf" srcId="{C3E0E5E3-763D-4BEC-B276-1B95D5256476}" destId="{74449D9B-EB83-4446-8E71-3E5C069B9DB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9AA98-D102-42CA-B493-DB130F5C858E}">
      <dsp:nvSpPr>
        <dsp:cNvPr id="0" name=""/>
        <dsp:cNvSpPr/>
      </dsp:nvSpPr>
      <dsp:spPr>
        <a:xfrm>
          <a:off x="707055" y="0"/>
          <a:ext cx="6845643" cy="679033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C07C9-0554-4CF8-9373-166CADC1A32B}">
      <dsp:nvSpPr>
        <dsp:cNvPr id="0" name=""/>
        <dsp:cNvSpPr/>
      </dsp:nvSpPr>
      <dsp:spPr>
        <a:xfrm>
          <a:off x="3607554" y="685232"/>
          <a:ext cx="4449667" cy="1216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User feedback and engagement</a:t>
          </a:r>
        </a:p>
      </dsp:txBody>
      <dsp:txXfrm>
        <a:off x="3666949" y="744627"/>
        <a:ext cx="4330877" cy="1097916"/>
      </dsp:txXfrm>
    </dsp:sp>
    <dsp:sp modelId="{3B689C29-30AB-4E94-83CD-F41E356E29DE}">
      <dsp:nvSpPr>
        <dsp:cNvPr id="0" name=""/>
        <dsp:cNvSpPr/>
      </dsp:nvSpPr>
      <dsp:spPr>
        <a:xfrm>
          <a:off x="3607554" y="2054027"/>
          <a:ext cx="4449667" cy="1216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Accessibility Statement and supports</a:t>
          </a:r>
        </a:p>
      </dsp:txBody>
      <dsp:txXfrm>
        <a:off x="3666949" y="2113422"/>
        <a:ext cx="4330877" cy="1097916"/>
      </dsp:txXfrm>
    </dsp:sp>
    <dsp:sp modelId="{15D844D3-A444-4345-9677-CE6D0F1A7ED8}">
      <dsp:nvSpPr>
        <dsp:cNvPr id="0" name=""/>
        <dsp:cNvSpPr/>
      </dsp:nvSpPr>
      <dsp:spPr>
        <a:xfrm>
          <a:off x="3414884" y="3422821"/>
          <a:ext cx="4449667" cy="1216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Managing accessibility</a:t>
          </a:r>
        </a:p>
      </dsp:txBody>
      <dsp:txXfrm>
        <a:off x="3474279" y="3482216"/>
        <a:ext cx="4330877" cy="1097916"/>
      </dsp:txXfrm>
    </dsp:sp>
    <dsp:sp modelId="{DFA9D634-1F2D-4261-958C-01DC3D7809F3}">
      <dsp:nvSpPr>
        <dsp:cNvPr id="0" name=""/>
        <dsp:cNvSpPr/>
      </dsp:nvSpPr>
      <dsp:spPr>
        <a:xfrm>
          <a:off x="3523678" y="4791615"/>
          <a:ext cx="4449667" cy="1216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Code</a:t>
          </a:r>
        </a:p>
      </dsp:txBody>
      <dsp:txXfrm>
        <a:off x="3583073" y="4851010"/>
        <a:ext cx="4330877" cy="109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BA74E-9673-4899-B63E-07CBBB40342E}" type="datetimeFigureOut">
              <a:rPr lang="en-IE" smtClean="0"/>
              <a:t>28/03/2024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6BE72-5699-41ED-BB86-D925AF5357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32016L210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What’s expected in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How we can support you on the accessibility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664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241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IE" alt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IE" alt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The Centre for Excellence in Universal Design (CEUD) is dedicated to enabling the design of environments that can be accessed, understood and used regardless of a person's age, size, ability or disability. </a:t>
            </a:r>
          </a:p>
          <a:p>
            <a:pPr>
              <a:spcBef>
                <a:spcPts val="0"/>
              </a:spcBef>
            </a:pPr>
            <a:endParaRPr lang="en-IE" alt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IE" alt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We are a part of the National Disability Authority.</a:t>
            </a:r>
          </a:p>
          <a:p>
            <a:pPr>
              <a:spcBef>
                <a:spcPts val="0"/>
              </a:spcBef>
            </a:pPr>
            <a:endParaRPr lang="en-IE" alt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IE" alt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IE" alt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Built environment, digital services, research</a:t>
            </a:r>
            <a:endParaRPr lang="en-US" alt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30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43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000"/>
            </a:pPr>
            <a:endParaRPr lang="en-IE" sz="1800" dirty="0">
              <a:hlinkClick r:id="rId3"/>
            </a:endParaR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None/>
              <a:defRPr sz="2058" b="1"/>
            </a:pPr>
            <a:r>
              <a:rPr lang="en-IE" sz="1800" dirty="0">
                <a:latin typeface="Gill Sans MT" panose="020B0502020104020203" pitchFamily="34" charset="0"/>
              </a:rPr>
              <a:t>Covered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 b="1"/>
            </a:pPr>
            <a:r>
              <a:rPr lang="en-IE" sz="1800" b="0" dirty="0">
                <a:latin typeface="Gill Sans MT" panose="020B0502020104020203" pitchFamily="34" charset="0"/>
              </a:rPr>
              <a:t>Office file formats  </a:t>
            </a:r>
            <a:r>
              <a:rPr lang="en-IE" sz="1800" b="0" dirty="0" err="1">
                <a:latin typeface="Gill Sans MT" panose="020B0502020104020203" pitchFamily="34" charset="0"/>
              </a:rPr>
              <a:t>e.g</a:t>
            </a:r>
            <a:r>
              <a:rPr lang="en-IE" sz="1800" b="0" dirty="0">
                <a:latin typeface="Gill Sans MT" panose="020B0502020104020203" pitchFamily="34" charset="0"/>
              </a:rPr>
              <a:t> Word, PDF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 b="1"/>
            </a:pPr>
            <a:r>
              <a:rPr lang="en-IE" sz="1800" b="0" dirty="0">
                <a:latin typeface="Gill Sans MT" panose="020B0502020104020203" pitchFamily="34" charset="0"/>
              </a:rPr>
              <a:t>Navigation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Images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Videos 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Forms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Search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Extranets/intranets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r>
              <a:rPr lang="en-IE" sz="1800" dirty="0">
                <a:latin typeface="Gill Sans MT" panose="020B0502020104020203" pitchFamily="34" charset="0"/>
              </a:rPr>
              <a:t>Social media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endParaRPr lang="en-IE" sz="1800" dirty="0">
              <a:latin typeface="Gill Sans MT" panose="020B0502020104020203" pitchFamily="34" charset="0"/>
            </a:endParaR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None/>
              <a:defRPr sz="2058"/>
            </a:pPr>
            <a:r>
              <a:rPr lang="en-IE" sz="1800" b="1" dirty="0">
                <a:latin typeface="Gill Sans MT" panose="020B0502020104020203" pitchFamily="34" charset="0"/>
              </a:rPr>
              <a:t>Exempt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058"/>
            </a:pPr>
            <a:endParaRPr lang="en-IE" sz="1800" dirty="0">
              <a:latin typeface="Gill Sans MT" panose="020B0502020104020203" pitchFamily="34" charset="0"/>
            </a:endParaRPr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31" b="0"/>
            </a:pPr>
            <a:r>
              <a:rPr lang="en-IE" sz="1800" dirty="0">
                <a:latin typeface="Gill Sans MT" panose="020B0502020104020203" pitchFamily="34" charset="0"/>
              </a:rPr>
              <a:t>Office file formats and videos prior to Sept 2018</a:t>
            </a:r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31" b="0"/>
            </a:pPr>
            <a:r>
              <a:rPr lang="en-IE" sz="1800" dirty="0">
                <a:latin typeface="Gill Sans MT" panose="020B0502020104020203" pitchFamily="34" charset="0"/>
              </a:rPr>
              <a:t>Live Media</a:t>
            </a:r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31" b="0"/>
            </a:pPr>
            <a:r>
              <a:rPr lang="en-IE" sz="1800" dirty="0">
                <a:latin typeface="Gill Sans MT" panose="020B0502020104020203" pitchFamily="34" charset="0"/>
              </a:rPr>
              <a:t>Maps – alternative for navigational maps</a:t>
            </a:r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31" b="0"/>
            </a:pPr>
            <a:r>
              <a:rPr lang="en-IE" sz="1800" dirty="0">
                <a:latin typeface="Gill Sans MT" panose="020B0502020104020203" pitchFamily="34" charset="0"/>
              </a:rPr>
              <a:t>3</a:t>
            </a:r>
            <a:r>
              <a:rPr lang="en-IE" sz="1800" baseline="29938" dirty="0">
                <a:latin typeface="Gill Sans MT" panose="020B0502020104020203" pitchFamily="34" charset="0"/>
              </a:rPr>
              <a:t>rd</a:t>
            </a:r>
            <a:r>
              <a:rPr lang="en-IE" sz="1800" dirty="0">
                <a:latin typeface="Gill Sans MT" panose="020B0502020104020203" pitchFamily="34" charset="0"/>
              </a:rPr>
              <a:t> party content not under control of a public body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None/>
              <a:defRPr sz="2450"/>
            </a:pPr>
            <a:endParaRPr lang="en-IE" dirty="0"/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None/>
              <a:defRPr sz="2450"/>
            </a:pPr>
            <a:r>
              <a:rPr lang="en-IE" b="1" dirty="0"/>
              <a:t>Consider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None/>
              <a:defRPr sz="2450"/>
            </a:pPr>
            <a:endParaRPr lang="en-IE" dirty="0"/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r>
              <a:rPr lang="en-IE" dirty="0">
                <a:latin typeface="Gill Sans MT" panose="020B0502020104020203" pitchFamily="34" charset="0"/>
              </a:rPr>
              <a:t>Website &amp; mobile apps</a:t>
            </a:r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r>
              <a:rPr lang="en-IE" dirty="0">
                <a:latin typeface="Gill Sans MT" panose="020B0502020104020203" pitchFamily="34" charset="0"/>
              </a:rPr>
              <a:t>Documents content – not just HTML pages</a:t>
            </a:r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r>
              <a:rPr lang="en-IE" dirty="0">
                <a:latin typeface="Gill Sans MT" panose="020B0502020104020203" pitchFamily="34" charset="0"/>
              </a:rPr>
              <a:t>Social media posts</a:t>
            </a:r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endParaRPr lang="en-IE" dirty="0">
              <a:latin typeface="Gill Sans MT" panose="020B0502020104020203" pitchFamily="34" charset="0"/>
            </a:endParaR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None/>
              <a:defRPr sz="2450"/>
            </a:pPr>
            <a:r>
              <a:rPr lang="en-IE" b="1" dirty="0">
                <a:latin typeface="Gill Sans MT" panose="020B0502020104020203" pitchFamily="34" charset="0"/>
              </a:rPr>
              <a:t>Accessibility Statements</a:t>
            </a:r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endParaRPr lang="en-IE" b="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Compliance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Non-accessible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Preparation of this accessibility statement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Feedback and contact information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Enforcement procedure </a:t>
            </a:r>
          </a:p>
          <a:p>
            <a:pPr lvl="1"/>
            <a:endParaRPr lang="en-GB" sz="1600" b="0" dirty="0"/>
          </a:p>
          <a:p>
            <a:endParaRPr lang="en-GB" sz="1600" dirty="0"/>
          </a:p>
          <a:p>
            <a:pPr marL="342900" indent="-342900" defTabSz="896111">
              <a:lnSpc>
                <a:spcPct val="72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50"/>
            </a:pPr>
            <a:endParaRPr lang="en-IE" dirty="0">
              <a:latin typeface="Gill Sans MT" panose="020B0502020104020203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66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Courtesy Deque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E5C7-2FB5-3B46-9264-C299F97613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7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17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148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824FB-57B2-4DF2-8B93-7BB1B40859F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0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824FB-57B2-4DF2-8B93-7BB1B40859F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FB1F-02F0-78FD-E932-F2C50EA95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BA59-84EE-BF0E-2A61-0D517967A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BD647-37B8-B1EE-A176-ECD36C9A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96C-0058-46A0-B896-ADC7ADE7D833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20F2-8C81-1B9C-6B93-721AB992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DB79A-91FC-94FE-EF93-284D184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21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D804-0B8A-A13F-6563-B87687B5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5BA7-D9C3-B6E8-F605-FC58638D1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4AC8-F22F-004F-ACA8-5A4F4B63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F533-4215-44A8-88B7-1DA12458CCDE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01AA-EBE9-5648-1BFC-410F1F8B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017F-51A6-C883-46CD-FF00B81C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661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6F097-B801-FF49-317A-7B2209CA4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DFE87-82C7-FC21-B1F8-D8FE27C4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1E3C-D546-A016-E4D5-71EE0A06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4946-8EAE-4E89-B673-9DE6BB971A3B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5BF4-9D0A-8841-FA50-5A25DFD2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E11D-0BFF-64FA-EB40-CE7050C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3674-C23C-20A5-4771-1B8602AE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0F6FE-8D31-500D-0020-997A505F0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DF85-7228-6081-4073-BA2FD76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55A5-5ADA-48CB-98FB-E68362CFB319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A537-2BBB-2E59-3BD0-CA9D6B31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987-F018-99EE-88C7-323F4C16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CE5DA65-60FE-4CB8-FC08-D8D9D2BD0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98CA5-CA65-974D-1DB7-462A58C04B1A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6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DA3F-4063-1CAA-CA64-68FE1336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19ED-8ABA-A072-A767-718D529C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933C-665F-BB7A-8E5E-43C253D9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2FC1-E222-4051-8244-611156BD5A8B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B113F-CDF0-9351-5DAA-7CA4DAB5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BBB7-252A-FD3D-E85F-5F8048EC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0F0F7CF-C4EF-868C-05C0-334F33091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295E14-F6D9-982A-697A-754E5EFEDBEE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2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EDF1-ACF0-3EBB-18F5-AB48C1CD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90C9B-C602-98A9-CFF7-C9A963B2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5358-E56E-FFDE-C89C-849D1FDF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77CE-62F0-4080-971E-71E5A629A5E6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F8EB-345B-6363-96BF-9B5495BF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2C25-0B4F-8AB6-E199-0A1708E1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7A1448D-1645-F322-529D-1E4E7E38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0D374-BF39-D0AA-D841-1C3E8D8F617B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5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0B3C-8CC2-EAD3-7006-E69ACC9E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7984-EF6D-4883-9B03-84CB76D9D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5427E-0D8C-2A6C-1E14-54C9FA98C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04995-2881-F5A9-57D0-CC7901A3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5BC2-D072-405A-BB98-2C0B75CEA924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1262-AD9E-096A-77FE-21E39B60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131FD-F163-3B13-1DB0-597AC44A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3BF2176-0E75-F6FF-798B-EED005C3D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6964B0-BACB-41BC-6F84-A588FF4B5EA2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2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121E-8343-D967-BEA7-AF942771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A18F-DA07-4445-D185-EE505A02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ECB00-E828-8633-7E33-697DB35CD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36623-B5B6-E358-3889-D9E02DF03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AC187-DD98-097A-B6EA-9127772F5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6C793-3026-F7B6-0A54-83CAF3CA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0EF-5804-4C92-8238-9E4D65D85997}" type="datetime1">
              <a:rPr lang="en-IE" smtClean="0"/>
              <a:t>28/03/2024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3F658-E5C3-EA3E-3F0C-CBDA4A19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FF3E3-0349-56BA-1C2E-B969A66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2E1D2DAD-4E88-8FBE-653F-5B153A738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40ABFE-FE14-ADE0-B751-E613C1140B28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0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0A07-E52B-6C50-9DFF-DC06FAE4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C4D45-98C3-1F8F-5B8A-3D25C76E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F08-922B-440F-9DB5-A7A07DABF4F4}" type="datetime1">
              <a:rPr lang="en-IE" smtClean="0"/>
              <a:t>28/03/2024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09E4-D6A8-DCF1-3F37-A019C520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5F14D-D3F1-2450-22E2-05E54211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6647486-9B12-80DD-CD50-D80B9F62B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85097-F57F-A5A7-29C7-FED24575155D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1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0E3DB-2BA1-D018-1E9C-883BCCC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86B-7CDF-4352-9EE2-5D65E1285698}" type="datetime1">
              <a:rPr lang="en-IE" smtClean="0"/>
              <a:t>28/03/2024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883AF-D89B-FB90-27DF-ADC83999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779BF-80C0-7AE2-50DE-3B885BD8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92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973-E199-9999-BF36-0DDA613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27E9-ADF7-0068-AE08-72C0CAB2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C1D1-D37C-F901-DB1D-36182F89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75FC-FD01-2CF1-D4D4-563993C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270F-3ED2-46A0-A11A-AEF1CFB6B08D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B5D20-256F-E571-112D-0F65720A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F424-0604-E49C-5B19-9F7A1D19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57EA723-2FBC-1170-06F2-39BDBF8EC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0EBFA-2BD4-462B-00A5-9970A33C10D8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0B7B-F821-D468-CCE1-2B19C459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080A-5D68-B9C4-AF96-8C59B9F7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8A882-E0BF-FECC-C524-44638F13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7AE6-4A9E-41E0-B739-7B37B64A6BB2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3E84-ECEE-57D5-F00F-0F927E76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7907C-3D9E-97F6-FF24-4FE51F84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109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973-E199-9999-BF36-0DDA613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27E9-ADF7-0068-AE08-72C0CAB2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C1D1-D37C-F901-DB1D-36182F89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75FC-FD01-2CF1-D4D4-563993C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7848-1146-460C-B84D-049D23771C21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B5D20-256F-E571-112D-0F65720A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F424-0604-E49C-5B19-9F7A1D19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856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1610-8F9F-7D46-52EC-4F9A4BFC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9C9D6-1A4C-D0D5-7F6B-DED527912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056B5-B7AE-0017-7206-C161A78A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707D-F981-0537-217E-6BF6A729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B07D-D92E-4A68-BECB-79F90A4CA317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0B3B0-BE34-CD82-11EE-0D2706F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8145D-9EAD-98FF-B7F3-5DAE1143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88728331-80D5-4135-BBDC-E85291A1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DFA4F1-ECD3-28D0-BFAA-75F97F4DC730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4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11E1-F1D8-700A-1E0E-22C3F702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2CB6-A483-01AC-1A93-E1B84F1AB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9639-A502-BD51-A4F0-F8D03E06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65EC-D86C-403C-AEAB-7C5C335D896F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88FA-802F-55B4-9F42-62C13AA0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7D27-5F4E-61E6-D712-FCDFB863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7F37AC6-6E28-969D-9C06-4A7F3BD7D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CFF7F4-62AD-011B-6A00-953BFA0D7B23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2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1800D-A2BC-6B57-5B08-57ADAA631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344FC-DC97-5ADD-397A-B16455B7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702A-CF7E-3281-7D83-BA46C8F3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78F1-74F1-4E7E-BA84-7D1BBF12C574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6DDC-B09D-039A-0B09-49628E2E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0C50-A884-F0D0-6889-56D972A7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AFDB14F-4A81-9847-FF9B-43185F6BF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" y="5684724"/>
            <a:ext cx="2679700" cy="10985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1EF316-225C-E979-1639-EF87C50AC487}"/>
              </a:ext>
            </a:extLst>
          </p:cNvPr>
          <p:cNvCxnSpPr/>
          <p:nvPr userDrawn="1"/>
        </p:nvCxnSpPr>
        <p:spPr>
          <a:xfrm>
            <a:off x="838200" y="5584371"/>
            <a:ext cx="105156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Bo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3BotRight-100.jpg" descr="3BotRight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675190" y="1180236"/>
            <a:ext cx="6385368" cy="357400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>
                <a:latin typeface="Gill Sans MT" panose="020B0502020104020203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58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7AEA-FE29-735A-5E08-AF958A5B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AE57-55A9-C733-E7E8-1FBD39A8B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C800-371E-DF54-6263-19680081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35BE-676B-4B84-B95C-D913C12458EA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F4E0-F793-8FA2-A61B-8B90F8E9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09AE-B83A-FABC-CED5-A7614E4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70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2CC4-2FCB-443B-EBF3-96CB50C4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3DE4-7CE6-6177-0CF6-82C241690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60D38-8DBE-68C0-3A37-087EEDFB9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D97E-F683-3A76-B893-0B454051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2B7-2943-455F-82B9-BE04E338DD24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BC931-E07A-15E6-B887-F724AFB9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5830-9668-80C6-902A-8A90C30C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232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TopLeft-100.jpg" descr="5 TopLeft-100.jpg">
            <a:extLst>
              <a:ext uri="{FF2B5EF4-FFF2-40B4-BE49-F238E27FC236}">
                <a16:creationId xmlns:a16="http://schemas.microsoft.com/office/drawing/2014/main" id="{6EE8D088-1389-B011-95B8-4DF2E58E6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8624" y="0"/>
            <a:ext cx="11353800" cy="638651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BBE46E24-970B-CD44-1655-693CE1B51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7449" y="1162307"/>
            <a:ext cx="6385368" cy="357400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>
                <a:latin typeface="Gill Sans MT" panose="020B0502020104020203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954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C280-2AD3-ED0A-094E-6F1769FD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8DE09-4457-E010-0EAF-5932262F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6233-C9C0-41AE-96F1-F7BE5917C3F4}" type="datetime1">
              <a:rPr lang="en-IE" smtClean="0"/>
              <a:t>28/03/2024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2B34-23AA-0F6C-A68A-F786E638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5D6D1-AEE4-2E8E-9307-A5FBA79D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259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618E2-A126-CDC6-251C-F110D133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CBC-5336-4503-9032-C57CE94C0471}" type="datetime1">
              <a:rPr lang="en-IE" smtClean="0"/>
              <a:t>28/03/2024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B1DDB-E6FA-5290-133B-9924A519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4E39B-A5E0-41D4-79FB-F18971E8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723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A090-E345-89A1-FE64-6E7BF2AA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D92A-B5F6-9E44-5A0F-82DBB327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E2BC-1923-3D8C-2D63-0AED09727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D4055-7DB2-78C3-7753-D632407B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0C10-33D2-4EAC-8435-C7575983759A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20522-84CF-BD7A-F275-5D8F9EB0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2549B-DE18-CC18-31A0-6DF19CD5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45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099D-9318-537D-D8C4-747DE5E6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0D115-5022-E80D-30B4-72373508E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86D57-DBCA-9579-D692-F5A3F075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71E5-92C6-9D56-7FC9-67ED4B05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215-DEE8-44D5-9112-FCDDE6C8D224}" type="datetime1">
              <a:rPr lang="en-IE" smtClean="0"/>
              <a:t>28/03/2024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15D4A-DC12-DB0D-4BDB-0C83F29B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5421-1FE9-6F91-7FA3-8198B66C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21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F9EEC-B4A6-56AF-02B9-756E3FD6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70331-9635-E479-E285-EB07B7E4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2A3D3-7CC7-D900-D819-F3145ED46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3CC1-1AE6-49EA-A02C-347CDE544637}" type="datetime1">
              <a:rPr lang="en-IE" smtClean="0"/>
              <a:t>28/03/2024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624C-640D-D3E4-7D42-02DADD4F9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6742-3D16-47D0-CA08-8BC6B7D97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BF1C-7A10-4710-ACB5-B82666E8D2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5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8B40A-5BBE-DDA9-957D-67A165E7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6B9B-83FA-8966-DC57-597CDA67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00E33-A229-7F82-97C8-F76D91946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FB3FB45-B415-48F1-8E4C-EA8AAF3D28D8}" type="datetime1">
              <a:rPr lang="en-IE" smtClean="0"/>
              <a:t>28/03/2024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AB49-C756-77CC-B237-01037335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0C2A-E0E2-91CE-69A3-BBF992FEC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ED4A6A4-7BF6-4D34-A43F-A0F1499F61A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44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sv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aldesign.ie/communications-digital/customer-communications-toolkit-a-universal-design-approach" TargetMode="External"/><Relationship Id="rId3" Type="http://schemas.openxmlformats.org/officeDocument/2006/relationships/hyperlink" Target="https://dequeuniversity.com/" TargetMode="External"/><Relationship Id="rId7" Type="http://schemas.openxmlformats.org/officeDocument/2006/relationships/hyperlink" Target="https://nda.ie/publications/monitoring-report-eu-wad-ireland-2021-nda-repo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niversaldesign.ie/communications-digital/web-and-mobile-accessibility/web-accessibility-techniques" TargetMode="External"/><Relationship Id="rId11" Type="http://schemas.openxmlformats.org/officeDocument/2006/relationships/hyperlink" Target="https://nda.ie/monitoring/eu-web-accessibility-directive/accessibility-statements" TargetMode="External"/><Relationship Id="rId5" Type="http://schemas.openxmlformats.org/officeDocument/2006/relationships/hyperlink" Target="https://universaldesign.ie/communications-digital/web-and-mobile-accessibility" TargetMode="External"/><Relationship Id="rId10" Type="http://schemas.openxmlformats.org/officeDocument/2006/relationships/hyperlink" Target="https://www.w3.org/WAI/ARIA/apg/" TargetMode="External"/><Relationship Id="rId4" Type="http://schemas.openxmlformats.org/officeDocument/2006/relationships/hyperlink" Target="https://nda.ie/monitoring/eu-web-accessibility-directive/how-nda-monitors-compliance-under-the-directive" TargetMode="External"/><Relationship Id="rId9" Type="http://schemas.openxmlformats.org/officeDocument/2006/relationships/hyperlink" Target="https://www.w3.org/WAI/fundamentals/accessibility-intr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7A5A-DDB1-6CD0-2E93-EFB2E3ED7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6094"/>
            <a:ext cx="9144000" cy="2387600"/>
          </a:xfrm>
        </p:spPr>
        <p:txBody>
          <a:bodyPr>
            <a:normAutofit/>
          </a:bodyPr>
          <a:lstStyle/>
          <a:p>
            <a:pPr marL="0" indent="0"/>
            <a:br>
              <a:rPr lang="en-IE" sz="4400" b="1" dirty="0"/>
            </a:br>
            <a:r>
              <a:rPr lang="en-IE" sz="4400" b="1" dirty="0"/>
              <a:t>Simplified Reviews 2024</a:t>
            </a:r>
            <a:br>
              <a:rPr lang="en-IE" sz="4400" b="1" dirty="0"/>
            </a:br>
            <a:endParaRPr lang="en-I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1CC26C-BC1D-4BC0-1999-72AD587B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021" y="5971858"/>
            <a:ext cx="6393137" cy="489902"/>
          </a:xfrm>
        </p:spPr>
        <p:txBody>
          <a:bodyPr>
            <a:normAutofit fontScale="92500"/>
          </a:bodyPr>
          <a:lstStyle/>
          <a:p>
            <a:pPr algn="l"/>
            <a:r>
              <a:rPr lang="en-IE" sz="1800" dirty="0"/>
              <a:t>February 2024 </a:t>
            </a:r>
            <a:r>
              <a:rPr lang="en-IE" sz="1800" b="1" dirty="0">
                <a:solidFill>
                  <a:srgbClr val="BF2296"/>
                </a:solidFill>
              </a:rPr>
              <a:t>|</a:t>
            </a:r>
            <a:r>
              <a:rPr lang="en-IE" sz="1800" dirty="0"/>
              <a:t> Dónal Rice, Ben Adamson, Jess Byrne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9CCDA-213B-9C2C-5C2C-CB40DAAE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797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55178-E4EB-4DC5-7510-C644D79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28" y="365125"/>
            <a:ext cx="10515600" cy="1325563"/>
          </a:xfrm>
        </p:spPr>
        <p:txBody>
          <a:bodyPr/>
          <a:lstStyle/>
          <a:p>
            <a:r>
              <a:rPr lang="en-IE" dirty="0"/>
              <a:t>Simplified Reviews –2024</a:t>
            </a:r>
          </a:p>
        </p:txBody>
      </p:sp>
      <p:pic>
        <p:nvPicPr>
          <p:cNvPr id="6" name="Picture 5" descr="What we expect from you:-&#10;January- Notice of Monitoring is received.&#10;February-  The axeMonitor results are received.&#10;April- First snapshot is taken by us.&#10;February to September -  Plan and remediate the Website/App &#10;September-Second Snapshot is taken by us.&#10;December - NDA will then Confirm Compliance . Monitoring Report will be sent to the EU Commission.&#10;&#10;">
            <a:extLst>
              <a:ext uri="{FF2B5EF4-FFF2-40B4-BE49-F238E27FC236}">
                <a16:creationId xmlns:a16="http://schemas.microsoft.com/office/drawing/2014/main" id="{EB9020A7-4B25-F60D-B95D-632BCDE8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037749" cy="31235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7A3AE-C9BF-979C-C2F0-A98C4299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369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92" y="1050582"/>
            <a:ext cx="6385368" cy="3574006"/>
          </a:xfrm>
        </p:spPr>
        <p:txBody>
          <a:bodyPr/>
          <a:lstStyle/>
          <a:p>
            <a:r>
              <a:rPr lang="en-US" b="1" dirty="0"/>
              <a:t>Working with the results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94659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F45B40-0B03-F13C-FB75-32CE0A89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dirty="0"/>
              <a:t>The</a:t>
            </a:r>
            <a:r>
              <a:rPr lang="en-IE" baseline="0" dirty="0"/>
              <a:t> numbers don’t lie, But they don’t tell the whole truth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FF33-A2E9-D3B8-3A20-18288AC4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The numbers don’t lie, </a:t>
            </a:r>
          </a:p>
          <a:p>
            <a:pPr marL="457200" lvl="1" indent="0">
              <a:buNone/>
            </a:pPr>
            <a:r>
              <a:rPr lang="en-IE" sz="3600" dirty="0"/>
              <a:t>But they don’t tell the whole truth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E39E0-F8C3-D562-FE66-DF5B4352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126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92" y="1050582"/>
            <a:ext cx="6385368" cy="3574006"/>
          </a:xfrm>
        </p:spPr>
        <p:txBody>
          <a:bodyPr/>
          <a:lstStyle/>
          <a:p>
            <a:r>
              <a:rPr lang="en-US" b="1" dirty="0"/>
              <a:t>Practical demo</a:t>
            </a:r>
            <a:br>
              <a:rPr lang="en-US" b="1" dirty="0"/>
            </a:br>
            <a:br>
              <a:rPr lang="en-US" b="1" dirty="0"/>
            </a:br>
            <a:endParaRPr lang="en-IE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564" y="2743200"/>
            <a:ext cx="3533424" cy="219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8872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Simplified Review results - 1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Understand the data – some technical (e.g. ARIA), some branding (</a:t>
            </a:r>
            <a:r>
              <a:rPr lang="en-US" dirty="0" err="1">
                <a:latin typeface="Gill Sans MT" panose="020B0502020104020203" pitchFamily="34" charset="0"/>
              </a:rPr>
              <a:t>colour</a:t>
            </a:r>
            <a:r>
              <a:rPr lang="en-US" dirty="0">
                <a:latin typeface="Gill Sans MT" panose="020B0502020104020203" pitchFamily="34" charset="0"/>
              </a:rPr>
              <a:t> contrast), some content/communications (images, links)</a:t>
            </a:r>
          </a:p>
          <a:p>
            <a:r>
              <a:rPr lang="en-US" dirty="0">
                <a:latin typeface="Gill Sans MT" panose="020B0502020104020203" pitchFamily="34" charset="0"/>
              </a:rPr>
              <a:t>Provide results to developer/web agency to remediate</a:t>
            </a:r>
          </a:p>
          <a:p>
            <a:r>
              <a:rPr lang="en-US" dirty="0">
                <a:latin typeface="Gill Sans MT" panose="020B0502020104020203" pitchFamily="34" charset="0"/>
              </a:rPr>
              <a:t>Incorporate into internal QA, web management and communication processes</a:t>
            </a:r>
          </a:p>
          <a:p>
            <a:r>
              <a:rPr lang="en-US" dirty="0">
                <a:latin typeface="Gill Sans MT" panose="020B0502020104020203" pitchFamily="34" charset="0"/>
              </a:rPr>
              <a:t>Monitor results over time</a:t>
            </a:r>
          </a:p>
          <a:p>
            <a:pPr marL="0" indent="0">
              <a:buNone/>
            </a:pP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2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Simplified Review results -2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Prioritise</a:t>
            </a:r>
            <a:r>
              <a:rPr lang="en-US" dirty="0">
                <a:latin typeface="Gill Sans MT" panose="020B0502020104020203" pitchFamily="34" charset="0"/>
              </a:rPr>
              <a:t> issues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Critical issues – fix these first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Frequency  - some may be template issues e.g. header/footer, Search bar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High value pages – homepage</a:t>
            </a:r>
          </a:p>
          <a:p>
            <a:r>
              <a:rPr lang="en-US" dirty="0">
                <a:latin typeface="Gill Sans MT" panose="020B0502020104020203" pitchFamily="34" charset="0"/>
              </a:rPr>
              <a:t>Create remediation plan (with help of agency)</a:t>
            </a:r>
          </a:p>
          <a:p>
            <a:r>
              <a:rPr lang="en-US" dirty="0">
                <a:latin typeface="Gill Sans MT" panose="020B0502020104020203" pitchFamily="34" charset="0"/>
              </a:rPr>
              <a:t>Use when procuring new services</a:t>
            </a:r>
          </a:p>
          <a:p>
            <a:r>
              <a:rPr lang="en-US" dirty="0">
                <a:latin typeface="Gill Sans MT" panose="020B0502020104020203" pitchFamily="34" charset="0"/>
              </a:rPr>
              <a:t>Conduct your own review</a:t>
            </a:r>
            <a:endParaRPr lang="en-IE" dirty="0"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21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62" y="805656"/>
            <a:ext cx="424375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Monitoring is just the beginning</a:t>
            </a:r>
            <a:endParaRPr lang="en-IE" dirty="0"/>
          </a:p>
        </p:txBody>
      </p:sp>
      <p:graphicFrame>
        <p:nvGraphicFramePr>
          <p:cNvPr id="13" name="Content Placeholder 3" descr="User feedback and engagement&#10;Accessibility Statement and supports&#10;Managing accessibility&#10;Code">
            <a:extLst>
              <a:ext uri="{FF2B5EF4-FFF2-40B4-BE49-F238E27FC236}">
                <a16:creationId xmlns:a16="http://schemas.microsoft.com/office/drawing/2014/main" id="{46051DA1-5465-3E50-FFFB-5FC89FB1F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34695"/>
              </p:ext>
            </p:extLst>
          </p:nvPr>
        </p:nvGraphicFramePr>
        <p:xfrm>
          <a:off x="1791730" y="12356"/>
          <a:ext cx="8241956" cy="684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200" y="4917600"/>
            <a:ext cx="20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WCAG    compliance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39362" y="194587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D34AE4-5724-441D-BA7C-9CF46AE6E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9645" y="322659"/>
            <a:ext cx="965993" cy="965993"/>
          </a:xfrm>
          <a:prstGeom prst="rect">
            <a:avLst/>
          </a:prstGeom>
        </p:spPr>
      </p:pic>
      <p:sp>
        <p:nvSpPr>
          <p:cNvPr id="5" name="Up-Down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6800" y="3744000"/>
            <a:ext cx="345600" cy="234720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Up-Down Arrow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6800" y="1295681"/>
            <a:ext cx="345600" cy="234720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6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D556-CD8F-789F-5A0C-E3EC3DD5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151" cy="1325563"/>
          </a:xfrm>
        </p:spPr>
        <p:txBody>
          <a:bodyPr/>
          <a:lstStyle/>
          <a:p>
            <a:r>
              <a:rPr lang="en-IE" dirty="0"/>
              <a:t>Resources</a:t>
            </a:r>
            <a:br>
              <a:rPr lang="en-IE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C9006-0288-17ED-6A48-CC37514B0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278" y="1306750"/>
            <a:ext cx="4681151" cy="4244497"/>
          </a:xfrm>
        </p:spPr>
        <p:txBody>
          <a:bodyPr>
            <a:noAutofit/>
          </a:bodyPr>
          <a:lstStyle/>
          <a:p>
            <a:r>
              <a:rPr lang="en-IE" sz="1800" u="sng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Deque University</a:t>
            </a:r>
            <a:r>
              <a:rPr lang="en-IE" sz="1800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(We have licences!)</a:t>
            </a:r>
          </a:p>
          <a:p>
            <a:pPr marL="0" indent="0">
              <a:buNone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programme for your team. Courses and reference library, useful to understand In-depth &amp; Simplified Reviews</a:t>
            </a:r>
            <a:endParaRPr lang="en-I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u="sng" dirty="0">
              <a:solidFill>
                <a:srgbClr val="BF22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NDA monitors compliance</a:t>
            </a:r>
            <a:r>
              <a:rPr lang="en-IE" sz="1800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to monitoring process under WAD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ICS WAD Training Series</a:t>
            </a:r>
            <a:r>
              <a:rPr lang="en-IE" sz="1800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dirty="0">
              <a:solidFill>
                <a:srgbClr val="BF22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 webinars hosted by NDA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Accessibility Techniques</a:t>
            </a:r>
            <a:endParaRPr lang="en-IE" sz="1800" dirty="0">
              <a:solidFill>
                <a:srgbClr val="BF22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 webinars hosted by NDA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9363422-9D55-AF56-A389-81AFB0E7C870}"/>
              </a:ext>
            </a:extLst>
          </p:cNvPr>
          <p:cNvSpPr txBox="1">
            <a:spLocks/>
          </p:cNvSpPr>
          <p:nvPr/>
        </p:nvSpPr>
        <p:spPr>
          <a:xfrm>
            <a:off x="5978255" y="1306750"/>
            <a:ext cx="5125995" cy="424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 Reports</a:t>
            </a:r>
            <a:r>
              <a:rPr lang="en-IE" sz="1800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Ireland’s past reports </a:t>
            </a:r>
            <a:endParaRPr lang="en-IE" sz="1800" u="sng" dirty="0">
              <a:solidFill>
                <a:srgbClr val="BF22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Communication Toolkit</a:t>
            </a:r>
            <a:r>
              <a:rPr lang="en-IE" sz="1800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you thinking about the content on your website/app and how the public interacts with 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Web Accessibility</a:t>
            </a:r>
            <a:r>
              <a:rPr lang="en-IE" sz="1800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W3C’s introduction to accessibility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W3C ARIA Authoring Practices Guide</a:t>
            </a:r>
            <a:r>
              <a:rPr lang="en-IE" sz="1800" dirty="0">
                <a:solidFill>
                  <a:srgbClr val="BF22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a library of accessible design patterns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1800" u="sng" dirty="0">
                <a:solidFill>
                  <a:srgbClr val="BF22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an Accessibility Statement</a:t>
            </a:r>
            <a:endParaRPr lang="en-IE" sz="1800" u="sng" dirty="0">
              <a:solidFill>
                <a:srgbClr val="BF22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structure and include information in accessibility statements</a:t>
            </a:r>
          </a:p>
          <a:p>
            <a:endParaRPr lang="en-IE" sz="1800" dirty="0"/>
          </a:p>
          <a:p>
            <a:endParaRPr lang="en-IE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BB341-0060-A917-1A24-6E3D0BAF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923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4D7D6E-3946-5449-C779-97342263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600200"/>
            <a:ext cx="557177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dirty="0"/>
              <a:t>Closing Slide: CEUD Contact details</a:t>
            </a:r>
          </a:p>
        </p:txBody>
      </p:sp>
      <p:sp>
        <p:nvSpPr>
          <p:cNvPr id="4" name="Text Placeholder 3" descr="Website: https://universaldesign.ie/&#10;X: @CEUD_NDA &#10;LinkedIn: https://www.linkedin.com/showcase/the-centre-for-excellence-in-universal-design-ceud ">
            <a:extLst>
              <a:ext uri="{FF2B5EF4-FFF2-40B4-BE49-F238E27FC236}">
                <a16:creationId xmlns:a16="http://schemas.microsoft.com/office/drawing/2014/main" id="{35F296D9-6C00-166C-46C7-6FEB3D145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5458" y="3992104"/>
            <a:ext cx="9250884" cy="2576052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IE" sz="2400" dirty="0">
                <a:latin typeface="Verdana" panose="020B0604030504040204" pitchFamily="34" charset="0"/>
                <a:ea typeface="Verdana" panose="020B0604030504040204" pitchFamily="34" charset="0"/>
              </a:rPr>
              <a:t>https://universaldesign.ie/</a:t>
            </a:r>
          </a:p>
          <a:p>
            <a:pPr>
              <a:spcAft>
                <a:spcPts val="3000"/>
              </a:spcAft>
            </a:pPr>
            <a:r>
              <a:rPr lang="en-IE" sz="2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@CEUD_NDA</a:t>
            </a:r>
          </a:p>
          <a:p>
            <a:pPr>
              <a:spcAft>
                <a:spcPts val="3000"/>
              </a:spcAft>
            </a:pPr>
            <a:r>
              <a:rPr lang="en-IE" sz="24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www.linkedin.com/showcase/the-centre-for-excellence-in-universal-design-ceud </a:t>
            </a:r>
          </a:p>
          <a:p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FB1AE5-048F-BD52-A86B-1FDD9026F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9788" y="465737"/>
            <a:ext cx="7891257" cy="3295250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75153-65B1-E16A-0764-0A102BF5D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4777" y="4061854"/>
            <a:ext cx="593072" cy="2114903"/>
            <a:chOff x="953729" y="3942735"/>
            <a:chExt cx="593072" cy="21149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8C98AC-7429-5EC7-9D6A-E779924F1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03"/>
            <a:stretch/>
          </p:blipFill>
          <p:spPr>
            <a:xfrm>
              <a:off x="989673" y="3942735"/>
              <a:ext cx="557128" cy="485241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E2CA425-6F84-E56D-EEDC-6528EBAB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13" y="4708828"/>
              <a:ext cx="485241" cy="48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7ADC82-9E32-FF36-F793-1C73AB407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00" t="16489" r="10975" b="14134"/>
            <a:stretch/>
          </p:blipFill>
          <p:spPr>
            <a:xfrm>
              <a:off x="953729" y="5474921"/>
              <a:ext cx="557129" cy="58271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58CFA-1D58-8297-BECB-04CDA2E4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01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7FEB-9906-AD51-7B59-E6E76E0C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82FA-E747-10F6-D8C2-76EE77CF4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0485"/>
            <a:ext cx="6361670" cy="36113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E" dirty="0"/>
              <a:t>Universal Design &amp; Accessibility</a:t>
            </a:r>
          </a:p>
          <a:p>
            <a:pPr>
              <a:lnSpc>
                <a:spcPct val="150000"/>
              </a:lnSpc>
            </a:pPr>
            <a:r>
              <a:rPr lang="en-IE" dirty="0"/>
              <a:t>Legal Obligations</a:t>
            </a:r>
          </a:p>
          <a:p>
            <a:pPr>
              <a:lnSpc>
                <a:spcPct val="150000"/>
              </a:lnSpc>
            </a:pPr>
            <a:r>
              <a:rPr lang="en-IE" dirty="0"/>
              <a:t>Simplified Reviews</a:t>
            </a:r>
          </a:p>
          <a:p>
            <a:pPr>
              <a:lnSpc>
                <a:spcPct val="150000"/>
              </a:lnSpc>
            </a:pPr>
            <a:r>
              <a:rPr lang="en-US" dirty="0"/>
              <a:t>Practical demo </a:t>
            </a:r>
          </a:p>
          <a:p>
            <a:pPr>
              <a:lnSpc>
                <a:spcPct val="150000"/>
              </a:lnSpc>
            </a:pPr>
            <a:r>
              <a:rPr lang="en-IE" dirty="0"/>
              <a:t>Strategies</a:t>
            </a:r>
          </a:p>
          <a:p>
            <a:pPr>
              <a:lnSpc>
                <a:spcPct val="150000"/>
              </a:lnSpc>
            </a:pPr>
            <a:r>
              <a:rPr lang="en-IE" dirty="0"/>
              <a:t>Q&amp;A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D3FEF-7ABE-A27E-E250-115F9324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193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304633-EE3A-AB5A-56A3-88739868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600200"/>
            <a:ext cx="689819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dirty="0"/>
              <a:t>Introductory Slide</a:t>
            </a:r>
          </a:p>
        </p:txBody>
      </p:sp>
      <p:pic>
        <p:nvPicPr>
          <p:cNvPr id="5" name="Picture 4" descr="Centre for Excellence in Universal Design (CEUD), National Disability Authority Logo">
            <a:extLst>
              <a:ext uri="{FF2B5EF4-FFF2-40B4-BE49-F238E27FC236}">
                <a16:creationId xmlns:a16="http://schemas.microsoft.com/office/drawing/2014/main" id="{13987A47-BD14-1842-6E97-2BF7F64EA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r="-1"/>
          <a:stretch/>
        </p:blipFill>
        <p:spPr>
          <a:xfrm>
            <a:off x="1876324" y="1931698"/>
            <a:ext cx="7906773" cy="33595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568E7-117C-78D1-D76C-B4522850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11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D556-CD8F-789F-5A0C-E3EC3DD5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Principles of Accessibility</a:t>
            </a:r>
          </a:p>
        </p:txBody>
      </p:sp>
      <p:pic>
        <p:nvPicPr>
          <p:cNvPr id="6" name="Picture 5" descr="The Four Principles of Accessibility are Perceivable, Operable ,Understandable&#10;and Robust.">
            <a:extLst>
              <a:ext uri="{FF2B5EF4-FFF2-40B4-BE49-F238E27FC236}">
                <a16:creationId xmlns:a16="http://schemas.microsoft.com/office/drawing/2014/main" id="{54651003-86E7-4ABC-BBE9-05F292C5C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86968"/>
            <a:ext cx="9728200" cy="165584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8CABD3-06B4-9734-B55D-99606A83C48E}"/>
              </a:ext>
            </a:extLst>
          </p:cNvPr>
          <p:cNvSpPr>
            <a:spLocks noGrp="1"/>
          </p:cNvSpPr>
          <p:nvPr/>
        </p:nvSpPr>
        <p:spPr>
          <a:xfrm>
            <a:off x="838200" y="3694061"/>
            <a:ext cx="10515600" cy="147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IE" dirty="0"/>
              <a:t>“I need to </a:t>
            </a:r>
            <a:r>
              <a:rPr lang="en-IE" b="1" dirty="0"/>
              <a:t>Perceive </a:t>
            </a:r>
            <a:r>
              <a:rPr lang="en-IE" dirty="0"/>
              <a:t>the content, then I need to </a:t>
            </a:r>
            <a:r>
              <a:rPr lang="en-IE" b="1" dirty="0"/>
              <a:t>Understand</a:t>
            </a:r>
            <a:r>
              <a:rPr lang="en-IE" dirty="0"/>
              <a:t> it. Once</a:t>
            </a:r>
          </a:p>
          <a:p>
            <a:pPr marL="0" indent="0">
              <a:buNone/>
            </a:pPr>
            <a:r>
              <a:rPr lang="en-IE" dirty="0"/>
              <a:t>I’ve Understood it, I need to </a:t>
            </a:r>
            <a:r>
              <a:rPr lang="en-IE" b="1" dirty="0"/>
              <a:t>Operate </a:t>
            </a:r>
            <a:r>
              <a:rPr lang="en-IE" dirty="0"/>
              <a:t>it, using a device of my choice,</a:t>
            </a:r>
          </a:p>
          <a:p>
            <a:pPr marL="0" indent="0">
              <a:buNone/>
            </a:pPr>
            <a:r>
              <a:rPr lang="en-IE" dirty="0"/>
              <a:t>in a </a:t>
            </a:r>
            <a:r>
              <a:rPr lang="en-IE" b="1" dirty="0"/>
              <a:t>Robust </a:t>
            </a:r>
            <a:r>
              <a:rPr lang="en-IE" dirty="0"/>
              <a:t>way that won’t break it. 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AA521-0134-161D-3728-74F5326E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66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7FEB-9906-AD51-7B59-E6E76E0C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Legal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82FA-E747-10F6-D8C2-76EE77CF4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7569"/>
            <a:ext cx="8333509" cy="364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latin typeface="Gill Sans MT" panose="020B0502020104020203" pitchFamily="34" charset="0"/>
              </a:rPr>
              <a:t>EU Web Accessibility Directive / </a:t>
            </a:r>
            <a:r>
              <a:rPr lang="en-I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S.I. 358/2020 </a:t>
            </a:r>
            <a:r>
              <a:rPr lang="en-IE" b="1" dirty="0">
                <a:latin typeface="Gill Sans MT" panose="020B0502020104020203" pitchFamily="34" charset="0"/>
              </a:rPr>
              <a:t>What public bodies must do</a:t>
            </a:r>
          </a:p>
          <a:p>
            <a:endParaRPr lang="en-IE" sz="2000" dirty="0"/>
          </a:p>
          <a:p>
            <a:pPr marL="457200" indent="-457200" hangingPunct="1">
              <a:lnSpc>
                <a:spcPct val="81000"/>
              </a:lnSpc>
              <a:buFont typeface="+mj-lt"/>
              <a:buAutoNum type="arabicPeriod"/>
              <a:defRPr sz="2000"/>
            </a:pPr>
            <a:r>
              <a:rPr lang="en-IE" sz="2000" dirty="0">
                <a:latin typeface="Gill Sans MT" panose="020B0502020104020203" pitchFamily="34" charset="0"/>
              </a:rPr>
              <a:t>Ensure all their websites and mobile apps comply with </a:t>
            </a:r>
            <a:r>
              <a:rPr lang="en-IE" sz="2000" b="1" dirty="0">
                <a:latin typeface="Gill Sans MT" panose="020B0502020104020203" pitchFamily="34" charset="0"/>
              </a:rPr>
              <a:t>AA WCAG 2.1</a:t>
            </a:r>
          </a:p>
          <a:p>
            <a:pPr marL="914400" lvl="1" indent="-457200" hangingPunct="1">
              <a:lnSpc>
                <a:spcPct val="81000"/>
              </a:lnSpc>
              <a:spcBef>
                <a:spcPts val="500"/>
              </a:spcBef>
              <a:buFont typeface="+mj-lt"/>
              <a:buAutoNum type="arabicPeriod"/>
              <a:defRPr sz="2000"/>
            </a:pPr>
            <a:endParaRPr lang="en-IE" sz="2000" b="1" dirty="0">
              <a:latin typeface="Gill Sans MT" panose="020B0502020104020203" pitchFamily="34" charset="0"/>
            </a:endParaRPr>
          </a:p>
          <a:p>
            <a:pPr marL="457200" indent="-457200" hangingPunct="1">
              <a:lnSpc>
                <a:spcPct val="81000"/>
              </a:lnSpc>
              <a:buFont typeface="+mj-lt"/>
              <a:buAutoNum type="arabicPeriod"/>
              <a:defRPr sz="2000"/>
            </a:pPr>
            <a:r>
              <a:rPr lang="en-IE" sz="2000" dirty="0">
                <a:latin typeface="Gill Sans MT" panose="020B0502020104020203" pitchFamily="34" charset="0"/>
              </a:rPr>
              <a:t>Provide and maintain a detailed </a:t>
            </a:r>
            <a:r>
              <a:rPr lang="en-IE" sz="2000" b="1" dirty="0">
                <a:latin typeface="Gill Sans MT" panose="020B0502020104020203" pitchFamily="34" charset="0"/>
              </a:rPr>
              <a:t>Accessibility Statement</a:t>
            </a:r>
          </a:p>
          <a:p>
            <a:pPr marL="457200" indent="-457200" hangingPunct="1">
              <a:lnSpc>
                <a:spcPct val="81000"/>
              </a:lnSpc>
              <a:buFont typeface="+mj-lt"/>
              <a:buAutoNum type="arabicPeriod"/>
              <a:defRPr sz="2000" b="1"/>
            </a:pPr>
            <a:endParaRPr lang="en-IE" sz="2000" b="1" dirty="0">
              <a:latin typeface="Gill Sans MT" panose="020B0502020104020203" pitchFamily="34" charset="0"/>
            </a:endParaRPr>
          </a:p>
          <a:p>
            <a:pPr marL="457200" indent="-457200" hangingPunct="1">
              <a:buFont typeface="+mj-lt"/>
              <a:buAutoNum type="arabicPeriod"/>
              <a:defRPr sz="2000"/>
            </a:pPr>
            <a:r>
              <a:rPr lang="en-IE" sz="2000" dirty="0">
                <a:latin typeface="Gill Sans MT" panose="020B0502020104020203" pitchFamily="34" charset="0"/>
              </a:rPr>
              <a:t>Include </a:t>
            </a:r>
            <a:r>
              <a:rPr lang="en-IE" sz="2000" b="1" dirty="0">
                <a:latin typeface="Gill Sans MT" panose="020B0502020104020203" pitchFamily="34" charset="0"/>
              </a:rPr>
              <a:t>clear access to a Complaints and Redress mechanism (Enforcement procedure)</a:t>
            </a:r>
          </a:p>
          <a:p>
            <a:pPr marL="457200" indent="-457200" hangingPunct="1">
              <a:lnSpc>
                <a:spcPct val="200000"/>
              </a:lnSpc>
              <a:buFont typeface="+mj-lt"/>
              <a:buAutoNum type="arabicPeriod"/>
              <a:defRPr sz="2000"/>
            </a:pPr>
            <a:r>
              <a:rPr lang="en-IE" sz="2000" dirty="0">
                <a:latin typeface="Gill Sans MT" panose="020B0502020104020203" pitchFamily="34" charset="0"/>
              </a:rPr>
              <a:t>Build capacity and awareness of web accessibility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5F433-814C-FE95-9623-C96088AF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20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7FEB-9906-AD51-7B59-E6E76E0C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82FA-E747-10F6-D8C2-76EE77CF4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18401"/>
            <a:ext cx="5257800" cy="364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latin typeface="Gill Sans MT" panose="020B0502020104020203" pitchFamily="34" charset="0"/>
              </a:rPr>
              <a:t>What’s Covered</a:t>
            </a:r>
          </a:p>
          <a:p>
            <a:pPr marL="0" indent="0">
              <a:buNone/>
            </a:pPr>
            <a:endParaRPr lang="en-IE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IE" b="1" dirty="0">
                <a:latin typeface="Gill Sans MT" panose="020B0502020104020203" pitchFamily="34" charset="0"/>
              </a:rPr>
              <a:t>What’s Exempt</a:t>
            </a:r>
          </a:p>
          <a:p>
            <a:pPr marL="0" indent="0">
              <a:buNone/>
            </a:pPr>
            <a:endParaRPr lang="en-IE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IE" b="1" dirty="0">
                <a:latin typeface="Gill Sans MT" panose="020B0502020104020203" pitchFamily="34" charset="0"/>
              </a:rPr>
              <a:t>Accessibility Statements</a:t>
            </a:r>
            <a:endParaRPr lang="en-IE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9609-5CFB-A581-ADAE-49D043A4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53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2195-6FB7-486F-579A-86A0E6A4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938"/>
            <a:ext cx="10515600" cy="2852737"/>
          </a:xfrm>
        </p:spPr>
        <p:txBody>
          <a:bodyPr>
            <a:noAutofit/>
          </a:bodyPr>
          <a:lstStyle/>
          <a:p>
            <a:r>
              <a:rPr lang="en-I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“If anybody asks me what the Internet means to me, I will tell him without hesitation: To me (a quadriplegic) the Internet occupies the most important part in my life. It is my feet that can take me to any part of the world; it is my hands which help me to accomplish my work; it is my best friend - it gives my life meaning.”</a:t>
            </a:r>
            <a:br>
              <a:rPr lang="en-I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 </a:t>
            </a:r>
            <a:r>
              <a:rPr lang="en-IE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ZhangXu</a:t>
            </a:r>
            <a:br>
              <a:rPr lang="en-I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IE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5F8D9-731C-C1EF-CB6F-989FC331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53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D38ACA7-D6D2-2E60-D6D5-974CE52C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dirty="0"/>
              <a:t>Examples of Web Accessibility</a:t>
            </a:r>
          </a:p>
        </p:txBody>
      </p:sp>
      <p:pic>
        <p:nvPicPr>
          <p:cNvPr id="5" name="Picture 4" descr="Using sign language on a video call">
            <a:extLst>
              <a:ext uri="{FF2B5EF4-FFF2-40B4-BE49-F238E27FC236}">
                <a16:creationId xmlns:a16="http://schemas.microsoft.com/office/drawing/2014/main" id="{C115C70C-B950-D349-8E68-CCAA57701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10" y="865703"/>
            <a:ext cx="2302661" cy="4547755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73C7B3D4-1005-0A45-BBE5-4FE65EF01840}"/>
              </a:ext>
            </a:extLst>
          </p:cNvPr>
          <p:cNvSpPr txBox="1"/>
          <p:nvPr/>
        </p:nvSpPr>
        <p:spPr>
          <a:xfrm>
            <a:off x="512628" y="4415060"/>
            <a:ext cx="225414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Arial" panose="020B0604020202020204" pitchFamily="34" charset="0"/>
              </a:rPr>
              <a:t>Using sign language on a </a:t>
            </a:r>
          </a:p>
          <a:p>
            <a:pPr algn="ctr"/>
            <a:r>
              <a:rPr lang="en-GB" dirty="0">
                <a:latin typeface="Arial" panose="020B0604020202020204" pitchFamily="34" charset="0"/>
              </a:rPr>
              <a:t>video call</a:t>
            </a:r>
          </a:p>
        </p:txBody>
      </p:sp>
      <p:pic>
        <p:nvPicPr>
          <p:cNvPr id="8" name="Picture 7" descr="Closed Captions on a video">
            <a:extLst>
              <a:ext uri="{FF2B5EF4-FFF2-40B4-BE49-F238E27FC236}">
                <a16:creationId xmlns:a16="http://schemas.microsoft.com/office/drawing/2014/main" id="{4ED247D0-579D-37C7-8BAB-8E77992DB4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343" y="434248"/>
            <a:ext cx="4678541" cy="2326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F6E259-DF0A-BF1A-ADBA-0107C6673179}"/>
              </a:ext>
            </a:extLst>
          </p:cNvPr>
          <p:cNvSpPr txBox="1"/>
          <p:nvPr/>
        </p:nvSpPr>
        <p:spPr>
          <a:xfrm>
            <a:off x="4264466" y="496371"/>
            <a:ext cx="2932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Closed captions on a video</a:t>
            </a:r>
          </a:p>
        </p:txBody>
      </p:sp>
      <p:pic>
        <p:nvPicPr>
          <p:cNvPr id="7" name="Picture 6" descr="Illustration of a smart phone with a microphone">
            <a:extLst>
              <a:ext uri="{FF2B5EF4-FFF2-40B4-BE49-F238E27FC236}">
                <a16:creationId xmlns:a16="http://schemas.microsoft.com/office/drawing/2014/main" id="{758F7DA5-34B1-D46D-56CA-8167747C9D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84" y="3124652"/>
            <a:ext cx="2094670" cy="2094670"/>
          </a:xfrm>
          <a:prstGeom prst="rect">
            <a:avLst/>
          </a:prstGeom>
        </p:spPr>
      </p:pic>
      <p:pic>
        <p:nvPicPr>
          <p:cNvPr id="9" name="Picture 8" descr="Driver in car with gps app on phone reading instructions aloud">
            <a:extLst>
              <a:ext uri="{FF2B5EF4-FFF2-40B4-BE49-F238E27FC236}">
                <a16:creationId xmlns:a16="http://schemas.microsoft.com/office/drawing/2014/main" id="{924A3399-D057-E261-9C41-BD0F4A008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880" y="1541418"/>
            <a:ext cx="3515599" cy="2271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98DEFD-4E38-F889-6A9B-BBDBA7D61897}"/>
              </a:ext>
            </a:extLst>
          </p:cNvPr>
          <p:cNvSpPr txBox="1"/>
          <p:nvPr/>
        </p:nvSpPr>
        <p:spPr>
          <a:xfrm>
            <a:off x="8458880" y="3469208"/>
            <a:ext cx="3051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Speech output while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1ADB-9FBB-4F68-6DEF-F31720F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058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16D37-E010-4103-A3D9-E18ABD78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Simplified Review?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24716-EC54-43BC-B8FE-77C83B09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1036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Automated testing to provide a baseline understanding of accessibility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~ 400 pages per scan, incl PDFs. ~50% of  standard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Understand key trends through larger data sample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Gain information on areas in which to direct resources to first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Weekly report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6C833-164F-72B2-FBCA-749C665DA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227" y="3466121"/>
            <a:ext cx="1844250" cy="1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3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0bfedf-065b-438d-886c-f09e71a841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6BE8DCA7D284DB8749A06734C2D16" ma:contentTypeVersion="8" ma:contentTypeDescription="Create a new document." ma:contentTypeScope="" ma:versionID="208a170b341156acd9a9c04bff0ee2e3">
  <xsd:schema xmlns:xsd="http://www.w3.org/2001/XMLSchema" xmlns:xs="http://www.w3.org/2001/XMLSchema" xmlns:p="http://schemas.microsoft.com/office/2006/metadata/properties" xmlns:ns3="8b0bfedf-065b-438d-886c-f09e71a841d5" xmlns:ns4="b8343423-92b9-4a13-b997-649c69b62857" targetNamespace="http://schemas.microsoft.com/office/2006/metadata/properties" ma:root="true" ma:fieldsID="a38e0870b01e3125ce5b05dbedc82eb1" ns3:_="" ns4:_="">
    <xsd:import namespace="8b0bfedf-065b-438d-886c-f09e71a841d5"/>
    <xsd:import namespace="b8343423-92b9-4a13-b997-649c69b628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bfedf-065b-438d-886c-f09e71a84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43423-92b9-4a13-b997-649c69b62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02634-52EA-49C8-886D-E013708C8D00}">
  <ds:schemaRefs>
    <ds:schemaRef ds:uri="http://purl.org/dc/terms/"/>
    <ds:schemaRef ds:uri="http://schemas.microsoft.com/office/2006/documentManagement/types"/>
    <ds:schemaRef ds:uri="http://purl.org/dc/dcmitype/"/>
    <ds:schemaRef ds:uri="8b0bfedf-065b-438d-886c-f09e71a841d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8343423-92b9-4a13-b997-649c69b628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D3FE7A-8C9F-445C-8E35-396285E5C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4F6250-CCCA-4A48-9323-7AD8C68D57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0bfedf-065b-438d-886c-f09e71a841d5"/>
    <ds:schemaRef ds:uri="b8343423-92b9-4a13-b997-649c69b62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772</Words>
  <Application>Microsoft Office PowerPoint</Application>
  <PresentationFormat>Widescreen</PresentationFormat>
  <Paragraphs>158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Verdana</vt:lpstr>
      <vt:lpstr>Custom Design</vt:lpstr>
      <vt:lpstr>Office Theme</vt:lpstr>
      <vt:lpstr> Simplified Reviews 2024 </vt:lpstr>
      <vt:lpstr>Agenda</vt:lpstr>
      <vt:lpstr>Introductory Slide</vt:lpstr>
      <vt:lpstr>Principles of Accessibility</vt:lpstr>
      <vt:lpstr>Legal Obligations</vt:lpstr>
      <vt:lpstr>Content</vt:lpstr>
      <vt:lpstr>“If anybody asks me what the Internet means to me, I will tell him without hesitation: To me (a quadriplegic) the Internet occupies the most important part in my life. It is my feet that can take me to any part of the world; it is my hands which help me to accomplish my work; it is my best friend - it gives my life meaning.” Dr ZhangXu </vt:lpstr>
      <vt:lpstr>Examples of Web Accessibility</vt:lpstr>
      <vt:lpstr>What is a Simplified Review?</vt:lpstr>
      <vt:lpstr>Simplified Reviews –2024</vt:lpstr>
      <vt:lpstr>Working with the results</vt:lpstr>
      <vt:lpstr>The numbers don’t lie, But they don’t tell the whole truth</vt:lpstr>
      <vt:lpstr>Practical demo  </vt:lpstr>
      <vt:lpstr>Using Simplified Review results - 1 </vt:lpstr>
      <vt:lpstr>Using Simplified Review results -2 </vt:lpstr>
      <vt:lpstr>Monitoring is just the beginning</vt:lpstr>
      <vt:lpstr>Resources </vt:lpstr>
      <vt:lpstr>Closing Slide: CEUD Contact details</vt:lpstr>
    </vt:vector>
  </TitlesOfParts>
  <Company>National Disability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Damhnait O'Malley (NDA)</dc:creator>
  <cp:lastModifiedBy>Meghna Manu (NDA)</cp:lastModifiedBy>
  <cp:revision>99</cp:revision>
  <dcterms:created xsi:type="dcterms:W3CDTF">2024-01-29T10:28:13Z</dcterms:created>
  <dcterms:modified xsi:type="dcterms:W3CDTF">2024-03-28T10:12:41Z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0x0101007ED6BE8DCA7D284DB8749A06734C2D16</vt:lpwstr>
  </property>
</Properties>
</file>