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7" r:id="rId4"/>
  </p:sldMasterIdLst>
  <p:notesMasterIdLst>
    <p:notesMasterId r:id="rId56"/>
  </p:notesMasterIdLst>
  <p:handoutMasterIdLst>
    <p:handoutMasterId r:id="rId57"/>
  </p:handoutMasterIdLst>
  <p:sldIdLst>
    <p:sldId id="807" r:id="rId5"/>
    <p:sldId id="819" r:id="rId6"/>
    <p:sldId id="551" r:id="rId7"/>
    <p:sldId id="550" r:id="rId8"/>
    <p:sldId id="340" r:id="rId9"/>
    <p:sldId id="541" r:id="rId10"/>
    <p:sldId id="555" r:id="rId11"/>
    <p:sldId id="559" r:id="rId12"/>
    <p:sldId id="549" r:id="rId13"/>
    <p:sldId id="831" r:id="rId14"/>
    <p:sldId id="548" r:id="rId15"/>
    <p:sldId id="542" r:id="rId16"/>
    <p:sldId id="552" r:id="rId17"/>
    <p:sldId id="325" r:id="rId18"/>
    <p:sldId id="562" r:id="rId19"/>
    <p:sldId id="560" r:id="rId20"/>
    <p:sldId id="561" r:id="rId21"/>
    <p:sldId id="1087" r:id="rId22"/>
    <p:sldId id="564" r:id="rId23"/>
    <p:sldId id="891" r:id="rId24"/>
    <p:sldId id="567" r:id="rId25"/>
    <p:sldId id="886" r:id="rId26"/>
    <p:sldId id="568" r:id="rId27"/>
    <p:sldId id="569" r:id="rId28"/>
    <p:sldId id="326" r:id="rId29"/>
    <p:sldId id="329" r:id="rId30"/>
    <p:sldId id="890" r:id="rId31"/>
    <p:sldId id="333" r:id="rId32"/>
    <p:sldId id="328" r:id="rId33"/>
    <p:sldId id="583" r:id="rId34"/>
    <p:sldId id="582" r:id="rId35"/>
    <p:sldId id="332" r:id="rId36"/>
    <p:sldId id="889" r:id="rId37"/>
    <p:sldId id="539" r:id="rId38"/>
    <p:sldId id="1088" r:id="rId39"/>
    <p:sldId id="580" r:id="rId40"/>
    <p:sldId id="570" r:id="rId41"/>
    <p:sldId id="537" r:id="rId42"/>
    <p:sldId id="572" r:id="rId43"/>
    <p:sldId id="571" r:id="rId44"/>
    <p:sldId id="888" r:id="rId45"/>
    <p:sldId id="573" r:id="rId46"/>
    <p:sldId id="821" r:id="rId47"/>
    <p:sldId id="335" r:id="rId48"/>
    <p:sldId id="574" r:id="rId49"/>
    <p:sldId id="547" r:id="rId50"/>
    <p:sldId id="577" r:id="rId51"/>
    <p:sldId id="578" r:id="rId52"/>
    <p:sldId id="535" r:id="rId53"/>
    <p:sldId id="521" r:id="rId54"/>
    <p:sldId id="887" r:id="rId55"/>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F2D6B-B760-4AEA-A9FE-2CEAD8A7FA6C}" v="7" dt="2022-05-12T10:39:08.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8" autoAdjust="0"/>
    <p:restoredTop sz="95519" autoAdjust="0"/>
  </p:normalViewPr>
  <p:slideViewPr>
    <p:cSldViewPr snapToGrid="0">
      <p:cViewPr varScale="1">
        <p:scale>
          <a:sx n="74" d="100"/>
          <a:sy n="74" d="100"/>
        </p:scale>
        <p:origin x="101" y="514"/>
      </p:cViewPr>
      <p:guideLst>
        <p:guide orient="horz" pos="2160"/>
        <p:guide pos="506"/>
      </p:guideLst>
    </p:cSldViewPr>
  </p:slideViewPr>
  <p:outlineViewPr>
    <p:cViewPr>
      <p:scale>
        <a:sx n="33" d="100"/>
        <a:sy n="33" d="100"/>
      </p:scale>
      <p:origin x="0" y="-12264"/>
    </p:cViewPr>
  </p:outlineViewPr>
  <p:notesTextViewPr>
    <p:cViewPr>
      <p:scale>
        <a:sx n="3" d="2"/>
        <a:sy n="3" d="2"/>
      </p:scale>
      <p:origin x="0" y="0"/>
    </p:cViewPr>
  </p:notesTextViewPr>
  <p:sorterViewPr>
    <p:cViewPr>
      <p:scale>
        <a:sx n="100" d="100"/>
        <a:sy n="100" d="100"/>
      </p:scale>
      <p:origin x="0" y="-6900"/>
    </p:cViewPr>
  </p:sorterViewPr>
  <p:notesViewPr>
    <p:cSldViewPr snapToGrid="0">
      <p:cViewPr varScale="1">
        <p:scale>
          <a:sx n="85" d="100"/>
          <a:sy n="85" d="100"/>
        </p:scale>
        <p:origin x="210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0C822B-DD94-4E10-AFF9-A50FA71EA4DB}" type="datetimeFigureOut">
              <a:rPr lang="en-GB" smtClean="0"/>
              <a:t>21/07/2023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348D3A8-E756-4D7B-B5D9-FB8409F997FE}" type="slidenum">
              <a:rPr lang="en-GB" smtClean="0"/>
              <a:t>‹#›</a:t>
            </a:fld>
            <a:endParaRPr lang="en-GB"/>
          </a:p>
        </p:txBody>
      </p:sp>
    </p:spTree>
    <p:extLst>
      <p:ext uri="{BB962C8B-B14F-4D97-AF65-F5344CB8AC3E}">
        <p14:creationId xmlns:p14="http://schemas.microsoft.com/office/powerpoint/2010/main" val="128979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58C109-14B4-444E-845F-466970746481}" type="datetimeFigureOut">
              <a:rPr lang="en-GB" smtClean="0"/>
              <a:t>21/07/2023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D16F3B-2122-4328-93B5-DB53A312A6E1}" type="slidenum">
              <a:rPr lang="en-GB" smtClean="0"/>
              <a:t>‹#›</a:t>
            </a:fld>
            <a:endParaRPr lang="en-GB" dirty="0"/>
          </a:p>
        </p:txBody>
      </p:sp>
    </p:spTree>
    <p:extLst>
      <p:ext uri="{BB962C8B-B14F-4D97-AF65-F5344CB8AC3E}">
        <p14:creationId xmlns:p14="http://schemas.microsoft.com/office/powerpoint/2010/main" val="96104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rive.google.com/open?id=0B-oEnszZrEaMYmt6LXJoaWxGbG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drive.google.com/open?id=0B5w8EXu9wtOqeW8zSVJQZUtmSVE" TargetMode="External"/><Relationship Id="rId4" Type="http://schemas.openxmlformats.org/officeDocument/2006/relationships/hyperlink" Target="https://drive.google.com/open?id=0B-oEnszZrEaMM0t6dTExNU5LTW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lstStyle/>
          <a:p>
            <a:r>
              <a:rPr lang="en-GB" dirty="0"/>
              <a:t>Make sure recording has started!</a:t>
            </a:r>
          </a:p>
          <a:p>
            <a:r>
              <a:rPr lang="en-GB"/>
              <a:t>Also enable live captions!</a:t>
            </a:r>
          </a:p>
          <a:p>
            <a:endParaRPr lang="en-GB" dirty="0"/>
          </a:p>
        </p:txBody>
      </p:sp>
    </p:spTree>
    <p:extLst>
      <p:ext uri="{BB962C8B-B14F-4D97-AF65-F5344CB8AC3E}">
        <p14:creationId xmlns:p14="http://schemas.microsoft.com/office/powerpoint/2010/main" val="172680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Here we have a multiple choice poll.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&lt;Give poll, then announce results&gt;</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10</a:t>
            </a:fld>
            <a:endParaRPr lang="en-US"/>
          </a:p>
        </p:txBody>
      </p:sp>
    </p:spTree>
    <p:extLst>
      <p:ext uri="{BB962C8B-B14F-4D97-AF65-F5344CB8AC3E}">
        <p14:creationId xmlns:p14="http://schemas.microsoft.com/office/powerpoint/2010/main" val="153641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Office format is easiest to make accessible for a number of reasons. </a:t>
            </a:r>
          </a:p>
          <a:p>
            <a:r>
              <a:rPr lang="en-GB" dirty="0"/>
              <a:t>The office format, once proprietary, is now more open and can be read on a wide range of devices – pcs, macs and mobiles. It is has good support across assistive technologies e.g. the JAWS and NVDA screen readers. </a:t>
            </a:r>
          </a:p>
          <a:p>
            <a:r>
              <a:rPr lang="en-GB" dirty="0"/>
              <a:t>User’s can also adjust the docs to meet their needs; change font size, background colour and so on. </a:t>
            </a:r>
          </a:p>
          <a:p>
            <a:r>
              <a:rPr lang="en-GB" dirty="0"/>
              <a:t>All of this really applies to simple office documents; more complex ones do introduce accessibility challenges. </a:t>
            </a:r>
          </a:p>
          <a:p>
            <a:r>
              <a:rPr lang="en-GB" dirty="0"/>
              <a:t>In addition, due to the ubiquity of it’s interface; pretty much everybody will have access to, and be familiar with, the office range of products. </a:t>
            </a:r>
          </a:p>
          <a:p>
            <a:endParaRPr lang="en-GB" dirty="0"/>
          </a:p>
          <a:p>
            <a:r>
              <a:rPr lang="en-GB" dirty="0"/>
              <a:t>Main benefit of PDF is that it’s view is the same for all users; so creators know how it will look to users. It is also possible to ensure interactive features are made accessible.  Companies may also not want to publish Word docs which are easily edited. </a:t>
            </a:r>
          </a:p>
          <a:p>
            <a:r>
              <a:rPr lang="en-GB" dirty="0"/>
              <a:t>Whilst editing PDFs is possible, it requires specialist software. </a:t>
            </a:r>
          </a:p>
          <a:p>
            <a:endParaRPr lang="en-GB" dirty="0"/>
          </a:p>
          <a:p>
            <a:r>
              <a:rPr lang="en-GB" dirty="0"/>
              <a:t>With </a:t>
            </a:r>
            <a:r>
              <a:rPr lang="en-GB" dirty="0" err="1"/>
              <a:t>ePub</a:t>
            </a:r>
            <a:r>
              <a:rPr lang="en-GB" dirty="0"/>
              <a:t>, and HTML, user’s have control over the appearance of the content e.g. text and background colours, font style. </a:t>
            </a:r>
          </a:p>
          <a:p>
            <a:r>
              <a:rPr lang="en-GB" dirty="0"/>
              <a:t>It is possible to ensure interactivity is accessible as well. </a:t>
            </a:r>
          </a:p>
          <a:p>
            <a:endParaRPr lang="en-GB" dirty="0"/>
          </a:p>
          <a:p>
            <a:r>
              <a:rPr lang="en-GB" dirty="0"/>
              <a:t>Could demo </a:t>
            </a:r>
            <a:r>
              <a:rPr lang="en-GB" dirty="0" err="1"/>
              <a:t>epub</a:t>
            </a:r>
            <a:r>
              <a:rPr lang="en-GB"/>
              <a:t> here</a:t>
            </a:r>
            <a:endParaRPr lang="en-GB" dirty="0"/>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11</a:t>
            </a:fld>
            <a:endParaRPr lang="en-GB" dirty="0"/>
          </a:p>
        </p:txBody>
      </p:sp>
    </p:spTree>
    <p:extLst>
      <p:ext uri="{BB962C8B-B14F-4D97-AF65-F5344CB8AC3E}">
        <p14:creationId xmlns:p14="http://schemas.microsoft.com/office/powerpoint/2010/main" val="159582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 20 minutes</a:t>
            </a:r>
          </a:p>
          <a:p>
            <a:r>
              <a:rPr lang="en-GB" dirty="0"/>
              <a:t>Pause for any questions on last bit of content. </a:t>
            </a:r>
          </a:p>
          <a:p>
            <a:endParaRPr lang="en-GB" dirty="0"/>
          </a:p>
          <a:p>
            <a:r>
              <a:rPr lang="en-GB" dirty="0"/>
              <a:t>Creating accessible template is the easiest way to manage accessibility across an organisation.</a:t>
            </a:r>
          </a:p>
          <a:p>
            <a:r>
              <a:rPr lang="en-GB" dirty="0"/>
              <a:t>Templates, along with appropriate training for teams, ensure a base level of accessibility is baked into docs from the outset.</a:t>
            </a:r>
          </a:p>
          <a:p>
            <a:r>
              <a:rPr lang="en-GB" dirty="0"/>
              <a:t>This accessibility is then carried through into PDFs you create as well</a:t>
            </a:r>
          </a:p>
        </p:txBody>
      </p:sp>
      <p:sp>
        <p:nvSpPr>
          <p:cNvPr id="4" name="Slide Number Placeholder 3"/>
          <p:cNvSpPr>
            <a:spLocks noGrp="1"/>
          </p:cNvSpPr>
          <p:nvPr>
            <p:ph type="sldNum" sz="quarter" idx="5"/>
          </p:nvPr>
        </p:nvSpPr>
        <p:spPr/>
        <p:txBody>
          <a:bodyPr/>
          <a:lstStyle/>
          <a:p>
            <a:fld id="{A6D16F3B-2122-4328-93B5-DB53A312A6E1}" type="slidenum">
              <a:rPr lang="en-GB" smtClean="0"/>
              <a:t>12</a:t>
            </a:fld>
            <a:endParaRPr lang="en-GB" dirty="0"/>
          </a:p>
        </p:txBody>
      </p:sp>
    </p:spTree>
    <p:extLst>
      <p:ext uri="{BB962C8B-B14F-4D97-AF65-F5344CB8AC3E}">
        <p14:creationId xmlns:p14="http://schemas.microsoft.com/office/powerpoint/2010/main" val="410736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headings/text etc</a:t>
            </a:r>
          </a:p>
          <a:p>
            <a:endParaRPr lang="en-GB" dirty="0"/>
          </a:p>
          <a:p>
            <a:r>
              <a:rPr lang="en-GB" dirty="0"/>
              <a:t>In PPT, title is like the heading for a slide</a:t>
            </a:r>
          </a:p>
        </p:txBody>
      </p:sp>
      <p:sp>
        <p:nvSpPr>
          <p:cNvPr id="4" name="Slide Number Placeholder 3"/>
          <p:cNvSpPr>
            <a:spLocks noGrp="1"/>
          </p:cNvSpPr>
          <p:nvPr>
            <p:ph type="sldNum" sz="quarter" idx="5"/>
          </p:nvPr>
        </p:nvSpPr>
        <p:spPr/>
        <p:txBody>
          <a:bodyPr/>
          <a:lstStyle/>
          <a:p>
            <a:fld id="{A6D16F3B-2122-4328-93B5-DB53A312A6E1}" type="slidenum">
              <a:rPr lang="en-GB" smtClean="0"/>
              <a:t>13</a:t>
            </a:fld>
            <a:endParaRPr lang="en-GB" dirty="0"/>
          </a:p>
        </p:txBody>
      </p:sp>
    </p:spTree>
    <p:extLst>
      <p:ext uri="{BB962C8B-B14F-4D97-AF65-F5344CB8AC3E}">
        <p14:creationId xmlns:p14="http://schemas.microsoft.com/office/powerpoint/2010/main" val="71642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 on </a:t>
            </a:r>
            <a:r>
              <a:rPr lang="en-GB" b="1" dirty="0"/>
              <a:t>accessible demo doc</a:t>
            </a:r>
          </a:p>
          <a:p>
            <a:r>
              <a:rPr lang="en-GB" b="0" dirty="0"/>
              <a:t>Make use of document outline!</a:t>
            </a:r>
          </a:p>
          <a:p>
            <a:r>
              <a:rPr lang="en-GB" b="0" dirty="0"/>
              <a:t>Show how to edit the heading via styles &gt; modify, paragraph dialog AND outline view!</a:t>
            </a:r>
          </a:p>
          <a:p>
            <a:r>
              <a:rPr lang="en-GB" dirty="0"/>
              <a:t>Whilst you can change the name of a heading, we advise against it!</a:t>
            </a:r>
          </a:p>
          <a:p>
            <a:endParaRPr lang="en-GB" dirty="0"/>
          </a:p>
          <a:p>
            <a:r>
              <a:rPr lang="en-GB" dirty="0"/>
              <a:t>Do not use headings for styling text! </a:t>
            </a:r>
          </a:p>
        </p:txBody>
      </p:sp>
      <p:sp>
        <p:nvSpPr>
          <p:cNvPr id="4" name="Slide Number Placeholder 3"/>
          <p:cNvSpPr>
            <a:spLocks noGrp="1"/>
          </p:cNvSpPr>
          <p:nvPr>
            <p:ph type="sldNum" sz="quarter" idx="10"/>
          </p:nvPr>
        </p:nvSpPr>
        <p:spPr/>
        <p:txBody>
          <a:bodyPr/>
          <a:lstStyle/>
          <a:p>
            <a:fld id="{E40CCEF3-E323-9945-8D1A-F7C3ECA6AB17}" type="slidenum">
              <a:rPr lang="en-US" smtClean="0"/>
              <a:t>14</a:t>
            </a:fld>
            <a:endParaRPr lang="en-US"/>
          </a:p>
        </p:txBody>
      </p:sp>
    </p:spTree>
    <p:extLst>
      <p:ext uri="{BB962C8B-B14F-4D97-AF65-F5344CB8AC3E}">
        <p14:creationId xmlns:p14="http://schemas.microsoft.com/office/powerpoint/2010/main" val="32911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Powerpoint</a:t>
            </a:r>
            <a:r>
              <a:rPr lang="en-GB" dirty="0"/>
              <a:t> is a little different than Word. </a:t>
            </a:r>
          </a:p>
          <a:p>
            <a:r>
              <a:rPr lang="en-GB" dirty="0"/>
              <a:t>Instead of styles, it has Layouts. </a:t>
            </a:r>
          </a:p>
          <a:p>
            <a:endParaRPr lang="en-GB" dirty="0"/>
          </a:p>
          <a:p>
            <a:r>
              <a:rPr lang="en-GB" dirty="0"/>
              <a:t>Critical is to ensure every slide has a title placeholder – equivalent to a heading for the slide. Without this, no heading for screen reader users. </a:t>
            </a:r>
          </a:p>
          <a:p>
            <a:endParaRPr lang="en-GB" dirty="0"/>
          </a:p>
          <a:p>
            <a:r>
              <a:rPr lang="en-GB" dirty="0"/>
              <a:t>Go meta here – we will explore the accessibility of the slide deck I’m using today (a duplicate one anyway). </a:t>
            </a:r>
          </a:p>
          <a:p>
            <a:r>
              <a:rPr lang="en-GB" dirty="0"/>
              <a:t>View &gt; Slide master</a:t>
            </a:r>
          </a:p>
          <a:p>
            <a:r>
              <a:rPr lang="en-GB" dirty="0"/>
              <a:t>Right click slide &gt; Master layout – we need title and text selected here</a:t>
            </a:r>
          </a:p>
          <a:p>
            <a:endParaRPr lang="en-GB" dirty="0"/>
          </a:p>
          <a:p>
            <a:r>
              <a:rPr lang="en-GB" dirty="0"/>
              <a:t>Can also go to customise colours here. </a:t>
            </a:r>
          </a:p>
        </p:txBody>
      </p:sp>
      <p:sp>
        <p:nvSpPr>
          <p:cNvPr id="4" name="Slide Number Placeholder 3"/>
          <p:cNvSpPr>
            <a:spLocks noGrp="1"/>
          </p:cNvSpPr>
          <p:nvPr>
            <p:ph type="sldNum" sz="quarter" idx="5"/>
          </p:nvPr>
        </p:nvSpPr>
        <p:spPr/>
        <p:txBody>
          <a:bodyPr/>
          <a:lstStyle/>
          <a:p>
            <a:fld id="{A6D16F3B-2122-4328-93B5-DB53A312A6E1}" type="slidenum">
              <a:rPr lang="en-GB" smtClean="0"/>
              <a:t>15</a:t>
            </a:fld>
            <a:endParaRPr lang="en-GB" dirty="0"/>
          </a:p>
        </p:txBody>
      </p:sp>
    </p:spTree>
    <p:extLst>
      <p:ext uri="{BB962C8B-B14F-4D97-AF65-F5344CB8AC3E}">
        <p14:creationId xmlns:p14="http://schemas.microsoft.com/office/powerpoint/2010/main" val="271514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important is defining decorative content – typically repetitive content for assistive technologies</a:t>
            </a:r>
          </a:p>
          <a:p>
            <a:r>
              <a:rPr lang="en-GB" dirty="0"/>
              <a:t>By default they are ignored – to ensure this, use Word/PowerPoint features to add in Headers/Footers</a:t>
            </a:r>
          </a:p>
          <a:p>
            <a:r>
              <a:rPr lang="en-GB" dirty="0"/>
              <a:t>This carries through to PDFs as well</a:t>
            </a:r>
          </a:p>
          <a:p>
            <a:endParaRPr lang="en-GB" dirty="0"/>
          </a:p>
          <a:p>
            <a:r>
              <a:rPr lang="en-GB" dirty="0"/>
              <a:t>Ensure that important information e.g. authors name, within headers/footers is duplicated on title slide or elsewhere. </a:t>
            </a:r>
          </a:p>
          <a:p>
            <a:endParaRPr lang="en-GB" dirty="0"/>
          </a:p>
          <a:p>
            <a:r>
              <a:rPr lang="en-GB" dirty="0"/>
              <a:t>AT provides ways to get page number for example</a:t>
            </a:r>
          </a:p>
          <a:p>
            <a:endParaRPr lang="en-GB" dirty="0"/>
          </a:p>
          <a:p>
            <a:r>
              <a:rPr lang="en-GB" dirty="0"/>
              <a:t>Also good to ensure background images are marked as decorative. </a:t>
            </a:r>
          </a:p>
        </p:txBody>
      </p:sp>
      <p:sp>
        <p:nvSpPr>
          <p:cNvPr id="4" name="Slide Number Placeholder 3"/>
          <p:cNvSpPr>
            <a:spLocks noGrp="1"/>
          </p:cNvSpPr>
          <p:nvPr>
            <p:ph type="sldNum" sz="quarter" idx="5"/>
          </p:nvPr>
        </p:nvSpPr>
        <p:spPr/>
        <p:txBody>
          <a:bodyPr/>
          <a:lstStyle/>
          <a:p>
            <a:fld id="{A6D16F3B-2122-4328-93B5-DB53A312A6E1}" type="slidenum">
              <a:rPr lang="en-GB" smtClean="0"/>
              <a:t>16</a:t>
            </a:fld>
            <a:endParaRPr lang="en-GB" dirty="0"/>
          </a:p>
        </p:txBody>
      </p:sp>
    </p:spTree>
    <p:extLst>
      <p:ext uri="{BB962C8B-B14F-4D97-AF65-F5344CB8AC3E}">
        <p14:creationId xmlns:p14="http://schemas.microsoft.com/office/powerpoint/2010/main" val="120787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the NVDA speech viewer reads “graphic” constantly – likely due to background graphic on page</a:t>
            </a:r>
          </a:p>
          <a:p>
            <a:endParaRPr lang="en-GB" dirty="0"/>
          </a:p>
          <a:p>
            <a:r>
              <a:rPr lang="en-GB" dirty="0"/>
              <a:t>Use demo slide deck, slide 17 &gt; right click image &gt; edit alt text &gt; mark as decorative!</a:t>
            </a:r>
          </a:p>
        </p:txBody>
      </p:sp>
      <p:sp>
        <p:nvSpPr>
          <p:cNvPr id="4" name="Slide Number Placeholder 3"/>
          <p:cNvSpPr>
            <a:spLocks noGrp="1"/>
          </p:cNvSpPr>
          <p:nvPr>
            <p:ph type="sldNum" sz="quarter" idx="5"/>
          </p:nvPr>
        </p:nvSpPr>
        <p:spPr/>
        <p:txBody>
          <a:bodyPr/>
          <a:lstStyle/>
          <a:p>
            <a:fld id="{A6D16F3B-2122-4328-93B5-DB53A312A6E1}" type="slidenum">
              <a:rPr lang="en-GB" smtClean="0"/>
              <a:t>17</a:t>
            </a:fld>
            <a:endParaRPr lang="en-GB" dirty="0"/>
          </a:p>
        </p:txBody>
      </p:sp>
    </p:spTree>
    <p:extLst>
      <p:ext uri="{BB962C8B-B14F-4D97-AF65-F5344CB8AC3E}">
        <p14:creationId xmlns:p14="http://schemas.microsoft.com/office/powerpoint/2010/main" val="333367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Time here ~ 30 minutes</a:t>
            </a:r>
          </a:p>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18</a:t>
            </a:fld>
            <a:endParaRPr lang="en-US"/>
          </a:p>
        </p:txBody>
      </p:sp>
    </p:spTree>
    <p:extLst>
      <p:ext uri="{BB962C8B-B14F-4D97-AF65-F5344CB8AC3E}">
        <p14:creationId xmlns:p14="http://schemas.microsoft.com/office/powerpoint/2010/main" val="3616709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 30 minutes</a:t>
            </a:r>
          </a:p>
          <a:p>
            <a:r>
              <a:rPr lang="en-GB" dirty="0"/>
              <a:t>PAUSE for questions or comments on previous section</a:t>
            </a:r>
          </a:p>
          <a:p>
            <a:endParaRPr lang="en-GB" dirty="0"/>
          </a:p>
          <a:p>
            <a:r>
              <a:rPr lang="en-GB" dirty="0"/>
              <a:t>So far we’ve looked at templates, and now we will look at adding content to documents. </a:t>
            </a:r>
          </a:p>
          <a:p>
            <a:r>
              <a:rPr lang="en-GB" dirty="0"/>
              <a:t>Before that, we’ll have another poll.</a:t>
            </a:r>
          </a:p>
        </p:txBody>
      </p:sp>
      <p:sp>
        <p:nvSpPr>
          <p:cNvPr id="4" name="Slide Number Placeholder 3"/>
          <p:cNvSpPr>
            <a:spLocks noGrp="1"/>
          </p:cNvSpPr>
          <p:nvPr>
            <p:ph type="sldNum" sz="quarter" idx="5"/>
          </p:nvPr>
        </p:nvSpPr>
        <p:spPr/>
        <p:txBody>
          <a:bodyPr/>
          <a:lstStyle/>
          <a:p>
            <a:fld id="{A6D16F3B-2122-4328-93B5-DB53A312A6E1}" type="slidenum">
              <a:rPr lang="en-GB" smtClean="0"/>
              <a:t>19</a:t>
            </a:fld>
            <a:endParaRPr lang="en-GB" dirty="0"/>
          </a:p>
        </p:txBody>
      </p:sp>
    </p:spTree>
    <p:extLst>
      <p:ext uri="{BB962C8B-B14F-4D97-AF65-F5344CB8AC3E}">
        <p14:creationId xmlns:p14="http://schemas.microsoft.com/office/powerpoint/2010/main" val="389512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recording has started!</a:t>
            </a:r>
          </a:p>
          <a:p>
            <a:r>
              <a:rPr lang="en-GB" dirty="0"/>
              <a:t>Also enable live captions!</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a:t>
            </a:fld>
            <a:endParaRPr lang="en-US"/>
          </a:p>
        </p:txBody>
      </p:sp>
    </p:spTree>
    <p:extLst>
      <p:ext uri="{BB962C8B-B14F-4D97-AF65-F5344CB8AC3E}">
        <p14:creationId xmlns:p14="http://schemas.microsoft.com/office/powerpoint/2010/main" val="294475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Here we have a multiple choice poll.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Read out options whilst poll showing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&lt;Give poll, then announce results&gt;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Talk about results, note that some automated tools (</a:t>
            </a:r>
            <a:r>
              <a:rPr lang="en-GB" dirty="0" err="1"/>
              <a:t>SIteImprove</a:t>
            </a:r>
            <a:r>
              <a:rPr lang="en-GB" dirty="0"/>
              <a:t>, Axe Monitor) can check PDFs when they’re live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But best to check before publishing – we will look at some of the ways in which you can check content using built in tools</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20</a:t>
            </a:fld>
            <a:endParaRPr lang="en-US"/>
          </a:p>
        </p:txBody>
      </p:sp>
    </p:spTree>
    <p:extLst>
      <p:ext uri="{BB962C8B-B14F-4D97-AF65-F5344CB8AC3E}">
        <p14:creationId xmlns:p14="http://schemas.microsoft.com/office/powerpoint/2010/main" val="312777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 – ensuring available as machine readable!</a:t>
            </a:r>
          </a:p>
          <a:p>
            <a:endParaRPr lang="en-GB" dirty="0"/>
          </a:p>
          <a:p>
            <a:r>
              <a:rPr lang="en-GB" dirty="0"/>
              <a:t>Form fields – labelling, keyboard accessible</a:t>
            </a:r>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21</a:t>
            </a:fld>
            <a:endParaRPr lang="en-GB" dirty="0"/>
          </a:p>
        </p:txBody>
      </p:sp>
    </p:spTree>
    <p:extLst>
      <p:ext uri="{BB962C8B-B14F-4D97-AF65-F5344CB8AC3E}">
        <p14:creationId xmlns:p14="http://schemas.microsoft.com/office/powerpoint/2010/main" val="409197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we cannot just scan a page of text and include as an image. If doing this, likely need to OCR the image. </a:t>
            </a:r>
          </a:p>
          <a:p>
            <a:endParaRPr lang="en-GB" dirty="0"/>
          </a:p>
          <a:p>
            <a:r>
              <a:rPr lang="en-GB" dirty="0"/>
              <a:t>You can export a PDF as text; this will reflect the order in which SRs will read text content. </a:t>
            </a:r>
          </a:p>
          <a:p>
            <a:endParaRPr lang="en-GB" dirty="0"/>
          </a:p>
          <a:p>
            <a:r>
              <a:rPr lang="en-GB" dirty="0"/>
              <a:t>Open demo PPTX to slide 21</a:t>
            </a:r>
          </a:p>
          <a:p>
            <a:r>
              <a:rPr lang="en-GB" dirty="0"/>
              <a:t>Note that answer 1 has a bullet, but answer 2 has an image icon with correct alt text. </a:t>
            </a:r>
          </a:p>
          <a:p>
            <a:r>
              <a:rPr lang="en-GB" dirty="0"/>
              <a:t>Better to use lists and then provide descriptive text as well. </a:t>
            </a:r>
          </a:p>
          <a:p>
            <a:endParaRPr lang="en-GB" dirty="0"/>
          </a:p>
          <a:p>
            <a:r>
              <a:rPr lang="en-GB" dirty="0"/>
              <a:t>Non-standard characters differ between screen readers. Mathematics in particular is a challenging area. </a:t>
            </a:r>
          </a:p>
        </p:txBody>
      </p:sp>
      <p:sp>
        <p:nvSpPr>
          <p:cNvPr id="4" name="Slide Number Placeholder 3"/>
          <p:cNvSpPr>
            <a:spLocks noGrp="1"/>
          </p:cNvSpPr>
          <p:nvPr>
            <p:ph type="sldNum" sz="quarter" idx="5"/>
          </p:nvPr>
        </p:nvSpPr>
        <p:spPr/>
        <p:txBody>
          <a:bodyPr/>
          <a:lstStyle/>
          <a:p>
            <a:fld id="{A6D16F3B-2122-4328-93B5-DB53A312A6E1}" type="slidenum">
              <a:rPr lang="en-GB" smtClean="0"/>
              <a:t>22</a:t>
            </a:fld>
            <a:endParaRPr lang="en-GB" dirty="0"/>
          </a:p>
        </p:txBody>
      </p:sp>
    </p:spTree>
    <p:extLst>
      <p:ext uri="{BB962C8B-B14F-4D97-AF65-F5344CB8AC3E}">
        <p14:creationId xmlns:p14="http://schemas.microsoft.com/office/powerpoint/2010/main" val="2377981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 to chat if you have any suggestions over what we could do wrong in this example of a list</a:t>
            </a:r>
          </a:p>
          <a:p>
            <a:endParaRPr lang="en-GB" dirty="0"/>
          </a:p>
          <a:p>
            <a:r>
              <a:rPr lang="en-GB" dirty="0"/>
              <a:t>Go onto next slide to show bullets have normal style – not lists!</a:t>
            </a:r>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23</a:t>
            </a:fld>
            <a:endParaRPr lang="en-GB" dirty="0"/>
          </a:p>
        </p:txBody>
      </p:sp>
    </p:spTree>
    <p:extLst>
      <p:ext uri="{BB962C8B-B14F-4D97-AF65-F5344CB8AC3E}">
        <p14:creationId xmlns:p14="http://schemas.microsoft.com/office/powerpoint/2010/main" val="3289650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 40 minutes</a:t>
            </a:r>
          </a:p>
          <a:p>
            <a:endParaRPr lang="en-GB" dirty="0"/>
          </a:p>
          <a:p>
            <a:r>
              <a:rPr lang="en-GB" dirty="0"/>
              <a:t>Using normal style, not lists!</a:t>
            </a:r>
          </a:p>
          <a:p>
            <a:endParaRPr lang="en-GB" dirty="0"/>
          </a:p>
          <a:p>
            <a:r>
              <a:rPr lang="en-GB" dirty="0"/>
              <a:t>DEMO: inaccessible word doc: uses presentational table, but no lists again! Whilst visual lists are present, these are images!</a:t>
            </a:r>
          </a:p>
          <a:p>
            <a:endParaRPr lang="en-GB" dirty="0"/>
          </a:p>
          <a:p>
            <a:r>
              <a:rPr lang="en-GB" dirty="0"/>
              <a:t>Then demo accessible doc to show how they are done well!</a:t>
            </a:r>
          </a:p>
        </p:txBody>
      </p:sp>
      <p:sp>
        <p:nvSpPr>
          <p:cNvPr id="4" name="Slide Number Placeholder 3"/>
          <p:cNvSpPr>
            <a:spLocks noGrp="1"/>
          </p:cNvSpPr>
          <p:nvPr>
            <p:ph type="sldNum" sz="quarter" idx="5"/>
          </p:nvPr>
        </p:nvSpPr>
        <p:spPr/>
        <p:txBody>
          <a:bodyPr/>
          <a:lstStyle/>
          <a:p>
            <a:fld id="{A6D16F3B-2122-4328-93B5-DB53A312A6E1}" type="slidenum">
              <a:rPr lang="en-GB" smtClean="0"/>
              <a:t>24</a:t>
            </a:fld>
            <a:endParaRPr lang="en-GB" dirty="0"/>
          </a:p>
        </p:txBody>
      </p:sp>
    </p:spTree>
    <p:extLst>
      <p:ext uri="{BB962C8B-B14F-4D97-AF65-F5344CB8AC3E}">
        <p14:creationId xmlns:p14="http://schemas.microsoft.com/office/powerpoint/2010/main" val="276383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use proper bullets and not images. </a:t>
            </a:r>
          </a:p>
          <a:p>
            <a:endParaRPr lang="en-GB" dirty="0"/>
          </a:p>
          <a:p>
            <a:r>
              <a:rPr lang="en-GB" dirty="0"/>
              <a:t>Can modify styles to cater for spacing around bullets/list items, and chose bullets from library</a:t>
            </a:r>
          </a:p>
          <a:p>
            <a:endParaRPr lang="en-GB" dirty="0"/>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25</a:t>
            </a:fld>
            <a:endParaRPr lang="en-US"/>
          </a:p>
        </p:txBody>
      </p:sp>
    </p:spTree>
    <p:extLst>
      <p:ext uri="{BB962C8B-B14F-4D97-AF65-F5344CB8AC3E}">
        <p14:creationId xmlns:p14="http://schemas.microsoft.com/office/powerpoint/2010/main" val="2388696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Showing what we looked at earlier; </a:t>
            </a:r>
          </a:p>
          <a:p>
            <a:r>
              <a:rPr lang="en-GB" dirty="0"/>
              <a:t>Demo PPT slide 24 e.g. adding alt text OR add as decorative</a:t>
            </a:r>
          </a:p>
          <a:p>
            <a:r>
              <a:rPr lang="en-GB" dirty="0"/>
              <a:t>Can use automatic description, but not always good!</a:t>
            </a:r>
          </a:p>
          <a:p>
            <a:endParaRPr lang="en-GB" dirty="0"/>
          </a:p>
          <a:p>
            <a:r>
              <a:rPr lang="en-GB" dirty="0"/>
              <a:t>2 ways to add alt text; manually or through accessibility checker to identify images lacking alt text and then add!</a:t>
            </a:r>
          </a:p>
        </p:txBody>
      </p:sp>
      <p:sp>
        <p:nvSpPr>
          <p:cNvPr id="4" name="Slide Number Placeholder 3"/>
          <p:cNvSpPr>
            <a:spLocks noGrp="1"/>
          </p:cNvSpPr>
          <p:nvPr>
            <p:ph type="sldNum" sz="quarter" idx="10"/>
          </p:nvPr>
        </p:nvSpPr>
        <p:spPr/>
        <p:txBody>
          <a:bodyPr/>
          <a:lstStyle/>
          <a:p>
            <a:fld id="{E40CCEF3-E323-9945-8D1A-F7C3ECA6AB17}" type="slidenum">
              <a:rPr lang="en-US" smtClean="0"/>
              <a:t>26</a:t>
            </a:fld>
            <a:endParaRPr lang="en-US"/>
          </a:p>
        </p:txBody>
      </p:sp>
    </p:spTree>
    <p:extLst>
      <p:ext uri="{BB962C8B-B14F-4D97-AF65-F5344CB8AC3E}">
        <p14:creationId xmlns:p14="http://schemas.microsoft.com/office/powerpoint/2010/main" val="539788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this page we have an exercise. </a:t>
            </a:r>
          </a:p>
          <a:p>
            <a:r>
              <a:rPr lang="en-GB" dirty="0"/>
              <a:t>Each of you, please pick one image and then write the alternative text you would write. So write the letter e.g. A, followed by your alt text</a:t>
            </a:r>
          </a:p>
          <a:p>
            <a:endParaRPr lang="en-GB" dirty="0"/>
          </a:p>
          <a:p>
            <a:r>
              <a:rPr lang="en-GB" dirty="0"/>
              <a:t>No absolutely right answer; down to context – let’s see the suggested answers here! Best to keep it short though. Remember with screenreaders, onscreen text better as can use reading commands. </a:t>
            </a:r>
          </a:p>
          <a:p>
            <a:endParaRPr lang="en-GB" dirty="0"/>
          </a:p>
          <a:p>
            <a:r>
              <a:rPr lang="en-GB" dirty="0"/>
              <a:t>The best person to write the alt text for the image is the person who put it there – they are the only person who understands the reason for that image. </a:t>
            </a:r>
          </a:p>
          <a:p>
            <a:endParaRPr lang="en-GB" dirty="0"/>
          </a:p>
          <a:p>
            <a:r>
              <a:rPr lang="en-GB" dirty="0"/>
              <a:t>Within a PowerPoint doc, you can also add image descriptions to the notes pane which are accessible for screen reader users. Useful to alert screen reader users to this at the beginning e.g. additional info in the notes tab. </a:t>
            </a:r>
          </a:p>
          <a:p>
            <a:endParaRPr lang="en-GB" dirty="0"/>
          </a:p>
          <a:p>
            <a:r>
              <a:rPr lang="en-GB" dirty="0"/>
              <a:t>At the end of this presentation is a link to “the alt text decision” tree from the W3C which can be useful to help decide when an image is decorative or not</a:t>
            </a:r>
          </a:p>
          <a:p>
            <a:endParaRPr lang="en-GB" dirty="0"/>
          </a:p>
          <a:p>
            <a:r>
              <a:rPr lang="en-GB" dirty="0"/>
              <a:t>Also a  link to a tool called the Poet Training Tool, which interactively guides you through the process of deciding alt text</a:t>
            </a:r>
          </a:p>
        </p:txBody>
      </p:sp>
    </p:spTree>
    <p:extLst>
      <p:ext uri="{BB962C8B-B14F-4D97-AF65-F5344CB8AC3E}">
        <p14:creationId xmlns:p14="http://schemas.microsoft.com/office/powerpoint/2010/main" val="89802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 50 minutes</a:t>
            </a:r>
          </a:p>
          <a:p>
            <a:r>
              <a:rPr lang="en-GB" dirty="0"/>
              <a:t>Best practise to ensure the meaning of links is clear – SR users can extract list of links</a:t>
            </a:r>
          </a:p>
          <a:p>
            <a:r>
              <a:rPr lang="en-GB" dirty="0"/>
              <a:t>If doc meant to be print, could include URL in link name</a:t>
            </a:r>
          </a:p>
          <a:p>
            <a:r>
              <a:rPr lang="en-GB" dirty="0"/>
              <a:t>Use screen tip as a popup for mouse users (not screen reader users!)</a:t>
            </a:r>
          </a:p>
        </p:txBody>
      </p:sp>
      <p:sp>
        <p:nvSpPr>
          <p:cNvPr id="4" name="Slide Number Placeholder 3"/>
          <p:cNvSpPr>
            <a:spLocks noGrp="1"/>
          </p:cNvSpPr>
          <p:nvPr>
            <p:ph type="sldNum" sz="quarter" idx="10"/>
          </p:nvPr>
        </p:nvSpPr>
        <p:spPr/>
        <p:txBody>
          <a:bodyPr/>
          <a:lstStyle/>
          <a:p>
            <a:fld id="{E40CCEF3-E323-9945-8D1A-F7C3ECA6AB17}" type="slidenum">
              <a:rPr lang="en-US" smtClean="0"/>
              <a:t>28</a:t>
            </a:fld>
            <a:endParaRPr lang="en-US"/>
          </a:p>
        </p:txBody>
      </p:sp>
    </p:spTree>
    <p:extLst>
      <p:ext uri="{BB962C8B-B14F-4D97-AF65-F5344CB8AC3E}">
        <p14:creationId xmlns:p14="http://schemas.microsoft.com/office/powerpoint/2010/main" val="3256611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tables work best; with Word you can only have tables of one header row/column</a:t>
            </a:r>
          </a:p>
          <a:p>
            <a:endParaRPr lang="en-GB" dirty="0"/>
          </a:p>
          <a:p>
            <a:r>
              <a:rPr lang="en-GB" dirty="0"/>
              <a:t>If you have more complex tables, you will want to consider how to simply them. </a:t>
            </a:r>
          </a:p>
          <a:p>
            <a:endParaRPr lang="en-GB" dirty="0"/>
          </a:p>
          <a:p>
            <a:r>
              <a:rPr lang="en-GB" dirty="0"/>
              <a:t>Demo with Word doc by adding table. </a:t>
            </a:r>
          </a:p>
          <a:p>
            <a:r>
              <a:rPr lang="en-GB" dirty="0"/>
              <a:t>Point out header row in table toolbar. </a:t>
            </a:r>
          </a:p>
          <a:p>
            <a:r>
              <a:rPr lang="en-GB" dirty="0"/>
              <a:t>Then right click &gt; table properties &gt; row</a:t>
            </a:r>
          </a:p>
          <a:p>
            <a:r>
              <a:rPr lang="en-GB" dirty="0"/>
              <a:t>Check “Repeat header across pages”</a:t>
            </a:r>
          </a:p>
          <a:p>
            <a:r>
              <a:rPr lang="en-GB" dirty="0"/>
              <a:t>Could also add alt text</a:t>
            </a:r>
          </a:p>
          <a:p>
            <a:endParaRPr lang="en-GB" dirty="0"/>
          </a:p>
          <a:p>
            <a:r>
              <a:rPr lang="en-GB" dirty="0"/>
              <a:t>Note that Word tables are v. simple e.g. cannot merge cells, have single rows of headers</a:t>
            </a:r>
          </a:p>
          <a:p>
            <a:endParaRPr lang="en-GB" dirty="0"/>
          </a:p>
          <a:p>
            <a:r>
              <a:rPr lang="en-GB" dirty="0"/>
              <a:t>IF creating PDFs from word docs, de-select the first check box re: allow row to break across tables. </a:t>
            </a:r>
          </a:p>
          <a:p>
            <a:r>
              <a:rPr lang="en-GB" dirty="0"/>
              <a:t>Demo adding title to the </a:t>
            </a:r>
          </a:p>
        </p:txBody>
      </p:sp>
      <p:sp>
        <p:nvSpPr>
          <p:cNvPr id="4" name="Slide Number Placeholder 3"/>
          <p:cNvSpPr>
            <a:spLocks noGrp="1"/>
          </p:cNvSpPr>
          <p:nvPr>
            <p:ph type="sldNum" sz="quarter" idx="10"/>
          </p:nvPr>
        </p:nvSpPr>
        <p:spPr/>
        <p:txBody>
          <a:bodyPr/>
          <a:lstStyle/>
          <a:p>
            <a:fld id="{E40CCEF3-E323-9945-8D1A-F7C3ECA6AB17}" type="slidenum">
              <a:rPr lang="en-US" smtClean="0"/>
              <a:t>29</a:t>
            </a:fld>
            <a:endParaRPr lang="en-US"/>
          </a:p>
        </p:txBody>
      </p:sp>
    </p:spTree>
    <p:extLst>
      <p:ext uri="{BB962C8B-B14F-4D97-AF65-F5344CB8AC3E}">
        <p14:creationId xmlns:p14="http://schemas.microsoft.com/office/powerpoint/2010/main" val="278040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Inaccessible Word document:</a:t>
            </a:r>
          </a:p>
          <a:p>
            <a:pPr marL="0" indent="0">
              <a:buNone/>
            </a:pPr>
            <a:r>
              <a:rPr lang="en-GB" dirty="0">
                <a:hlinkClick r:id="rId3"/>
              </a:rPr>
              <a:t>https://drive.google.com/open?id=0B-oEnszZrEaMYmt6LXJoaWxGbGs</a:t>
            </a:r>
            <a:endParaRPr lang="en-GB" dirty="0"/>
          </a:p>
          <a:p>
            <a:pPr marL="0" indent="0">
              <a:buNone/>
            </a:pPr>
            <a:endParaRPr lang="en-GB" sz="800" dirty="0"/>
          </a:p>
          <a:p>
            <a:pPr marL="0" indent="0">
              <a:buNone/>
            </a:pPr>
            <a:r>
              <a:rPr lang="en-GB" dirty="0"/>
              <a:t>Accessible Word document:</a:t>
            </a:r>
          </a:p>
          <a:p>
            <a:pPr marL="0" indent="0">
              <a:buNone/>
            </a:pPr>
            <a:r>
              <a:rPr lang="en-GB" dirty="0">
                <a:hlinkClick r:id="rId4"/>
              </a:rPr>
              <a:t>https://drive.google.com/open?id=0B-oEnszZrEaMM0t6dTExNU5LTW8</a:t>
            </a:r>
            <a:endParaRPr lang="en-GB" dirty="0"/>
          </a:p>
          <a:p>
            <a:pPr marL="0" indent="0">
              <a:buNone/>
            </a:pPr>
            <a:endParaRPr lang="en-GB" sz="800" dirty="0"/>
          </a:p>
          <a:p>
            <a:pPr marL="0" indent="0">
              <a:buNone/>
            </a:pPr>
            <a:r>
              <a:rPr lang="en-GB" dirty="0"/>
              <a:t>PDF version:</a:t>
            </a:r>
          </a:p>
          <a:p>
            <a:pPr marL="0" indent="0">
              <a:buNone/>
            </a:pPr>
            <a:r>
              <a:rPr lang="en-GB" dirty="0">
                <a:hlinkClick r:id="rId5"/>
              </a:rPr>
              <a:t>https://drive.google.com/open?id=0B5w8EXu9wtOqeW8zSVJQZUtmSVE</a:t>
            </a:r>
            <a:endParaRPr lang="en-GB" dirty="0"/>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a:t>
            </a:fld>
            <a:endParaRPr lang="en-GB" dirty="0"/>
          </a:p>
        </p:txBody>
      </p:sp>
    </p:spTree>
    <p:extLst>
      <p:ext uri="{BB962C8B-B14F-4D97-AF65-F5344CB8AC3E}">
        <p14:creationId xmlns:p14="http://schemas.microsoft.com/office/powerpoint/2010/main" val="569869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Graphics are another accessibility concern</a:t>
            </a:r>
          </a:p>
          <a:p>
            <a:endParaRPr lang="en-GB" dirty="0"/>
          </a:p>
          <a:p>
            <a:r>
              <a:rPr lang="en-GB" dirty="0"/>
              <a:t>Use smart art, but note that it is not accessible out of the box. </a:t>
            </a:r>
          </a:p>
          <a:p>
            <a:br>
              <a:rPr lang="en-GB" dirty="0"/>
            </a:br>
            <a:r>
              <a:rPr lang="en-GB" dirty="0"/>
              <a:t>Demo PPT – point out multiple components of smart art; use accessibility checker to find outline of smart art for adding alt text!</a:t>
            </a:r>
          </a:p>
          <a:p>
            <a:endParaRPr lang="en-GB" dirty="0"/>
          </a:p>
          <a:p>
            <a:r>
              <a:rPr lang="en-GB" dirty="0"/>
              <a:t>Move to next slide for accessible version!</a:t>
            </a:r>
          </a:p>
        </p:txBody>
      </p:sp>
      <p:sp>
        <p:nvSpPr>
          <p:cNvPr id="4" name="Slide Number Placeholder 3"/>
          <p:cNvSpPr>
            <a:spLocks noGrp="1"/>
          </p:cNvSpPr>
          <p:nvPr>
            <p:ph type="sldNum" sz="quarter" idx="5"/>
          </p:nvPr>
        </p:nvSpPr>
        <p:spPr/>
        <p:txBody>
          <a:bodyPr/>
          <a:lstStyle/>
          <a:p>
            <a:fld id="{A6D16F3B-2122-4328-93B5-DB53A312A6E1}" type="slidenum">
              <a:rPr lang="en-GB" smtClean="0"/>
              <a:t>30</a:t>
            </a:fld>
            <a:endParaRPr lang="en-GB" dirty="0"/>
          </a:p>
        </p:txBody>
      </p:sp>
    </p:spTree>
    <p:extLst>
      <p:ext uri="{BB962C8B-B14F-4D97-AF65-F5344CB8AC3E}">
        <p14:creationId xmlns:p14="http://schemas.microsoft.com/office/powerpoint/2010/main" val="1818535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31</a:t>
            </a:fld>
            <a:endParaRPr lang="en-GB" dirty="0"/>
          </a:p>
        </p:txBody>
      </p:sp>
    </p:spTree>
    <p:extLst>
      <p:ext uri="{BB962C8B-B14F-4D97-AF65-F5344CB8AC3E}">
        <p14:creationId xmlns:p14="http://schemas.microsoft.com/office/powerpoint/2010/main" val="1033714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rely on colour alone</a:t>
            </a:r>
          </a:p>
        </p:txBody>
      </p:sp>
      <p:sp>
        <p:nvSpPr>
          <p:cNvPr id="4" name="Slide Number Placeholder 3"/>
          <p:cNvSpPr>
            <a:spLocks noGrp="1"/>
          </p:cNvSpPr>
          <p:nvPr>
            <p:ph type="sldNum" sz="quarter" idx="10"/>
          </p:nvPr>
        </p:nvSpPr>
        <p:spPr/>
        <p:txBody>
          <a:bodyPr/>
          <a:lstStyle/>
          <a:p>
            <a:fld id="{E40CCEF3-E323-9945-8D1A-F7C3ECA6AB17}" type="slidenum">
              <a:rPr lang="en-US" smtClean="0"/>
              <a:t>32</a:t>
            </a:fld>
            <a:endParaRPr lang="en-US"/>
          </a:p>
        </p:txBody>
      </p:sp>
    </p:spTree>
    <p:extLst>
      <p:ext uri="{BB962C8B-B14F-4D97-AF65-F5344CB8AC3E}">
        <p14:creationId xmlns:p14="http://schemas.microsoft.com/office/powerpoint/2010/main" val="58590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ts val="3500"/>
              </a:lnSpc>
              <a:spcBef>
                <a:spcPct val="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33</a:t>
            </a:fld>
            <a:endParaRPr lang="en-GB" dirty="0"/>
          </a:p>
        </p:txBody>
      </p:sp>
    </p:spTree>
    <p:extLst>
      <p:ext uri="{BB962C8B-B14F-4D97-AF65-F5344CB8AC3E}">
        <p14:creationId xmlns:p14="http://schemas.microsoft.com/office/powerpoint/2010/main" val="1664580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ts val="3500"/>
              </a:lnSpc>
              <a:spcBef>
                <a:spcPct val="0"/>
              </a:spcBef>
              <a:spcAft>
                <a:spcPct val="0"/>
              </a:spcAft>
              <a:buClrTx/>
              <a:buSzTx/>
              <a:buFontTx/>
              <a:buNone/>
              <a:tabLst/>
              <a:defRPr/>
            </a:pPr>
            <a:r>
              <a:rPr lang="en-GB" dirty="0"/>
              <a:t>Demo on Good AND Bad Word docs</a:t>
            </a:r>
          </a:p>
          <a:p>
            <a:pPr marL="0" marR="0" lvl="0" indent="0" algn="l" defTabSz="457200" rtl="0" eaLnBrk="0" fontAlgn="base" latinLnBrk="0" hangingPunct="0">
              <a:lnSpc>
                <a:spcPts val="3500"/>
              </a:lnSpc>
              <a:spcBef>
                <a:spcPct val="0"/>
              </a:spcBef>
              <a:spcAft>
                <a:spcPct val="0"/>
              </a:spcAft>
              <a:buClrTx/>
              <a:buSzTx/>
              <a:buFontTx/>
              <a:buNone/>
              <a:tabLst/>
              <a:defRPr/>
            </a:pPr>
            <a:endParaRPr lang="en-GB" dirty="0"/>
          </a:p>
          <a:p>
            <a:pPr marL="0" marR="0" lvl="0" indent="0" algn="l" defTabSz="457200" rtl="0" eaLnBrk="0" fontAlgn="base" latinLnBrk="0" hangingPunct="0">
              <a:lnSpc>
                <a:spcPts val="3500"/>
              </a:lnSpc>
              <a:spcBef>
                <a:spcPct val="0"/>
              </a:spcBef>
              <a:spcAft>
                <a:spcPct val="0"/>
              </a:spcAft>
              <a:buClrTx/>
              <a:buSzTx/>
              <a:buFontTx/>
              <a:buNone/>
              <a:tabLst/>
              <a:defRPr/>
            </a:pPr>
            <a:r>
              <a:rPr lang="en-GB" dirty="0"/>
              <a:t>If you do one thing! Use this accessibility checker. </a:t>
            </a:r>
          </a:p>
        </p:txBody>
      </p:sp>
      <p:sp>
        <p:nvSpPr>
          <p:cNvPr id="4" name="Slide Number Placeholder 3"/>
          <p:cNvSpPr>
            <a:spLocks noGrp="1"/>
          </p:cNvSpPr>
          <p:nvPr>
            <p:ph type="sldNum" sz="quarter" idx="5"/>
          </p:nvPr>
        </p:nvSpPr>
        <p:spPr/>
        <p:txBody>
          <a:bodyPr/>
          <a:lstStyle/>
          <a:p>
            <a:fld id="{A6D16F3B-2122-4328-93B5-DB53A312A6E1}" type="slidenum">
              <a:rPr lang="en-GB" smtClean="0"/>
              <a:t>34</a:t>
            </a:fld>
            <a:endParaRPr lang="en-GB" dirty="0"/>
          </a:p>
        </p:txBody>
      </p:sp>
    </p:spTree>
    <p:extLst>
      <p:ext uri="{BB962C8B-B14F-4D97-AF65-F5344CB8AC3E}">
        <p14:creationId xmlns:p14="http://schemas.microsoft.com/office/powerpoint/2010/main" val="578424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Time here ~ 30 minutes</a:t>
            </a:r>
          </a:p>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35</a:t>
            </a:fld>
            <a:endParaRPr lang="en-US"/>
          </a:p>
        </p:txBody>
      </p:sp>
    </p:spTree>
    <p:extLst>
      <p:ext uri="{BB962C8B-B14F-4D97-AF65-F5344CB8AC3E}">
        <p14:creationId xmlns:p14="http://schemas.microsoft.com/office/powerpoint/2010/main" val="3616709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 60 minutes</a:t>
            </a:r>
          </a:p>
          <a:p>
            <a:endParaRPr lang="en-GB" dirty="0"/>
          </a:p>
          <a:p>
            <a:r>
              <a:rPr lang="en-GB" dirty="0"/>
              <a:t>Pause for questions</a:t>
            </a:r>
          </a:p>
          <a:p>
            <a:r>
              <a:rPr lang="en-GB" dirty="0"/>
              <a:t>This is thought to be very challenging; </a:t>
            </a:r>
          </a:p>
          <a:p>
            <a:endParaRPr lang="en-GB" dirty="0"/>
          </a:p>
          <a:p>
            <a:r>
              <a:rPr lang="en-GB" dirty="0"/>
              <a:t>PDFs often scanned documents – no machine readable text, requires OCR etc. </a:t>
            </a:r>
          </a:p>
        </p:txBody>
      </p:sp>
      <p:sp>
        <p:nvSpPr>
          <p:cNvPr id="4" name="Slide Number Placeholder 3"/>
          <p:cNvSpPr>
            <a:spLocks noGrp="1"/>
          </p:cNvSpPr>
          <p:nvPr>
            <p:ph type="sldNum" sz="quarter" idx="5"/>
          </p:nvPr>
        </p:nvSpPr>
        <p:spPr/>
        <p:txBody>
          <a:bodyPr/>
          <a:lstStyle/>
          <a:p>
            <a:fld id="{A6D16F3B-2122-4328-93B5-DB53A312A6E1}" type="slidenum">
              <a:rPr lang="en-GB" smtClean="0"/>
              <a:t>36</a:t>
            </a:fld>
            <a:endParaRPr lang="en-GB" dirty="0"/>
          </a:p>
        </p:txBody>
      </p:sp>
    </p:spTree>
    <p:extLst>
      <p:ext uri="{BB962C8B-B14F-4D97-AF65-F5344CB8AC3E}">
        <p14:creationId xmlns:p14="http://schemas.microsoft.com/office/powerpoint/2010/main" val="124238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D16F3B-2122-4328-93B5-DB53A312A6E1}" type="slidenum">
              <a:rPr lang="en-GB" smtClean="0"/>
              <a:t>37</a:t>
            </a:fld>
            <a:endParaRPr lang="en-GB" dirty="0"/>
          </a:p>
        </p:txBody>
      </p:sp>
    </p:spTree>
    <p:extLst>
      <p:ext uri="{BB962C8B-B14F-4D97-AF65-F5344CB8AC3E}">
        <p14:creationId xmlns:p14="http://schemas.microsoft.com/office/powerpoint/2010/main" val="2768449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38</a:t>
            </a:fld>
            <a:endParaRPr lang="en-GB" dirty="0"/>
          </a:p>
        </p:txBody>
      </p:sp>
    </p:spTree>
    <p:extLst>
      <p:ext uri="{BB962C8B-B14F-4D97-AF65-F5344CB8AC3E}">
        <p14:creationId xmlns:p14="http://schemas.microsoft.com/office/powerpoint/2010/main" val="2728985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covered before; text is selectable and machine readable</a:t>
            </a:r>
          </a:p>
          <a:p>
            <a:r>
              <a:rPr lang="en-GB" dirty="0"/>
              <a:t>By security – if you start adding extra security this can be a problem e.g. read only, password protection</a:t>
            </a:r>
          </a:p>
        </p:txBody>
      </p:sp>
      <p:sp>
        <p:nvSpPr>
          <p:cNvPr id="4" name="Slide Number Placeholder 3"/>
          <p:cNvSpPr>
            <a:spLocks noGrp="1"/>
          </p:cNvSpPr>
          <p:nvPr>
            <p:ph type="sldNum" sz="quarter" idx="5"/>
          </p:nvPr>
        </p:nvSpPr>
        <p:spPr/>
        <p:txBody>
          <a:bodyPr/>
          <a:lstStyle/>
          <a:p>
            <a:fld id="{A6D16F3B-2122-4328-93B5-DB53A312A6E1}" type="slidenum">
              <a:rPr lang="en-GB" smtClean="0"/>
              <a:t>39</a:t>
            </a:fld>
            <a:endParaRPr lang="en-GB" dirty="0"/>
          </a:p>
        </p:txBody>
      </p:sp>
    </p:spTree>
    <p:extLst>
      <p:ext uri="{BB962C8B-B14F-4D97-AF65-F5344CB8AC3E}">
        <p14:creationId xmlns:p14="http://schemas.microsoft.com/office/powerpoint/2010/main" val="308431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be focusing on Word and PowerPoint documents</a:t>
            </a:r>
          </a:p>
          <a:p>
            <a:endParaRPr lang="en-GB" dirty="0"/>
          </a:p>
          <a:p>
            <a:endParaRPr lang="en-GB" dirty="0"/>
          </a:p>
          <a:p>
            <a:r>
              <a:rPr lang="en-GB" dirty="0"/>
              <a:t>We’ll look at some of the difficulties for forms, particularly Word forms. </a:t>
            </a:r>
          </a:p>
        </p:txBody>
      </p:sp>
      <p:sp>
        <p:nvSpPr>
          <p:cNvPr id="4" name="Slide Number Placeholder 3"/>
          <p:cNvSpPr>
            <a:spLocks noGrp="1"/>
          </p:cNvSpPr>
          <p:nvPr>
            <p:ph type="sldNum" sz="quarter" idx="5"/>
          </p:nvPr>
        </p:nvSpPr>
        <p:spPr/>
        <p:txBody>
          <a:bodyPr/>
          <a:lstStyle/>
          <a:p>
            <a:fld id="{A6D16F3B-2122-4328-93B5-DB53A312A6E1}" type="slidenum">
              <a:rPr lang="en-GB" smtClean="0"/>
              <a:t>4</a:t>
            </a:fld>
            <a:endParaRPr lang="en-GB" dirty="0"/>
          </a:p>
        </p:txBody>
      </p:sp>
    </p:spTree>
    <p:extLst>
      <p:ext uri="{BB962C8B-B14F-4D97-AF65-F5344CB8AC3E}">
        <p14:creationId xmlns:p14="http://schemas.microsoft.com/office/powerpoint/2010/main" val="945642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need Acrobat Pro for running the accessibility checker; this can identify AND fix issues. </a:t>
            </a:r>
          </a:p>
          <a:p>
            <a:endParaRPr lang="en-GB" dirty="0"/>
          </a:p>
          <a:p>
            <a:r>
              <a:rPr lang="en-GB" dirty="0"/>
              <a:t>If you don’t have this you can still use PAC3 for Windows (Mac version in progress) for checking only</a:t>
            </a:r>
          </a:p>
          <a:p>
            <a:endParaRPr lang="en-GB" dirty="0"/>
          </a:p>
          <a:p>
            <a:r>
              <a:rPr lang="en-GB" dirty="0"/>
              <a:t>PAVE completely online; can do some fixing. </a:t>
            </a:r>
          </a:p>
          <a:p>
            <a:endParaRPr lang="en-GB" dirty="0"/>
          </a:p>
          <a:p>
            <a:r>
              <a:rPr lang="en-GB" dirty="0"/>
              <a:t>Typical automated rules apply; issues can be checked e.g. alt text present, but tool cannot say if text is appropriate!</a:t>
            </a:r>
          </a:p>
        </p:txBody>
      </p:sp>
      <p:sp>
        <p:nvSpPr>
          <p:cNvPr id="4" name="Slide Number Placeholder 3"/>
          <p:cNvSpPr>
            <a:spLocks noGrp="1"/>
          </p:cNvSpPr>
          <p:nvPr>
            <p:ph type="sldNum" sz="quarter" idx="5"/>
          </p:nvPr>
        </p:nvSpPr>
        <p:spPr/>
        <p:txBody>
          <a:bodyPr/>
          <a:lstStyle/>
          <a:p>
            <a:fld id="{A6D16F3B-2122-4328-93B5-DB53A312A6E1}" type="slidenum">
              <a:rPr lang="en-GB" smtClean="0"/>
              <a:t>40</a:t>
            </a:fld>
            <a:endParaRPr lang="en-GB" dirty="0"/>
          </a:p>
        </p:txBody>
      </p:sp>
    </p:spTree>
    <p:extLst>
      <p:ext uri="{BB962C8B-B14F-4D97-AF65-F5344CB8AC3E}">
        <p14:creationId xmlns:p14="http://schemas.microsoft.com/office/powerpoint/2010/main" val="106325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 with accessible word doc here. </a:t>
            </a:r>
          </a:p>
          <a:p>
            <a:endParaRPr lang="en-GB" dirty="0"/>
          </a:p>
          <a:p>
            <a:r>
              <a:rPr lang="en-GB" dirty="0"/>
              <a:t>You can convert smart art to images through copy &gt; paste as image</a:t>
            </a:r>
          </a:p>
          <a:p>
            <a:endParaRPr lang="en-GB" dirty="0"/>
          </a:p>
          <a:p>
            <a:r>
              <a:rPr lang="en-GB" dirty="0"/>
              <a:t>Save as PDF</a:t>
            </a:r>
          </a:p>
          <a:p>
            <a:r>
              <a:rPr lang="en-GB" dirty="0"/>
              <a:t>But if have Acrobat installed, can click the icon</a:t>
            </a:r>
          </a:p>
        </p:txBody>
      </p:sp>
      <p:sp>
        <p:nvSpPr>
          <p:cNvPr id="4" name="Slide Number Placeholder 3"/>
          <p:cNvSpPr>
            <a:spLocks noGrp="1"/>
          </p:cNvSpPr>
          <p:nvPr>
            <p:ph type="sldNum" sz="quarter" idx="5"/>
          </p:nvPr>
        </p:nvSpPr>
        <p:spPr/>
        <p:txBody>
          <a:bodyPr/>
          <a:lstStyle/>
          <a:p>
            <a:fld id="{A6D16F3B-2122-4328-93B5-DB53A312A6E1}" type="slidenum">
              <a:rPr lang="en-GB" smtClean="0"/>
              <a:t>41</a:t>
            </a:fld>
            <a:endParaRPr lang="en-GB" dirty="0"/>
          </a:p>
        </p:txBody>
      </p:sp>
    </p:spTree>
    <p:extLst>
      <p:ext uri="{BB962C8B-B14F-4D97-AF65-F5344CB8AC3E}">
        <p14:creationId xmlns:p14="http://schemas.microsoft.com/office/powerpoint/2010/main" val="2360597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 70 minutes</a:t>
            </a:r>
          </a:p>
          <a:p>
            <a:endParaRPr lang="en-GB" dirty="0"/>
          </a:p>
          <a:p>
            <a:r>
              <a:rPr lang="en-GB" dirty="0"/>
              <a:t>All need some work e.g. no headings, too many heading H1s, only a single H1 etc. </a:t>
            </a:r>
          </a:p>
          <a:p>
            <a:r>
              <a:rPr lang="en-GB" dirty="0"/>
              <a:t>If no tags, much better to remediate source document. </a:t>
            </a:r>
          </a:p>
          <a:p>
            <a:endParaRPr lang="en-GB" dirty="0"/>
          </a:p>
          <a:p>
            <a:r>
              <a:rPr lang="en-GB" dirty="0"/>
              <a:t>Can open accessible PDF in Adobe Reader – show tag structure</a:t>
            </a:r>
          </a:p>
          <a:p>
            <a:r>
              <a:rPr lang="en-GB" dirty="0"/>
              <a:t>This came from an accessible doc!</a:t>
            </a:r>
          </a:p>
          <a:p>
            <a:endParaRPr lang="en-GB" dirty="0"/>
          </a:p>
          <a:p>
            <a:r>
              <a:rPr lang="en-GB" dirty="0"/>
              <a:t>Then open inaccessible doc</a:t>
            </a:r>
            <a:br>
              <a:rPr lang="en-GB" dirty="0"/>
            </a:b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42</a:t>
            </a:fld>
            <a:endParaRPr lang="en-GB" dirty="0"/>
          </a:p>
        </p:txBody>
      </p:sp>
    </p:spTree>
    <p:extLst>
      <p:ext uri="{BB962C8B-B14F-4D97-AF65-F5344CB8AC3E}">
        <p14:creationId xmlns:p14="http://schemas.microsoft.com/office/powerpoint/2010/main" val="295271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some hidden text is announced – this can be a problem, and could be exposed by exporting accessible text to read through. </a:t>
            </a:r>
          </a:p>
        </p:txBody>
      </p:sp>
      <p:sp>
        <p:nvSpPr>
          <p:cNvPr id="4" name="Slide Number Placeholder 3"/>
          <p:cNvSpPr>
            <a:spLocks noGrp="1"/>
          </p:cNvSpPr>
          <p:nvPr>
            <p:ph type="sldNum" sz="quarter" idx="5"/>
          </p:nvPr>
        </p:nvSpPr>
        <p:spPr/>
        <p:txBody>
          <a:bodyPr/>
          <a:lstStyle/>
          <a:p>
            <a:fld id="{A6D16F3B-2122-4328-93B5-DB53A312A6E1}" type="slidenum">
              <a:rPr lang="en-GB" smtClean="0"/>
              <a:t>43</a:t>
            </a:fld>
            <a:endParaRPr lang="en-GB" dirty="0"/>
          </a:p>
        </p:txBody>
      </p:sp>
    </p:spTree>
    <p:extLst>
      <p:ext uri="{BB962C8B-B14F-4D97-AF65-F5344CB8AC3E}">
        <p14:creationId xmlns:p14="http://schemas.microsoft.com/office/powerpoint/2010/main" val="1313933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our PDF accessibility guidance doc (to share) Demo with acrobat pro on accessible PDF</a:t>
            </a:r>
          </a:p>
          <a:p>
            <a:endParaRPr lang="en-GB" dirty="0"/>
          </a:p>
          <a:p>
            <a:r>
              <a:rPr lang="en-GB" dirty="0"/>
              <a:t>Much better to start with an accessible doc from Word</a:t>
            </a: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44</a:t>
            </a:fld>
            <a:endParaRPr lang="en-US"/>
          </a:p>
        </p:txBody>
      </p:sp>
    </p:spTree>
    <p:extLst>
      <p:ext uri="{BB962C8B-B14F-4D97-AF65-F5344CB8AC3E}">
        <p14:creationId xmlns:p14="http://schemas.microsoft.com/office/powerpoint/2010/main" val="3731636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 80 minutes</a:t>
            </a:r>
          </a:p>
        </p:txBody>
      </p:sp>
      <p:sp>
        <p:nvSpPr>
          <p:cNvPr id="4" name="Slide Number Placeholder 3"/>
          <p:cNvSpPr>
            <a:spLocks noGrp="1"/>
          </p:cNvSpPr>
          <p:nvPr>
            <p:ph type="sldNum" sz="quarter" idx="5"/>
          </p:nvPr>
        </p:nvSpPr>
        <p:spPr/>
        <p:txBody>
          <a:bodyPr/>
          <a:lstStyle/>
          <a:p>
            <a:fld id="{A6D16F3B-2122-4328-93B5-DB53A312A6E1}" type="slidenum">
              <a:rPr lang="en-GB" smtClean="0"/>
              <a:t>45</a:t>
            </a:fld>
            <a:endParaRPr lang="en-GB" dirty="0"/>
          </a:p>
        </p:txBody>
      </p:sp>
    </p:spTree>
    <p:extLst>
      <p:ext uri="{BB962C8B-B14F-4D97-AF65-F5344CB8AC3E}">
        <p14:creationId xmlns:p14="http://schemas.microsoft.com/office/powerpoint/2010/main" val="3178482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Word forms are not accessible for screen reader users!</a:t>
            </a:r>
          </a:p>
          <a:p>
            <a:r>
              <a:rPr lang="en-GB" dirty="0"/>
              <a:t>If you do have to use Word forms, use plain text entry and not built in forms. </a:t>
            </a:r>
          </a:p>
          <a:p>
            <a:endParaRPr lang="en-GB" dirty="0"/>
          </a:p>
          <a:p>
            <a:r>
              <a:rPr lang="en-GB" dirty="0"/>
              <a:t>PDF forms CAN be made accessible</a:t>
            </a:r>
          </a:p>
          <a:p>
            <a:r>
              <a:rPr lang="en-GB" dirty="0"/>
              <a:t>Digital forms in general can be challenging for any users</a:t>
            </a:r>
          </a:p>
        </p:txBody>
      </p:sp>
      <p:sp>
        <p:nvSpPr>
          <p:cNvPr id="4" name="Slide Number Placeholder 3"/>
          <p:cNvSpPr>
            <a:spLocks noGrp="1"/>
          </p:cNvSpPr>
          <p:nvPr>
            <p:ph type="sldNum" sz="quarter" idx="5"/>
          </p:nvPr>
        </p:nvSpPr>
        <p:spPr/>
        <p:txBody>
          <a:bodyPr/>
          <a:lstStyle/>
          <a:p>
            <a:fld id="{A6D16F3B-2122-4328-93B5-DB53A312A6E1}" type="slidenum">
              <a:rPr lang="en-GB" smtClean="0"/>
              <a:t>46</a:t>
            </a:fld>
            <a:endParaRPr lang="en-GB" dirty="0"/>
          </a:p>
        </p:txBody>
      </p:sp>
    </p:spTree>
    <p:extLst>
      <p:ext uri="{BB962C8B-B14F-4D97-AF65-F5344CB8AC3E}">
        <p14:creationId xmlns:p14="http://schemas.microsoft.com/office/powerpoint/2010/main" val="3356419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Tooltip acts as a the accessible label or name</a:t>
            </a:r>
          </a:p>
          <a:p>
            <a:r>
              <a:rPr lang="en-GB" dirty="0"/>
              <a:t>Created in the form fields properties.</a:t>
            </a:r>
          </a:p>
          <a:p>
            <a:endParaRPr lang="en-GB" dirty="0"/>
          </a:p>
          <a:p>
            <a:r>
              <a:rPr lang="en-GB" dirty="0"/>
              <a:t>If interested in this topic, we do a complete webinar on PDF remediation</a:t>
            </a:r>
          </a:p>
        </p:txBody>
      </p:sp>
      <p:sp>
        <p:nvSpPr>
          <p:cNvPr id="4" name="Slide Number Placeholder 3"/>
          <p:cNvSpPr>
            <a:spLocks noGrp="1"/>
          </p:cNvSpPr>
          <p:nvPr>
            <p:ph type="sldNum" sz="quarter" idx="5"/>
          </p:nvPr>
        </p:nvSpPr>
        <p:spPr/>
        <p:txBody>
          <a:bodyPr/>
          <a:lstStyle/>
          <a:p>
            <a:fld id="{A6D16F3B-2122-4328-93B5-DB53A312A6E1}" type="slidenum">
              <a:rPr lang="en-GB" smtClean="0"/>
              <a:t>47</a:t>
            </a:fld>
            <a:endParaRPr lang="en-GB" dirty="0"/>
          </a:p>
        </p:txBody>
      </p:sp>
    </p:spTree>
    <p:extLst>
      <p:ext uri="{BB962C8B-B14F-4D97-AF65-F5344CB8AC3E}">
        <p14:creationId xmlns:p14="http://schemas.microsoft.com/office/powerpoint/2010/main" val="858301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if a document based form is the most appropriate; web forms easier to setup and with good accessibility</a:t>
            </a:r>
          </a:p>
          <a:p>
            <a:endParaRPr lang="en-GB" dirty="0"/>
          </a:p>
          <a:p>
            <a:r>
              <a:rPr lang="en-GB" dirty="0"/>
              <a:t>Microsoft / Google forms are both v. good nowadays; consider if these are more appropriate for you</a:t>
            </a:r>
          </a:p>
        </p:txBody>
      </p:sp>
      <p:sp>
        <p:nvSpPr>
          <p:cNvPr id="4" name="Slide Number Placeholder 3"/>
          <p:cNvSpPr>
            <a:spLocks noGrp="1"/>
          </p:cNvSpPr>
          <p:nvPr>
            <p:ph type="sldNum" sz="quarter" idx="5"/>
          </p:nvPr>
        </p:nvSpPr>
        <p:spPr/>
        <p:txBody>
          <a:bodyPr/>
          <a:lstStyle/>
          <a:p>
            <a:fld id="{A6D16F3B-2122-4328-93B5-DB53A312A6E1}" type="slidenum">
              <a:rPr lang="en-GB" smtClean="0"/>
              <a:t>48</a:t>
            </a:fld>
            <a:endParaRPr lang="en-GB" dirty="0"/>
          </a:p>
        </p:txBody>
      </p:sp>
    </p:spTree>
    <p:extLst>
      <p:ext uri="{BB962C8B-B14F-4D97-AF65-F5344CB8AC3E}">
        <p14:creationId xmlns:p14="http://schemas.microsoft.com/office/powerpoint/2010/main" val="53833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takeaways from today is that accessibility guidelines apply to all kinds of content – documents and web pages. </a:t>
            </a:r>
          </a:p>
          <a:p>
            <a:endParaRPr lang="en-GB" dirty="0"/>
          </a:p>
          <a:p>
            <a:r>
              <a:rPr lang="en-GB" dirty="0"/>
              <a:t>It is far easier to address accessibility at the outset than trying to fix a PDF later on. </a:t>
            </a:r>
          </a:p>
        </p:txBody>
      </p:sp>
      <p:sp>
        <p:nvSpPr>
          <p:cNvPr id="4" name="Slide Number Placeholder 3"/>
          <p:cNvSpPr>
            <a:spLocks noGrp="1"/>
          </p:cNvSpPr>
          <p:nvPr>
            <p:ph type="sldNum" sz="quarter" idx="5"/>
          </p:nvPr>
        </p:nvSpPr>
        <p:spPr/>
        <p:txBody>
          <a:bodyPr/>
          <a:lstStyle/>
          <a:p>
            <a:fld id="{A6D16F3B-2122-4328-93B5-DB53A312A6E1}" type="slidenum">
              <a:rPr lang="en-GB" smtClean="0"/>
              <a:t>49</a:t>
            </a:fld>
            <a:endParaRPr lang="en-GB" dirty="0"/>
          </a:p>
        </p:txBody>
      </p:sp>
    </p:spTree>
    <p:extLst>
      <p:ext uri="{BB962C8B-B14F-4D97-AF65-F5344CB8AC3E}">
        <p14:creationId xmlns:p14="http://schemas.microsoft.com/office/powerpoint/2010/main" val="89613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These principles are taken from the WCAG 2 which you may be familiar. </a:t>
            </a:r>
          </a:p>
          <a:p>
            <a:endParaRPr lang="en-GB" dirty="0"/>
          </a:p>
          <a:p>
            <a:r>
              <a:rPr lang="en-GB" dirty="0"/>
              <a:t>Summarise digital accessibility neatly. </a:t>
            </a:r>
          </a:p>
          <a:p>
            <a:endParaRPr lang="en-GB" dirty="0"/>
          </a:p>
          <a:p>
            <a:r>
              <a:rPr lang="en-GB" dirty="0"/>
              <a:t>Whilst they apply to web pages, they can also apply to documents as well</a:t>
            </a:r>
          </a:p>
        </p:txBody>
      </p:sp>
    </p:spTree>
    <p:extLst>
      <p:ext uri="{BB962C8B-B14F-4D97-AF65-F5344CB8AC3E}">
        <p14:creationId xmlns:p14="http://schemas.microsoft.com/office/powerpoint/2010/main" val="3031909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D16F3B-2122-4328-93B5-DB53A312A6E1}" type="slidenum">
              <a:rPr lang="en-GB" smtClean="0"/>
              <a:t>50</a:t>
            </a:fld>
            <a:endParaRPr lang="en-GB" dirty="0"/>
          </a:p>
        </p:txBody>
      </p:sp>
    </p:spTree>
    <p:extLst>
      <p:ext uri="{BB962C8B-B14F-4D97-AF65-F5344CB8AC3E}">
        <p14:creationId xmlns:p14="http://schemas.microsoft.com/office/powerpoint/2010/main" val="2960149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51</a:t>
            </a:fld>
            <a:endParaRPr lang="en-GB" dirty="0"/>
          </a:p>
        </p:txBody>
      </p:sp>
    </p:spTree>
    <p:extLst>
      <p:ext uri="{BB962C8B-B14F-4D97-AF65-F5344CB8AC3E}">
        <p14:creationId xmlns:p14="http://schemas.microsoft.com/office/powerpoint/2010/main" val="311750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Informative images e.g. info graphics, or charts</a:t>
            </a:r>
          </a:p>
          <a:p>
            <a:endParaRPr lang="en-GB" dirty="0"/>
          </a:p>
          <a:p>
            <a:r>
              <a:rPr lang="en-GB" dirty="0"/>
              <a:t>Interactive e.g. embedded videos</a:t>
            </a:r>
          </a:p>
          <a:p>
            <a:endParaRPr lang="en-GB" dirty="0"/>
          </a:p>
          <a:p>
            <a:r>
              <a:rPr lang="en-GB" dirty="0"/>
              <a:t>User inputs e.g. form fields</a:t>
            </a:r>
          </a:p>
          <a:p>
            <a:r>
              <a:rPr lang="en-GB" dirty="0"/>
              <a:t>Though at this point we’re reaching the limits of where documents are the best format e.g. web forms might be better for requesting user information</a:t>
            </a:r>
          </a:p>
          <a:p>
            <a:endParaRPr lang="en-GB" dirty="0"/>
          </a:p>
          <a:p>
            <a:r>
              <a:rPr lang="en-GB" dirty="0"/>
              <a:t>The reader being used, along with any relevant assistive technology, will influence how accessible a given document is for a user. </a:t>
            </a:r>
          </a:p>
          <a:p>
            <a:endParaRPr lang="en-GB" dirty="0"/>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6</a:t>
            </a:fld>
            <a:endParaRPr lang="en-GB" dirty="0"/>
          </a:p>
        </p:txBody>
      </p:sp>
    </p:spTree>
    <p:extLst>
      <p:ext uri="{BB962C8B-B14F-4D97-AF65-F5344CB8AC3E}">
        <p14:creationId xmlns:p14="http://schemas.microsoft.com/office/powerpoint/2010/main" val="90114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 301 549 is an accessibility standard that covers all ICT (Information and Communication Technology) and is mentioned explicitly in the public sector regulations</a:t>
            </a:r>
          </a:p>
          <a:p>
            <a:endParaRPr lang="en-GB" dirty="0"/>
          </a:p>
          <a:p>
            <a:r>
              <a:rPr lang="en-GB" dirty="0">
                <a:effectLst/>
                <a:latin typeface="Arial" panose="020B0604020202020204" pitchFamily="34" charset="0"/>
              </a:rPr>
              <a:t>Requirements in clause 10 apply to documents:</a:t>
            </a:r>
          </a:p>
          <a:p>
            <a:r>
              <a:rPr lang="en-GB" dirty="0">
                <a:effectLst/>
                <a:latin typeface="Arial" panose="020B0604020202020204" pitchFamily="34" charset="0"/>
              </a:rPr>
              <a:t>-that are not web pages</a:t>
            </a:r>
          </a:p>
          <a:p>
            <a:r>
              <a:rPr lang="en-GB" dirty="0">
                <a:effectLst/>
                <a:latin typeface="Arial" panose="020B0604020202020204" pitchFamily="34" charset="0"/>
              </a:rPr>
              <a:t>-that are embedded in web pages and that are not used in the rendering </a:t>
            </a:r>
          </a:p>
          <a:p>
            <a:r>
              <a:rPr lang="en-GB" dirty="0">
                <a:effectLst/>
                <a:latin typeface="Arial" panose="020B0604020202020204" pitchFamily="34" charset="0"/>
              </a:rPr>
              <a:t>-and that are not intended to be rendered together with the web page in which they are embedded.</a:t>
            </a:r>
          </a:p>
          <a:p>
            <a:endParaRPr lang="en-GB" dirty="0">
              <a:effectLst/>
              <a:latin typeface="Arial" panose="020B0604020202020204" pitchFamily="34" charset="0"/>
            </a:endParaRPr>
          </a:p>
          <a:p>
            <a:r>
              <a:rPr lang="en-GB" dirty="0"/>
              <a:t>For web pages, these guidelines are identical to WCAG 2.1</a:t>
            </a:r>
          </a:p>
          <a:p>
            <a:r>
              <a:rPr lang="en-GB" dirty="0"/>
              <a:t>For documents, however, ETSI identifies which WCAG standards relate to documents e.g. perhaps repeated blocks of navigation on web pages, or bypass blocks, do not apply to documents</a:t>
            </a:r>
          </a:p>
        </p:txBody>
      </p:sp>
    </p:spTree>
    <p:extLst>
      <p:ext uri="{BB962C8B-B14F-4D97-AF65-F5344CB8AC3E}">
        <p14:creationId xmlns:p14="http://schemas.microsoft.com/office/powerpoint/2010/main" val="81448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level view of the criteria for accessible documents; =</a:t>
            </a:r>
          </a:p>
          <a:p>
            <a:endParaRPr lang="en-GB" dirty="0"/>
          </a:p>
          <a:p>
            <a:r>
              <a:rPr lang="en-GB" dirty="0"/>
              <a:t>Searchable text e.g. not scanned text with no OCR, but machine readable</a:t>
            </a:r>
          </a:p>
          <a:p>
            <a:endParaRPr lang="en-GB" dirty="0"/>
          </a:p>
          <a:p>
            <a:r>
              <a:rPr lang="en-GB" dirty="0"/>
              <a:t>Metadata describing doc language particularly useful for screen reader users</a:t>
            </a:r>
          </a:p>
          <a:p>
            <a:endParaRPr lang="en-GB" dirty="0"/>
          </a:p>
          <a:p>
            <a:r>
              <a:rPr lang="en-GB" dirty="0"/>
              <a:t>Programmatic doc structure using tags – without appears as just jumble of letters. Example would be headings within word. Demo here with Word headings – large text and outline view</a:t>
            </a:r>
          </a:p>
        </p:txBody>
      </p:sp>
      <p:sp>
        <p:nvSpPr>
          <p:cNvPr id="4" name="Slide Number Placeholder 3"/>
          <p:cNvSpPr>
            <a:spLocks noGrp="1"/>
          </p:cNvSpPr>
          <p:nvPr>
            <p:ph type="sldNum" sz="quarter" idx="5"/>
          </p:nvPr>
        </p:nvSpPr>
        <p:spPr/>
        <p:txBody>
          <a:bodyPr/>
          <a:lstStyle/>
          <a:p>
            <a:fld id="{A6D16F3B-2122-4328-93B5-DB53A312A6E1}" type="slidenum">
              <a:rPr lang="en-GB" smtClean="0"/>
              <a:t>8</a:t>
            </a:fld>
            <a:endParaRPr lang="en-GB" dirty="0"/>
          </a:p>
        </p:txBody>
      </p:sp>
    </p:spTree>
    <p:extLst>
      <p:ext uri="{BB962C8B-B14F-4D97-AF65-F5344CB8AC3E}">
        <p14:creationId xmlns:p14="http://schemas.microsoft.com/office/powerpoint/2010/main" val="17303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10 minutes!</a:t>
            </a:r>
          </a:p>
          <a:p>
            <a:endParaRPr lang="en-GB" dirty="0"/>
          </a:p>
          <a:p>
            <a:r>
              <a:rPr lang="en-GB" dirty="0"/>
              <a:t>We refer to 3 types of document</a:t>
            </a:r>
          </a:p>
          <a:p>
            <a:endParaRPr lang="en-GB" dirty="0"/>
          </a:p>
          <a:p>
            <a:r>
              <a:rPr lang="en-GB" dirty="0"/>
              <a:t>Office docs – editable, and shareable</a:t>
            </a:r>
          </a:p>
          <a:p>
            <a:r>
              <a:rPr lang="en-GB" dirty="0"/>
              <a:t>PDFs – print focused, locked format</a:t>
            </a:r>
          </a:p>
          <a:p>
            <a:r>
              <a:rPr lang="en-GB" dirty="0" err="1"/>
              <a:t>ePub</a:t>
            </a:r>
            <a:r>
              <a:rPr lang="en-GB" dirty="0"/>
              <a:t>; not hugely popular generally, but is used at University level. Is a very accessible format. </a:t>
            </a:r>
          </a:p>
          <a:p>
            <a:r>
              <a:rPr lang="en-GB"/>
              <a:t>HTML </a:t>
            </a:r>
            <a:r>
              <a:rPr lang="en-GB" dirty="0"/>
              <a:t>obviously broadly used across the web, but also for standalone docs</a:t>
            </a:r>
          </a:p>
        </p:txBody>
      </p:sp>
      <p:sp>
        <p:nvSpPr>
          <p:cNvPr id="4" name="Slide Number Placeholder 3"/>
          <p:cNvSpPr>
            <a:spLocks noGrp="1"/>
          </p:cNvSpPr>
          <p:nvPr>
            <p:ph type="sldNum" sz="quarter" idx="5"/>
          </p:nvPr>
        </p:nvSpPr>
        <p:spPr/>
        <p:txBody>
          <a:bodyPr/>
          <a:lstStyle/>
          <a:p>
            <a:fld id="{A6D16F3B-2122-4328-93B5-DB53A312A6E1}" type="slidenum">
              <a:rPr lang="en-GB" smtClean="0"/>
              <a:t>9</a:t>
            </a:fld>
            <a:endParaRPr lang="en-GB" dirty="0"/>
          </a:p>
        </p:txBody>
      </p:sp>
    </p:spTree>
    <p:extLst>
      <p:ext uri="{BB962C8B-B14F-4D97-AF65-F5344CB8AC3E}">
        <p14:creationId xmlns:p14="http://schemas.microsoft.com/office/powerpoint/2010/main" val="2407502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83E820-6756-CF48-BDF4-4134A0CA46DB}"/>
              </a:ext>
              <a:ext uri="{C183D7F6-B498-43B3-948B-1728B52AA6E4}">
                <adec:decorative xmlns:adec="http://schemas.microsoft.com/office/drawing/2017/decorative" val="1"/>
              </a:ext>
            </a:extLst>
          </p:cNvPr>
          <p:cNvSpPr/>
          <p:nvPr/>
        </p:nvSpPr>
        <p:spPr>
          <a:xfrm>
            <a:off x="0" y="1"/>
            <a:ext cx="12192000" cy="68579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prstClr val="white"/>
              </a:solidFill>
            </a:endParaRPr>
          </a:p>
        </p:txBody>
      </p:sp>
      <p:sp>
        <p:nvSpPr>
          <p:cNvPr id="2" name="Title 1"/>
          <p:cNvSpPr>
            <a:spLocks noGrp="1"/>
          </p:cNvSpPr>
          <p:nvPr>
            <p:ph type="ctrTitle"/>
          </p:nvPr>
        </p:nvSpPr>
        <p:spPr>
          <a:xfrm>
            <a:off x="634061" y="2694564"/>
            <a:ext cx="9179747" cy="1122795"/>
          </a:xfrm>
        </p:spPr>
        <p:txBody>
          <a:bodyPr>
            <a:noAutofit/>
          </a:bodyPr>
          <a:lstStyle>
            <a:lvl1pPr algn="l">
              <a:defRPr sz="4533"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59032" y="4063422"/>
            <a:ext cx="7273296" cy="1004455"/>
          </a:xfrm>
        </p:spPr>
        <p:txBody>
          <a:bodyPr>
            <a:noAutofit/>
          </a:bodyPr>
          <a:lstStyle>
            <a:lvl1pPr marL="0" indent="0" algn="l">
              <a:buNone/>
              <a:defRPr sz="29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descr="AbilityNet logo">
            <a:extLst>
              <a:ext uri="{FF2B5EF4-FFF2-40B4-BE49-F238E27FC236}">
                <a16:creationId xmlns:a16="http://schemas.microsoft.com/office/drawing/2014/main" id="{97C3E99D-49B8-034E-91C6-77E3CD3FC6CE}"/>
              </a:ext>
            </a:extLst>
          </p:cNvPr>
          <p:cNvPicPr>
            <a:picLocks noChangeAspect="1"/>
          </p:cNvPicPr>
          <p:nvPr/>
        </p:nvPicPr>
        <p:blipFill>
          <a:blip r:embed="rId2"/>
          <a:stretch>
            <a:fillRect/>
          </a:stretch>
        </p:blipFill>
        <p:spPr>
          <a:xfrm>
            <a:off x="6917713" y="461433"/>
            <a:ext cx="4064000" cy="1396672"/>
          </a:xfrm>
          <a:prstGeom prst="rect">
            <a:avLst/>
          </a:prstGeom>
        </p:spPr>
      </p:pic>
    </p:spTree>
    <p:extLst>
      <p:ext uri="{BB962C8B-B14F-4D97-AF65-F5344CB8AC3E}">
        <p14:creationId xmlns:p14="http://schemas.microsoft.com/office/powerpoint/2010/main" val="136793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Pictures">
    <p:spTree>
      <p:nvGrpSpPr>
        <p:cNvPr id="1" name=""/>
        <p:cNvGrpSpPr/>
        <p:nvPr/>
      </p:nvGrpSpPr>
      <p:grpSpPr>
        <a:xfrm>
          <a:off x="0" y="0"/>
          <a:ext cx="0" cy="0"/>
          <a:chOff x="0" y="0"/>
          <a:chExt cx="0" cy="0"/>
        </a:xfrm>
      </p:grpSpPr>
      <p:cxnSp>
        <p:nvCxnSpPr>
          <p:cNvPr id="12" name="Straight Connector 11"/>
          <p:cNvCxnSpPr/>
          <p:nvPr/>
        </p:nvCxnSpPr>
        <p:spPr>
          <a:xfrm flipH="1">
            <a:off x="558800" y="6254751"/>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360039" y="6484787"/>
            <a:ext cx="184731" cy="369332"/>
          </a:xfrm>
          <a:prstGeom prst="rect">
            <a:avLst/>
          </a:prstGeom>
          <a:noFill/>
        </p:spPr>
        <p:txBody>
          <a:bodyPr wrap="none" rtlCol="0">
            <a:spAutoFit/>
          </a:bodyPr>
          <a:lstStyle/>
          <a:p>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843" y="6347806"/>
            <a:ext cx="1022976" cy="390684"/>
          </a:xfrm>
          <a:prstGeom prst="rect">
            <a:avLst/>
          </a:prstGeom>
        </p:spPr>
      </p:pic>
    </p:spTree>
    <p:extLst>
      <p:ext uri="{BB962C8B-B14F-4D97-AF65-F5344CB8AC3E}">
        <p14:creationId xmlns:p14="http://schemas.microsoft.com/office/powerpoint/2010/main" val="122666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03EB3D8-B22E-5A45-8113-89D292D4C96A}"/>
              </a:ext>
            </a:extLst>
          </p:cNvPr>
          <p:cNvCxnSpPr/>
          <p:nvPr/>
        </p:nvCxnSpPr>
        <p:spPr>
          <a:xfrm flipH="1">
            <a:off x="584200" y="1863044"/>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BD4795D-0D23-8B46-9ACE-B52FB12E576D}"/>
              </a:ext>
            </a:extLst>
          </p:cNvPr>
          <p:cNvSpPr txBox="1">
            <a:spLocks noChangeArrowheads="1"/>
          </p:cNvSpPr>
          <p:nvPr/>
        </p:nvSpPr>
        <p:spPr bwMode="auto">
          <a:xfrm>
            <a:off x="2360085" y="648546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solidFill>
                <a:schemeClr val="tx1"/>
              </a:solidFill>
            </a:endParaRPr>
          </a:p>
        </p:txBody>
      </p:sp>
      <p:sp>
        <p:nvSpPr>
          <p:cNvPr id="2" name="Title 1"/>
          <p:cNvSpPr>
            <a:spLocks noGrp="1"/>
          </p:cNvSpPr>
          <p:nvPr>
            <p:ph type="title"/>
          </p:nvPr>
        </p:nvSpPr>
        <p:spPr>
          <a:xfrm>
            <a:off x="609600" y="762001"/>
            <a:ext cx="10972800" cy="1067064"/>
          </a:xfrm>
        </p:spPr>
        <p:txBody>
          <a:bodyPr>
            <a:noAutofit/>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2184400"/>
            <a:ext cx="10972800" cy="3941763"/>
          </a:xfrm>
        </p:spPr>
        <p:txBody>
          <a:bodyPr>
            <a:noAutofit/>
          </a:bodyPr>
          <a:lstStyle>
            <a:lvl1pPr>
              <a:defRPr sz="2667">
                <a:solidFill>
                  <a:schemeClr val="tx1"/>
                </a:solidFill>
              </a:defRPr>
            </a:lvl1pPr>
            <a:lvl2pPr>
              <a:defRPr sz="2667">
                <a:solidFill>
                  <a:schemeClr val="tx1"/>
                </a:solidFill>
              </a:defRPr>
            </a:lvl2pPr>
            <a:lvl3pPr>
              <a:defRPr sz="2667">
                <a:solidFill>
                  <a:schemeClr val="tx1"/>
                </a:solidFill>
              </a:defRPr>
            </a:lvl3pPr>
            <a:lvl4pPr>
              <a:defRPr sz="2667">
                <a:solidFill>
                  <a:schemeClr val="tx1"/>
                </a:solidFill>
              </a:defRPr>
            </a:lvl4pPr>
            <a:lvl5pPr>
              <a:defRPr sz="26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bilityNet logo">
            <a:extLst>
              <a:ext uri="{FF2B5EF4-FFF2-40B4-BE49-F238E27FC236}">
                <a16:creationId xmlns:a16="http://schemas.microsoft.com/office/drawing/2014/main" id="{62A1E5E7-10DD-5B48-A1A4-79163B9EFA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cxnSp>
        <p:nvCxnSpPr>
          <p:cNvPr id="8" name="Straight Connector 7">
            <a:extLst>
              <a:ext uri="{FF2B5EF4-FFF2-40B4-BE49-F238E27FC236}">
                <a16:creationId xmlns:a16="http://schemas.microsoft.com/office/drawing/2014/main" id="{AAEAE05D-8C6B-4965-90DA-FC5945C39E8E}"/>
              </a:ext>
            </a:extLst>
          </p:cNvPr>
          <p:cNvCxnSpPr/>
          <p:nvPr userDrawn="1"/>
        </p:nvCxnSpPr>
        <p:spPr>
          <a:xfrm flipH="1">
            <a:off x="558800" y="5906409"/>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39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D4795D-0D23-8B46-9ACE-B52FB12E576D}"/>
              </a:ext>
            </a:extLst>
          </p:cNvPr>
          <p:cNvSpPr txBox="1">
            <a:spLocks noChangeArrowheads="1"/>
          </p:cNvSpPr>
          <p:nvPr/>
        </p:nvSpPr>
        <p:spPr bwMode="auto">
          <a:xfrm>
            <a:off x="2360085" y="648546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p>
        </p:txBody>
      </p:sp>
      <p:sp>
        <p:nvSpPr>
          <p:cNvPr id="3" name="Content Placeholder 2"/>
          <p:cNvSpPr>
            <a:spLocks noGrp="1"/>
          </p:cNvSpPr>
          <p:nvPr>
            <p:ph idx="1"/>
          </p:nvPr>
        </p:nvSpPr>
        <p:spPr>
          <a:xfrm>
            <a:off x="609600" y="2184400"/>
            <a:ext cx="10972800" cy="3941763"/>
          </a:xfrm>
        </p:spPr>
        <p:txBody>
          <a:bodyPr>
            <a:noAutofit/>
          </a:bodyPr>
          <a:lstStyle>
            <a:lvl1pPr>
              <a:defRPr sz="2667">
                <a:solidFill>
                  <a:srgbClr val="005C6E"/>
                </a:solidFill>
              </a:defRPr>
            </a:lvl1pPr>
            <a:lvl2pPr>
              <a:defRPr sz="2667">
                <a:solidFill>
                  <a:srgbClr val="005C6E"/>
                </a:solidFill>
              </a:defRPr>
            </a:lvl2pPr>
            <a:lvl3pPr>
              <a:defRPr sz="2667">
                <a:solidFill>
                  <a:srgbClr val="005C6E"/>
                </a:solidFill>
              </a:defRPr>
            </a:lvl3pPr>
            <a:lvl4pPr>
              <a:defRPr sz="2667">
                <a:solidFill>
                  <a:srgbClr val="005C6E"/>
                </a:solidFill>
              </a:defRPr>
            </a:lvl4pPr>
            <a:lvl5pPr>
              <a:defRPr sz="2667">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bilityNet logo">
            <a:extLst>
              <a:ext uri="{FF2B5EF4-FFF2-40B4-BE49-F238E27FC236}">
                <a16:creationId xmlns:a16="http://schemas.microsoft.com/office/drawing/2014/main" id="{C9D5FAE9-C8A7-4CE4-96BF-82B32DC5B1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sp>
        <p:nvSpPr>
          <p:cNvPr id="4" name="Title 3">
            <a:extLst>
              <a:ext uri="{FF2B5EF4-FFF2-40B4-BE49-F238E27FC236}">
                <a16:creationId xmlns:a16="http://schemas.microsoft.com/office/drawing/2014/main" id="{57CC149B-1AD3-4FD0-93B5-AF1CD2804FA9}"/>
              </a:ext>
            </a:extLst>
          </p:cNvPr>
          <p:cNvSpPr>
            <a:spLocks noGrp="1"/>
          </p:cNvSpPr>
          <p:nvPr>
            <p:ph type="title"/>
          </p:nvPr>
        </p:nvSpPr>
        <p:spPr/>
        <p:txBody>
          <a:bodyPr/>
          <a:lstStyle>
            <a:lvl1pPr>
              <a:defRPr b="1"/>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C1FBBAE2-95E2-4005-8E9D-C9D6FDA3921C}"/>
              </a:ext>
            </a:extLst>
          </p:cNvPr>
          <p:cNvCxnSpPr/>
          <p:nvPr userDrawn="1"/>
        </p:nvCxnSpPr>
        <p:spPr>
          <a:xfrm flipH="1">
            <a:off x="558800" y="5906409"/>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63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84400"/>
            <a:ext cx="10972800" cy="3941763"/>
          </a:xfrm>
        </p:spPr>
        <p:txBody>
          <a:bodyPr>
            <a:noAutofit/>
          </a:bodyPr>
          <a:lstStyle>
            <a:lvl1pPr>
              <a:defRPr sz="2667">
                <a:solidFill>
                  <a:srgbClr val="005C6E"/>
                </a:solidFill>
              </a:defRPr>
            </a:lvl1pPr>
            <a:lvl2pPr>
              <a:defRPr sz="2667">
                <a:solidFill>
                  <a:srgbClr val="005C6E"/>
                </a:solidFill>
              </a:defRPr>
            </a:lvl2pPr>
            <a:lvl3pPr>
              <a:defRPr sz="2667">
                <a:solidFill>
                  <a:srgbClr val="005C6E"/>
                </a:solidFill>
              </a:defRPr>
            </a:lvl3pPr>
            <a:lvl4pPr>
              <a:defRPr sz="2667">
                <a:solidFill>
                  <a:srgbClr val="005C6E"/>
                </a:solidFill>
              </a:defRPr>
            </a:lvl4pPr>
            <a:lvl5pPr>
              <a:defRPr sz="2667">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762001"/>
            <a:ext cx="10972800" cy="1067064"/>
          </a:xfrm>
        </p:spPr>
        <p:txBody>
          <a:bodyPr>
            <a:noAutofit/>
          </a:bodyPr>
          <a:lstStyle>
            <a:lvl1pPr>
              <a:defRPr b="1">
                <a:solidFill>
                  <a:srgbClr val="005C6E"/>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C0BE881B-1CB6-2045-8380-283C928B6F62}"/>
              </a:ext>
            </a:extLst>
          </p:cNvPr>
          <p:cNvCxnSpPr/>
          <p:nvPr/>
        </p:nvCxnSpPr>
        <p:spPr>
          <a:xfrm flipH="1">
            <a:off x="569384" y="2055284"/>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8045DCF-9BAD-CD44-B7DB-B44B08CBAE3E}"/>
              </a:ext>
            </a:extLst>
          </p:cNvPr>
          <p:cNvCxnSpPr/>
          <p:nvPr/>
        </p:nvCxnSpPr>
        <p:spPr>
          <a:xfrm flipH="1">
            <a:off x="558800" y="5906409"/>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bilityNet logo">
            <a:extLst>
              <a:ext uri="{FF2B5EF4-FFF2-40B4-BE49-F238E27FC236}">
                <a16:creationId xmlns:a16="http://schemas.microsoft.com/office/drawing/2014/main" id="{B7DA3094-9367-4FDE-9D26-6CA8B8CD24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spTree>
    <p:extLst>
      <p:ext uri="{BB962C8B-B14F-4D97-AF65-F5344CB8AC3E}">
        <p14:creationId xmlns:p14="http://schemas.microsoft.com/office/powerpoint/2010/main" val="420564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84400"/>
            <a:ext cx="10972800" cy="3941763"/>
          </a:xfrm>
        </p:spPr>
        <p:txBody>
          <a:bodyPr>
            <a:noAutofit/>
          </a:bodyPr>
          <a:lstStyle>
            <a:lvl1pPr>
              <a:defRPr sz="2667">
                <a:solidFill>
                  <a:srgbClr val="005C6E"/>
                </a:solidFill>
              </a:defRPr>
            </a:lvl1pPr>
            <a:lvl2pPr>
              <a:defRPr sz="2667">
                <a:solidFill>
                  <a:srgbClr val="005C6E"/>
                </a:solidFill>
              </a:defRPr>
            </a:lvl2pPr>
            <a:lvl3pPr>
              <a:defRPr sz="2667">
                <a:solidFill>
                  <a:srgbClr val="005C6E"/>
                </a:solidFill>
              </a:defRPr>
            </a:lvl3pPr>
            <a:lvl4pPr>
              <a:defRPr sz="2667">
                <a:solidFill>
                  <a:srgbClr val="005C6E"/>
                </a:solidFill>
              </a:defRPr>
            </a:lvl4pPr>
            <a:lvl5pPr>
              <a:defRPr sz="2667">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762001"/>
            <a:ext cx="10972800" cy="1067064"/>
          </a:xfrm>
        </p:spPr>
        <p:txBody>
          <a:bodyPr>
            <a:noAutofit/>
          </a:bodyPr>
          <a:lstStyle>
            <a:lvl1pPr>
              <a:defRPr b="1">
                <a:solidFill>
                  <a:srgbClr val="005C6E"/>
                </a:solidFill>
              </a:defRPr>
            </a:lvl1pPr>
          </a:lstStyle>
          <a:p>
            <a:r>
              <a:rPr lang="en-US"/>
              <a:t>Click to edit Master title style</a:t>
            </a:r>
            <a:endParaRPr lang="en-US" dirty="0"/>
          </a:p>
        </p:txBody>
      </p:sp>
      <p:pic>
        <p:nvPicPr>
          <p:cNvPr id="10" name="Picture 9" descr="AbilityNet logo">
            <a:extLst>
              <a:ext uri="{FF2B5EF4-FFF2-40B4-BE49-F238E27FC236}">
                <a16:creationId xmlns:a16="http://schemas.microsoft.com/office/drawing/2014/main" id="{3329D901-9A8A-4AA5-81C0-46E3ED7EAB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spTree>
    <p:extLst>
      <p:ext uri="{BB962C8B-B14F-4D97-AF65-F5344CB8AC3E}">
        <p14:creationId xmlns:p14="http://schemas.microsoft.com/office/powerpoint/2010/main" val="154893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2587B-F1FD-1643-9869-51854CB3DDA6}"/>
              </a:ext>
            </a:extLst>
          </p:cNvPr>
          <p:cNvSpPr txBox="1">
            <a:spLocks noChangeArrowheads="1"/>
          </p:cNvSpPr>
          <p:nvPr/>
        </p:nvSpPr>
        <p:spPr bwMode="auto">
          <a:xfrm>
            <a:off x="2540001" y="64897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solidFill>
                <a:srgbClr val="0E3C20"/>
              </a:solidFill>
            </a:endParaRPr>
          </a:p>
        </p:txBody>
      </p:sp>
      <p:cxnSp>
        <p:nvCxnSpPr>
          <p:cNvPr id="7" name="Straight Connector 6">
            <a:extLst>
              <a:ext uri="{FF2B5EF4-FFF2-40B4-BE49-F238E27FC236}">
                <a16:creationId xmlns:a16="http://schemas.microsoft.com/office/drawing/2014/main" id="{34F265C0-2859-C248-A63B-9408DC2AD009}"/>
              </a:ext>
            </a:extLst>
          </p:cNvPr>
          <p:cNvCxnSpPr/>
          <p:nvPr/>
        </p:nvCxnSpPr>
        <p:spPr>
          <a:xfrm flipH="1">
            <a:off x="569384" y="2055284"/>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2185202"/>
            <a:ext cx="5384800" cy="3903663"/>
          </a:xfrm>
        </p:spPr>
        <p:txBody>
          <a:bodyPr>
            <a:noAutofit/>
          </a:bodyPr>
          <a:lstStyle>
            <a:lvl1pPr>
              <a:defRPr sz="2667">
                <a:solidFill>
                  <a:srgbClr val="005C6E"/>
                </a:solidFill>
              </a:defRPr>
            </a:lvl1pPr>
            <a:lvl2pPr>
              <a:defRPr sz="2667">
                <a:solidFill>
                  <a:srgbClr val="005C6E"/>
                </a:solidFill>
              </a:defRPr>
            </a:lvl2pPr>
            <a:lvl3pPr>
              <a:defRPr sz="2667">
                <a:solidFill>
                  <a:srgbClr val="005C6E"/>
                </a:solidFill>
              </a:defRPr>
            </a:lvl3pPr>
            <a:lvl4pPr>
              <a:defRPr sz="2667">
                <a:solidFill>
                  <a:srgbClr val="005C6E"/>
                </a:solidFill>
              </a:defRPr>
            </a:lvl4pPr>
            <a:lvl5pPr>
              <a:defRPr sz="2667">
                <a:solidFill>
                  <a:srgbClr val="005C6E"/>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85202"/>
            <a:ext cx="5384800" cy="3903663"/>
          </a:xfrm>
        </p:spPr>
        <p:txBody>
          <a:bodyPr>
            <a:normAutofit/>
          </a:bodyPr>
          <a:lstStyle>
            <a:lvl1pPr>
              <a:defRPr sz="2667">
                <a:solidFill>
                  <a:srgbClr val="005C6E"/>
                </a:solidFill>
              </a:defRPr>
            </a:lvl1pPr>
            <a:lvl2pPr>
              <a:defRPr sz="2667">
                <a:solidFill>
                  <a:srgbClr val="005C6E"/>
                </a:solidFill>
              </a:defRPr>
            </a:lvl2pPr>
            <a:lvl3pPr>
              <a:defRPr sz="2667">
                <a:solidFill>
                  <a:srgbClr val="005C6E"/>
                </a:solidFill>
              </a:defRPr>
            </a:lvl3pPr>
            <a:lvl4pPr>
              <a:defRPr sz="2667">
                <a:solidFill>
                  <a:srgbClr val="005C6E"/>
                </a:solidFill>
              </a:defRPr>
            </a:lvl4pPr>
            <a:lvl5pPr>
              <a:defRPr sz="2667">
                <a:solidFill>
                  <a:srgbClr val="005C6E"/>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609600" y="762001"/>
            <a:ext cx="10972800" cy="1067064"/>
          </a:xfrm>
        </p:spPr>
        <p:txBody>
          <a:bodyPr>
            <a:noAutofit/>
          </a:bodyPr>
          <a:lstStyle>
            <a:lvl1pPr>
              <a:defRPr b="1">
                <a:solidFill>
                  <a:srgbClr val="005C6E"/>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C9445291-6D5C-DC49-A26D-72DEFD4D48D6}"/>
              </a:ext>
            </a:extLst>
          </p:cNvPr>
          <p:cNvCxnSpPr/>
          <p:nvPr/>
        </p:nvCxnSpPr>
        <p:spPr>
          <a:xfrm flipH="1">
            <a:off x="558800" y="5906409"/>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9" name="Picture 8" descr="AbilityNet logo">
            <a:extLst>
              <a:ext uri="{FF2B5EF4-FFF2-40B4-BE49-F238E27FC236}">
                <a16:creationId xmlns:a16="http://schemas.microsoft.com/office/drawing/2014/main" id="{DB3102F0-E652-40C3-8B18-822AD579BB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spTree>
    <p:extLst>
      <p:ext uri="{BB962C8B-B14F-4D97-AF65-F5344CB8AC3E}">
        <p14:creationId xmlns:p14="http://schemas.microsoft.com/office/powerpoint/2010/main" val="280785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30566" y="2689242"/>
            <a:ext cx="10972800" cy="1069747"/>
          </a:xfrm>
        </p:spPr>
        <p:txBody>
          <a:bodyPr/>
          <a:lstStyle>
            <a:lvl1pPr>
              <a:defRPr b="1">
                <a:solidFill>
                  <a:srgbClr val="005C6E"/>
                </a:solidFill>
              </a:defRPr>
            </a:lvl1pPr>
          </a:lstStyle>
          <a:p>
            <a:r>
              <a:rPr lang="en-US" dirty="0"/>
              <a:t>Click to edit Master title style</a:t>
            </a:r>
          </a:p>
        </p:txBody>
      </p:sp>
      <p:sp>
        <p:nvSpPr>
          <p:cNvPr id="6" name="Rectangle 5">
            <a:extLst>
              <a:ext uri="{FF2B5EF4-FFF2-40B4-BE49-F238E27FC236}">
                <a16:creationId xmlns:a16="http://schemas.microsoft.com/office/drawing/2014/main" id="{F38A268C-001C-9B46-802F-F9EA2028AFC7}"/>
              </a:ext>
              <a:ext uri="{C183D7F6-B498-43B3-948B-1728B52AA6E4}">
                <adec:decorative xmlns:adec="http://schemas.microsoft.com/office/drawing/2017/decorative" val="1"/>
              </a:ext>
            </a:extLst>
          </p:cNvPr>
          <p:cNvSpPr/>
          <p:nvPr userDrawn="1"/>
        </p:nvSpPr>
        <p:spPr>
          <a:xfrm>
            <a:off x="0" y="1146221"/>
            <a:ext cx="12192000" cy="5711780"/>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0" name="Picture 9" descr="AbilityNet logo">
            <a:extLst>
              <a:ext uri="{FF2B5EF4-FFF2-40B4-BE49-F238E27FC236}">
                <a16:creationId xmlns:a16="http://schemas.microsoft.com/office/drawing/2014/main" id="{61C6942D-053C-4078-ADCF-1315047BAC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spTree>
    <p:extLst>
      <p:ext uri="{BB962C8B-B14F-4D97-AF65-F5344CB8AC3E}">
        <p14:creationId xmlns:p14="http://schemas.microsoft.com/office/powerpoint/2010/main" val="306924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62A34-86A7-9748-B461-EC94E4EC504F}"/>
              </a:ext>
              <a:ext uri="{C183D7F6-B498-43B3-948B-1728B52AA6E4}">
                <adec:decorative xmlns:adec="http://schemas.microsoft.com/office/drawing/2017/decorative" val="1"/>
              </a:ext>
            </a:extLst>
          </p:cNvPr>
          <p:cNvSpPr/>
          <p:nvPr/>
        </p:nvSpPr>
        <p:spPr>
          <a:xfrm>
            <a:off x="0" y="2141873"/>
            <a:ext cx="12192000" cy="3764536"/>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prstClr val="white"/>
              </a:solidFill>
            </a:endParaRPr>
          </a:p>
        </p:txBody>
      </p:sp>
      <p:sp>
        <p:nvSpPr>
          <p:cNvPr id="2" name="Title 1"/>
          <p:cNvSpPr>
            <a:spLocks noGrp="1"/>
          </p:cNvSpPr>
          <p:nvPr>
            <p:ph type="title"/>
          </p:nvPr>
        </p:nvSpPr>
        <p:spPr>
          <a:xfrm>
            <a:off x="609600" y="782805"/>
            <a:ext cx="10972800" cy="1069747"/>
          </a:xfrm>
        </p:spPr>
        <p:txBody>
          <a:bodyPr/>
          <a:lstStyle>
            <a:lvl1pPr>
              <a:defRPr b="1">
                <a:solidFill>
                  <a:srgbClr val="005C6E"/>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2184400"/>
            <a:ext cx="10972800" cy="3941763"/>
          </a:xfrm>
        </p:spPr>
        <p:txBody>
          <a:bodyPr>
            <a:noAutofit/>
          </a:bodyPr>
          <a:lstStyle>
            <a:lvl1pPr>
              <a:defRPr sz="2667">
                <a:solidFill>
                  <a:srgbClr val="005C6E"/>
                </a:solidFill>
              </a:defRPr>
            </a:lvl1pPr>
            <a:lvl2pPr>
              <a:defRPr sz="2667">
                <a:solidFill>
                  <a:srgbClr val="005C6E"/>
                </a:solidFill>
              </a:defRPr>
            </a:lvl2pPr>
            <a:lvl3pPr>
              <a:defRPr sz="2667">
                <a:solidFill>
                  <a:srgbClr val="005C6E"/>
                </a:solidFill>
              </a:defRPr>
            </a:lvl3pPr>
            <a:lvl4pPr>
              <a:defRPr sz="2667">
                <a:solidFill>
                  <a:srgbClr val="005C6E"/>
                </a:solidFill>
              </a:defRPr>
            </a:lvl4pPr>
            <a:lvl5pPr>
              <a:defRPr sz="2667">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6FDD1A27-26EE-174E-A2D8-52930A711D5C}"/>
              </a:ext>
            </a:extLst>
          </p:cNvPr>
          <p:cNvCxnSpPr/>
          <p:nvPr/>
        </p:nvCxnSpPr>
        <p:spPr>
          <a:xfrm flipH="1">
            <a:off x="558800" y="5906409"/>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bilityNet logo">
            <a:extLst>
              <a:ext uri="{FF2B5EF4-FFF2-40B4-BE49-F238E27FC236}">
                <a16:creationId xmlns:a16="http://schemas.microsoft.com/office/drawing/2014/main" id="{61C6942D-053C-4078-ADCF-1315047BAC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spTree>
    <p:extLst>
      <p:ext uri="{BB962C8B-B14F-4D97-AF65-F5344CB8AC3E}">
        <p14:creationId xmlns:p14="http://schemas.microsoft.com/office/powerpoint/2010/main" val="51766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2286000"/>
            <a:ext cx="9590550" cy="1303880"/>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AbilityNet logo">
            <a:extLst>
              <a:ext uri="{FF2B5EF4-FFF2-40B4-BE49-F238E27FC236}">
                <a16:creationId xmlns:a16="http://schemas.microsoft.com/office/drawing/2014/main" id="{AF7ED8EF-EB4E-4BDD-9919-54E462E6D7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163" y="121911"/>
            <a:ext cx="2162203" cy="1053961"/>
          </a:xfrm>
          <a:prstGeom prst="rect">
            <a:avLst/>
          </a:prstGeom>
        </p:spPr>
      </p:pic>
    </p:spTree>
    <p:extLst>
      <p:ext uri="{BB962C8B-B14F-4D97-AF65-F5344CB8AC3E}">
        <p14:creationId xmlns:p14="http://schemas.microsoft.com/office/powerpoint/2010/main" val="230877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517D6F-C625-C346-B49F-D6B7B5736A87}"/>
              </a:ext>
            </a:extLst>
          </p:cNvPr>
          <p:cNvSpPr>
            <a:spLocks noGrp="1"/>
          </p:cNvSpPr>
          <p:nvPr>
            <p:ph type="title"/>
          </p:nvPr>
        </p:nvSpPr>
        <p:spPr bwMode="auto">
          <a:xfrm>
            <a:off x="609600" y="8466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80469C8-2673-7448-BA23-839ABECEBA27}"/>
              </a:ext>
            </a:extLst>
          </p:cNvPr>
          <p:cNvSpPr>
            <a:spLocks noGrp="1"/>
          </p:cNvSpPr>
          <p:nvPr>
            <p:ph type="body" idx="1"/>
          </p:nvPr>
        </p:nvSpPr>
        <p:spPr bwMode="auto">
          <a:xfrm>
            <a:off x="609600" y="2184401"/>
            <a:ext cx="109728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 name="TextBox 3">
            <a:extLst>
              <a:ext uri="{FF2B5EF4-FFF2-40B4-BE49-F238E27FC236}">
                <a16:creationId xmlns:a16="http://schemas.microsoft.com/office/drawing/2014/main" id="{93F3752D-159E-F344-993E-D1C00B05B7A9}"/>
              </a:ext>
            </a:extLst>
          </p:cNvPr>
          <p:cNvSpPr txBox="1"/>
          <p:nvPr/>
        </p:nvSpPr>
        <p:spPr>
          <a:xfrm>
            <a:off x="467781" y="493484"/>
            <a:ext cx="7999813" cy="338554"/>
          </a:xfrm>
          <a:prstGeom prst="rect">
            <a:avLst/>
          </a:prstGeom>
          <a:noFill/>
        </p:spPr>
        <p:txBody>
          <a:bodyPr wrap="square" rtlCol="0">
            <a:spAutoFit/>
          </a:bodyPr>
          <a:lstStyle/>
          <a:p>
            <a:r>
              <a:rPr lang="en-GB" sz="1600" dirty="0">
                <a:solidFill>
                  <a:schemeClr val="tx1"/>
                </a:solidFill>
              </a:rPr>
              <a:t>How to create accessible documents and presentations</a:t>
            </a:r>
            <a:r>
              <a:rPr lang="en-US" sz="1600" dirty="0">
                <a:solidFill>
                  <a:schemeClr val="tx1"/>
                </a:solidFill>
              </a:rPr>
              <a:t>| Joe Chidzik| May 2022</a:t>
            </a:r>
          </a:p>
        </p:txBody>
      </p:sp>
    </p:spTree>
    <p:extLst>
      <p:ext uri="{BB962C8B-B14F-4D97-AF65-F5344CB8AC3E}">
        <p14:creationId xmlns:p14="http://schemas.microsoft.com/office/powerpoint/2010/main" val="355116523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7" r:id="rId8"/>
    <p:sldLayoutId id="2147483786" r:id="rId9"/>
    <p:sldLayoutId id="2147483776" r:id="rId10"/>
  </p:sldLayoutIdLst>
  <p:txStyles>
    <p:titleStyle>
      <a:lvl1pPr algn="l" defTabSz="609585" rtl="0" eaLnBrk="1" fontAlgn="base" hangingPunct="1">
        <a:spcBef>
          <a:spcPct val="0"/>
        </a:spcBef>
        <a:spcAft>
          <a:spcPct val="0"/>
        </a:spcAft>
        <a:defRPr sz="3733" kern="1200">
          <a:solidFill>
            <a:srgbClr val="005C6E"/>
          </a:solidFill>
          <a:latin typeface="Arial"/>
          <a:ea typeface="+mj-ea"/>
          <a:cs typeface="Arial"/>
        </a:defRPr>
      </a:lvl1pPr>
      <a:lvl2pPr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2pPr>
      <a:lvl3pPr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3pPr>
      <a:lvl4pPr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4pPr>
      <a:lvl5pPr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5pPr>
      <a:lvl6pPr marL="609585"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6pPr>
      <a:lvl7pPr marL="1219170"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7pPr>
      <a:lvl8pPr marL="1828754"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8pPr>
      <a:lvl9pPr marL="2438339" algn="l" defTabSz="609585"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9pPr>
    </p:titleStyle>
    <p:bodyStyle>
      <a:lvl1pPr marL="457189" indent="-457189" algn="l" defTabSz="609585" rtl="0" eaLnBrk="1" fontAlgn="base" hangingPunct="1">
        <a:spcBef>
          <a:spcPct val="0"/>
        </a:spcBef>
        <a:spcAft>
          <a:spcPts val="800"/>
        </a:spcAft>
        <a:buFont typeface="Arial" panose="020B0604020202020204" pitchFamily="34" charset="0"/>
        <a:buChar char="•"/>
        <a:defRPr sz="3200" kern="1200">
          <a:solidFill>
            <a:srgbClr val="005C6E"/>
          </a:solidFill>
          <a:latin typeface="Arial"/>
          <a:ea typeface="+mn-ea"/>
          <a:cs typeface="Arial"/>
        </a:defRPr>
      </a:lvl1pPr>
      <a:lvl2pPr marL="935543" indent="-457189" algn="l" defTabSz="609585" rtl="0" eaLnBrk="1" fontAlgn="base" hangingPunct="1">
        <a:spcBef>
          <a:spcPct val="0"/>
        </a:spcBef>
        <a:spcAft>
          <a:spcPts val="800"/>
        </a:spcAft>
        <a:buFont typeface="Arial" panose="020B0604020202020204" pitchFamily="34" charset="0"/>
        <a:buChar char="•"/>
        <a:defRPr sz="3200" kern="1200">
          <a:solidFill>
            <a:srgbClr val="005C6E"/>
          </a:solidFill>
          <a:latin typeface="Arial"/>
          <a:ea typeface="+mn-ea"/>
          <a:cs typeface="Arial"/>
        </a:defRPr>
      </a:lvl2pPr>
      <a:lvl3pPr marL="1416015" indent="-457189" algn="l" defTabSz="609585" rtl="0" eaLnBrk="1" fontAlgn="base" hangingPunct="1">
        <a:spcBef>
          <a:spcPct val="0"/>
        </a:spcBef>
        <a:spcAft>
          <a:spcPts val="800"/>
        </a:spcAft>
        <a:buFont typeface="Arial" panose="020B0604020202020204" pitchFamily="34" charset="0"/>
        <a:buChar char="•"/>
        <a:defRPr sz="3200" kern="1200">
          <a:solidFill>
            <a:srgbClr val="005C6E"/>
          </a:solidFill>
          <a:latin typeface="Arial"/>
          <a:ea typeface="+mn-ea"/>
          <a:cs typeface="Arial"/>
        </a:defRPr>
      </a:lvl3pPr>
      <a:lvl4pPr marL="478355" algn="l" defTabSz="609585" rtl="0" eaLnBrk="1" fontAlgn="base" hangingPunct="1">
        <a:spcBef>
          <a:spcPct val="0"/>
        </a:spcBef>
        <a:spcAft>
          <a:spcPts val="800"/>
        </a:spcAft>
        <a:buFont typeface="Arial" panose="020B0604020202020204" pitchFamily="34" charset="0"/>
        <a:defRPr sz="3200" kern="1200">
          <a:solidFill>
            <a:schemeClr val="tx1"/>
          </a:solidFill>
          <a:latin typeface="Arial"/>
          <a:ea typeface="+mn-ea"/>
          <a:cs typeface="Arial"/>
        </a:defRPr>
      </a:lvl4pPr>
      <a:lvl5pPr algn="l" defTabSz="609585" rtl="0" eaLnBrk="1" fontAlgn="base" hangingPunct="1">
        <a:spcBef>
          <a:spcPct val="20000"/>
        </a:spcBef>
        <a:spcAft>
          <a:spcPct val="0"/>
        </a:spcAft>
        <a:buFont typeface="Arial" panose="020B0604020202020204" pitchFamily="34" charset="0"/>
        <a:defRPr sz="32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open?id=0B-oEnszZrEaMYmt6LXJoaWxGb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oocap.gpii.eu/?page_id=886" TargetMode="External"/><Relationship Id="rId5" Type="http://schemas.openxmlformats.org/officeDocument/2006/relationships/hyperlink" Target="https://drive.google.com/open?id=0B5w8EXu9wtOqeW8zSVJQZUtmSVE" TargetMode="External"/><Relationship Id="rId4" Type="http://schemas.openxmlformats.org/officeDocument/2006/relationships/hyperlink" Target="https://drive.google.com/open?id=0B-oEnszZrEaMM0t6dTExNU5LTW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s://support.office.com/en-us/article/Make-your-Word-documents-accessible-d9bf3683-87ac-47ea-b91a-78dcacb3c66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rackledocs.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ccess-for-all.ch/en/pdf-accessibility-checker.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pave-pdf.org/?lang=en" TargetMode="External"/><Relationship Id="rId5" Type="http://schemas.openxmlformats.org/officeDocument/2006/relationships/hyperlink" Target="https://commonlook.com/accessibility-software/pdf-validator/" TargetMode="External"/><Relationship Id="rId4" Type="http://schemas.openxmlformats.org/officeDocument/2006/relationships/hyperlink" Target="https://www.access-for-all.ch/en/pdf-lab/pdf-accessibility-checker-pac.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support.microsoft.com/en-us/office/create-accessible-office-documents-868ecfcd-4f00-4224-b881-a65537a7c155" TargetMode="External"/><Relationship Id="rId7" Type="http://schemas.openxmlformats.org/officeDocument/2006/relationships/hyperlink" Target="https://poet.diagramcenter.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w3.org/WAI/tutorials/images/decision-tree/" TargetMode="External"/><Relationship Id="rId5" Type="http://schemas.openxmlformats.org/officeDocument/2006/relationships/hyperlink" Target="https://daisy.org/activities/software/wordtoepub/" TargetMode="External"/><Relationship Id="rId4" Type="http://schemas.openxmlformats.org/officeDocument/2006/relationships/hyperlink" Target="https://www.adobe.com/accessibility/pdf/pdf-accessibility-overview.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tsi.org/deliver/etsi_en/301500_301599/301549/03.01.01_60/en_301549v030101p.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981" y="1643218"/>
            <a:ext cx="6105169" cy="2373119"/>
          </a:xfrm>
        </p:spPr>
        <p:txBody>
          <a:bodyPr/>
          <a:lstStyle/>
          <a:p>
            <a:pPr>
              <a:defRPr/>
            </a:pPr>
            <a:r>
              <a:rPr lang="en-US" sz="3797" dirty="0">
                <a:ea typeface="MS PGothic" charset="0"/>
                <a:cs typeface="MS PGothic" charset="0"/>
                <a:sym typeface="Helvetica Light" charset="0"/>
              </a:rPr>
              <a:t>How to create accessible documents and presentations</a:t>
            </a:r>
            <a:endParaRPr lang="en-GB" sz="3797" dirty="0">
              <a:ea typeface="MS PGothic" charset="0"/>
              <a:cs typeface="MS PGothic" charset="0"/>
              <a:sym typeface="Helvetica Light" charset="0"/>
            </a:endParaRPr>
          </a:p>
        </p:txBody>
      </p:sp>
      <p:sp>
        <p:nvSpPr>
          <p:cNvPr id="4" name="Subtitle 3">
            <a:extLst>
              <a:ext uri="{FF2B5EF4-FFF2-40B4-BE49-F238E27FC236}">
                <a16:creationId xmlns:a16="http://schemas.microsoft.com/office/drawing/2014/main" id="{689235D8-ED5F-424A-83B7-04A8D2222168}"/>
              </a:ext>
            </a:extLst>
          </p:cNvPr>
          <p:cNvSpPr>
            <a:spLocks noGrp="1"/>
          </p:cNvSpPr>
          <p:nvPr>
            <p:ph type="subTitle" idx="1"/>
          </p:nvPr>
        </p:nvSpPr>
        <p:spPr>
          <a:xfrm>
            <a:off x="1134351" y="4382592"/>
            <a:ext cx="8077299" cy="1004424"/>
          </a:xfrm>
        </p:spPr>
        <p:txBody>
          <a:bodyPr/>
          <a:lstStyle/>
          <a:p>
            <a:r>
              <a:rPr lang="en-GB" sz="3095" dirty="0"/>
              <a:t>Joe Chidzik</a:t>
            </a:r>
          </a:p>
          <a:p>
            <a:r>
              <a:rPr lang="en-GB" sz="3095" dirty="0"/>
              <a:t>May 2022</a:t>
            </a:r>
          </a:p>
        </p:txBody>
      </p:sp>
      <p:pic>
        <p:nvPicPr>
          <p:cNvPr id="5" name="Picture 4" descr="Joe Chidzik from AbilityNet">
            <a:extLst>
              <a:ext uri="{FF2B5EF4-FFF2-40B4-BE49-F238E27FC236}">
                <a16:creationId xmlns:a16="http://schemas.microsoft.com/office/drawing/2014/main" id="{1A4A9B47-DFDA-4FEF-91A3-28D04B9D2E26}"/>
              </a:ext>
            </a:extLst>
          </p:cNvPr>
          <p:cNvPicPr>
            <a:picLocks noChangeAspect="1"/>
          </p:cNvPicPr>
          <p:nvPr/>
        </p:nvPicPr>
        <p:blipFill>
          <a:blip r:embed="rId3"/>
          <a:stretch>
            <a:fillRect/>
          </a:stretch>
        </p:blipFill>
        <p:spPr>
          <a:xfrm>
            <a:off x="8528142" y="3192305"/>
            <a:ext cx="2121929" cy="2380574"/>
          </a:xfrm>
          <a:prstGeom prst="rect">
            <a:avLst/>
          </a:prstGeom>
        </p:spPr>
      </p:pic>
    </p:spTree>
    <p:extLst>
      <p:ext uri="{BB962C8B-B14F-4D97-AF65-F5344CB8AC3E}">
        <p14:creationId xmlns:p14="http://schemas.microsoft.com/office/powerpoint/2010/main" val="289655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609601" y="1849120"/>
            <a:ext cx="10822609" cy="2448560"/>
          </a:xfrm>
        </p:spPr>
        <p:txBody>
          <a:bodyPr anchor="ctr"/>
          <a:lstStyle/>
          <a:p>
            <a:pPr algn="ctr">
              <a:lnSpc>
                <a:spcPct val="150000"/>
              </a:lnSpc>
            </a:pPr>
            <a:r>
              <a:rPr lang="en-US" altLang="en-US" sz="5333" dirty="0">
                <a:latin typeface="Arial" panose="020B0604020202020204" pitchFamily="34" charset="0"/>
                <a:cs typeface="Arial" panose="020B0604020202020204" pitchFamily="34" charset="0"/>
              </a:rPr>
              <a:t>Poll</a:t>
            </a:r>
            <a:br>
              <a:rPr lang="en-US" altLang="en-US" sz="5333"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What document formats does your organisation post online or share?</a:t>
            </a:r>
            <a:endParaRPr lang="en-US" altLang="en-US" sz="5333"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3893237" y="4517166"/>
            <a:ext cx="4255335" cy="1754326"/>
          </a:xfrm>
          <a:prstGeom prst="rect">
            <a:avLst/>
          </a:prstGeom>
        </p:spPr>
        <p:txBody>
          <a:bodyPr wrap="square">
            <a:spAutoFit/>
          </a:bodyPr>
          <a:lstStyle/>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Editable documents (e.g. Word)</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Presentations (e.g. </a:t>
            </a:r>
            <a:r>
              <a:rPr lang="en-US" altLang="en-US" dirty="0" err="1">
                <a:solidFill>
                  <a:srgbClr val="005C6E"/>
                </a:solidFill>
                <a:latin typeface="Arial" panose="020B0604020202020204" pitchFamily="34" charset="0"/>
                <a:cs typeface="Arial" panose="020B0604020202020204" pitchFamily="34" charset="0"/>
              </a:rPr>
              <a:t>Powerpoint</a:t>
            </a:r>
            <a:r>
              <a:rPr lang="en-US" altLang="en-US" dirty="0">
                <a:solidFill>
                  <a:srgbClr val="005C6E"/>
                </a:solidFill>
                <a:latin typeface="Arial" panose="020B0604020202020204" pitchFamily="34" charset="0"/>
                <a:cs typeface="Arial" panose="020B0604020202020204" pitchFamily="34" charset="0"/>
              </a:rPr>
              <a:t>)</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Spreadsheets (e.g. Excel)</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Locked documents (e.g. PDFs)</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Other – please state in chat pane</a:t>
            </a:r>
          </a:p>
          <a:p>
            <a:pPr marL="380990" indent="-380990">
              <a:buFont typeface="Arial" panose="020B0604020202020204" pitchFamily="34" charset="0"/>
              <a:buChar char="•"/>
            </a:pPr>
            <a:endParaRPr lang="en-US" altLang="en-US" dirty="0">
              <a:solidFill>
                <a:srgbClr val="005C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89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7026-3E46-4F4E-9968-07F10B0E328E}"/>
              </a:ext>
            </a:extLst>
          </p:cNvPr>
          <p:cNvSpPr>
            <a:spLocks noGrp="1"/>
          </p:cNvSpPr>
          <p:nvPr>
            <p:ph type="title"/>
          </p:nvPr>
        </p:nvSpPr>
        <p:spPr>
          <a:xfrm>
            <a:off x="609600" y="838700"/>
            <a:ext cx="10972800" cy="971815"/>
          </a:xfrm>
        </p:spPr>
        <p:txBody>
          <a:bodyPr/>
          <a:lstStyle/>
          <a:p>
            <a:r>
              <a:rPr lang="en-GB" sz="3380" dirty="0"/>
              <a:t>Accessibility pros and cons for document formats</a:t>
            </a:r>
          </a:p>
        </p:txBody>
      </p:sp>
      <p:graphicFrame>
        <p:nvGraphicFramePr>
          <p:cNvPr id="4" name="Table 4">
            <a:extLst>
              <a:ext uri="{FF2B5EF4-FFF2-40B4-BE49-F238E27FC236}">
                <a16:creationId xmlns:a16="http://schemas.microsoft.com/office/drawing/2014/main" id="{6BBA47B3-89CB-4087-9D89-948D9835B3D2}"/>
              </a:ext>
            </a:extLst>
          </p:cNvPr>
          <p:cNvGraphicFramePr>
            <a:graphicFrameLocks noGrp="1"/>
          </p:cNvGraphicFramePr>
          <p:nvPr>
            <p:ph idx="1"/>
            <p:extLst>
              <p:ext uri="{D42A27DB-BD31-4B8C-83A1-F6EECF244321}">
                <p14:modId xmlns:p14="http://schemas.microsoft.com/office/powerpoint/2010/main" val="2673875340"/>
              </p:ext>
            </p:extLst>
          </p:nvPr>
        </p:nvGraphicFramePr>
        <p:xfrm>
          <a:off x="480810" y="1965063"/>
          <a:ext cx="11202297" cy="4693920"/>
        </p:xfrm>
        <a:graphic>
          <a:graphicData uri="http://schemas.openxmlformats.org/drawingml/2006/table">
            <a:tbl>
              <a:tblPr firstRow="1" firstCol="1">
                <a:tableStyleId>{073A0DAA-6AF3-43AB-8588-CEC1D06C72B9}</a:tableStyleId>
              </a:tblPr>
              <a:tblGrid>
                <a:gridCol w="2553148">
                  <a:extLst>
                    <a:ext uri="{9D8B030D-6E8A-4147-A177-3AD203B41FA5}">
                      <a16:colId xmlns:a16="http://schemas.microsoft.com/office/drawing/2014/main" val="2150783666"/>
                    </a:ext>
                  </a:extLst>
                </a:gridCol>
                <a:gridCol w="4303059">
                  <a:extLst>
                    <a:ext uri="{9D8B030D-6E8A-4147-A177-3AD203B41FA5}">
                      <a16:colId xmlns:a16="http://schemas.microsoft.com/office/drawing/2014/main" val="2451042305"/>
                    </a:ext>
                  </a:extLst>
                </a:gridCol>
                <a:gridCol w="4346090">
                  <a:extLst>
                    <a:ext uri="{9D8B030D-6E8A-4147-A177-3AD203B41FA5}">
                      <a16:colId xmlns:a16="http://schemas.microsoft.com/office/drawing/2014/main" val="3182103648"/>
                    </a:ext>
                  </a:extLst>
                </a:gridCol>
              </a:tblGrid>
              <a:tr h="370840">
                <a:tc>
                  <a:txBody>
                    <a:bodyPr/>
                    <a:lstStyle/>
                    <a:p>
                      <a:pPr algn="ctr"/>
                      <a:r>
                        <a:rPr lang="en-GB" dirty="0"/>
                        <a:t>Format</a:t>
                      </a:r>
                    </a:p>
                  </a:txBody>
                  <a:tcPr/>
                </a:tc>
                <a:tc>
                  <a:txBody>
                    <a:bodyPr/>
                    <a:lstStyle/>
                    <a:p>
                      <a:pPr algn="ctr"/>
                      <a:r>
                        <a:rPr lang="en-GB" dirty="0"/>
                        <a:t>Pros</a:t>
                      </a:r>
                    </a:p>
                  </a:txBody>
                  <a:tcPr/>
                </a:tc>
                <a:tc>
                  <a:txBody>
                    <a:bodyPr/>
                    <a:lstStyle/>
                    <a:p>
                      <a:pPr algn="ctr"/>
                      <a:r>
                        <a:rPr lang="en-GB" dirty="0"/>
                        <a:t>Cons</a:t>
                      </a:r>
                    </a:p>
                  </a:txBody>
                  <a:tcPr/>
                </a:tc>
                <a:extLst>
                  <a:ext uri="{0D108BD9-81ED-4DB2-BD59-A6C34878D82A}">
                    <a16:rowId xmlns:a16="http://schemas.microsoft.com/office/drawing/2014/main" val="2725308623"/>
                  </a:ext>
                </a:extLst>
              </a:tr>
              <a:tr h="370840">
                <a:tc>
                  <a:txBody>
                    <a:bodyPr/>
                    <a:lstStyle/>
                    <a:p>
                      <a:r>
                        <a:rPr lang="en-GB" sz="2000" dirty="0"/>
                        <a:t>Office format </a:t>
                      </a:r>
                    </a:p>
                    <a:p>
                      <a:r>
                        <a:rPr lang="en-GB" sz="2000" dirty="0"/>
                        <a:t>e.g. *docx, *.pptx</a:t>
                      </a:r>
                    </a:p>
                  </a:txBody>
                  <a:tcPr/>
                </a:tc>
                <a:tc>
                  <a:txBody>
                    <a:bodyPr/>
                    <a:lstStyle/>
                    <a:p>
                      <a:pPr marL="342900" indent="-342900">
                        <a:buFont typeface="Arial" panose="020B0604020202020204" pitchFamily="34" charset="0"/>
                        <a:buChar char="•"/>
                      </a:pPr>
                      <a:r>
                        <a:rPr lang="en-GB" sz="2000" dirty="0"/>
                        <a:t>Easiest to make accessible</a:t>
                      </a:r>
                    </a:p>
                    <a:p>
                      <a:pPr marL="342900" indent="-342900">
                        <a:buFont typeface="Arial" panose="020B0604020202020204" pitchFamily="34" charset="0"/>
                        <a:buChar char="•"/>
                      </a:pPr>
                      <a:r>
                        <a:rPr lang="en-GB" sz="2000" dirty="0"/>
                        <a:t>Compatible with wide range of assistive tech &amp; devices</a:t>
                      </a:r>
                    </a:p>
                    <a:p>
                      <a:pPr marL="342900" indent="-342900">
                        <a:buFont typeface="Arial" panose="020B0604020202020204" pitchFamily="34" charset="0"/>
                        <a:buChar char="•"/>
                      </a:pPr>
                      <a:r>
                        <a:rPr lang="en-GB" sz="2000" dirty="0"/>
                        <a:t>Can be personalised by the user</a:t>
                      </a:r>
                    </a:p>
                  </a:txBody>
                  <a:tcPr/>
                </a:tc>
                <a:tc>
                  <a:txBody>
                    <a:bodyPr/>
                    <a:lstStyle/>
                    <a:p>
                      <a:pPr marL="342900" indent="-342900">
                        <a:buFont typeface="Arial" panose="020B0604020202020204" pitchFamily="34" charset="0"/>
                        <a:buChar char="•"/>
                      </a:pPr>
                      <a:r>
                        <a:rPr lang="en-GB" sz="2000" dirty="0"/>
                        <a:t>Interactive features are not accessible</a:t>
                      </a:r>
                    </a:p>
                    <a:p>
                      <a:pPr marL="342900" indent="-342900">
                        <a:buFont typeface="Arial" panose="020B0604020202020204" pitchFamily="34" charset="0"/>
                        <a:buChar char="•"/>
                      </a:pPr>
                      <a:r>
                        <a:rPr lang="en-GB" sz="2000" dirty="0"/>
                        <a:t>Accessibility compromised by security settings</a:t>
                      </a:r>
                    </a:p>
                  </a:txBody>
                  <a:tcPr/>
                </a:tc>
                <a:extLst>
                  <a:ext uri="{0D108BD9-81ED-4DB2-BD59-A6C34878D82A}">
                    <a16:rowId xmlns:a16="http://schemas.microsoft.com/office/drawing/2014/main" val="732265430"/>
                  </a:ext>
                </a:extLst>
              </a:tr>
              <a:tr h="370840">
                <a:tc>
                  <a:txBody>
                    <a:bodyPr/>
                    <a:lstStyle/>
                    <a:p>
                      <a:r>
                        <a:rPr lang="en-GB" sz="2000" dirty="0"/>
                        <a:t>PDF</a:t>
                      </a:r>
                    </a:p>
                    <a:p>
                      <a:endParaRPr lang="en-GB" sz="2000" dirty="0"/>
                    </a:p>
                  </a:txBody>
                  <a:tcPr/>
                </a:tc>
                <a:tc>
                  <a:txBody>
                    <a:bodyPr/>
                    <a:lstStyle/>
                    <a:p>
                      <a:pPr marL="342900" indent="-342900">
                        <a:buFont typeface="Arial" panose="020B0604020202020204" pitchFamily="34" charset="0"/>
                        <a:buChar char="•"/>
                      </a:pPr>
                      <a:r>
                        <a:rPr lang="en-GB" sz="2000" dirty="0"/>
                        <a:t>All users get the same view &amp; difficult to edit</a:t>
                      </a:r>
                    </a:p>
                    <a:p>
                      <a:pPr marL="342900" indent="-342900">
                        <a:buFont typeface="Arial" panose="020B0604020202020204" pitchFamily="34" charset="0"/>
                        <a:buChar char="•"/>
                      </a:pPr>
                      <a:r>
                        <a:rPr lang="en-GB" sz="2000" dirty="0"/>
                        <a:t>Forms can be made accessible</a:t>
                      </a:r>
                    </a:p>
                  </a:txBody>
                  <a:tcPr/>
                </a:tc>
                <a:tc>
                  <a:txBody>
                    <a:bodyPr/>
                    <a:lstStyle/>
                    <a:p>
                      <a:pPr marL="342900" indent="-342900">
                        <a:buFont typeface="Arial" panose="020B0604020202020204" pitchFamily="34" charset="0"/>
                        <a:buChar char="•"/>
                      </a:pPr>
                      <a:r>
                        <a:rPr lang="en-GB" sz="2000" dirty="0"/>
                        <a:t>Creating / fixing accessible PDFs requires specialist skills and tools</a:t>
                      </a:r>
                    </a:p>
                    <a:p>
                      <a:pPr marL="342900" indent="-342900">
                        <a:buFont typeface="Arial" panose="020B0604020202020204" pitchFamily="34" charset="0"/>
                        <a:buChar char="•"/>
                      </a:pPr>
                      <a:r>
                        <a:rPr lang="en-GB" sz="2000" dirty="0"/>
                        <a:t>Cannot be personalised by the user</a:t>
                      </a:r>
                    </a:p>
                  </a:txBody>
                  <a:tcPr/>
                </a:tc>
                <a:extLst>
                  <a:ext uri="{0D108BD9-81ED-4DB2-BD59-A6C34878D82A}">
                    <a16:rowId xmlns:a16="http://schemas.microsoft.com/office/drawing/2014/main" val="341943056"/>
                  </a:ext>
                </a:extLst>
              </a:tr>
              <a:tr h="370840">
                <a:tc>
                  <a:txBody>
                    <a:bodyPr/>
                    <a:lstStyle/>
                    <a:p>
                      <a:r>
                        <a:rPr lang="en-GB" sz="2000" dirty="0"/>
                        <a:t>HTML based format</a:t>
                      </a:r>
                    </a:p>
                    <a:p>
                      <a:r>
                        <a:rPr lang="en-GB" sz="2000" dirty="0"/>
                        <a:t>e.g. web page, </a:t>
                      </a:r>
                      <a:r>
                        <a:rPr lang="en-GB" sz="2000" dirty="0" err="1"/>
                        <a:t>ePub</a:t>
                      </a:r>
                      <a:endParaRPr lang="en-GB" sz="2000" dirty="0"/>
                    </a:p>
                  </a:txBody>
                  <a:tcPr/>
                </a:tc>
                <a:tc>
                  <a:txBody>
                    <a:bodyPr/>
                    <a:lstStyle/>
                    <a:p>
                      <a:pPr marL="342900" indent="-342900">
                        <a:buFont typeface="Arial" panose="020B0604020202020204" pitchFamily="34" charset="0"/>
                        <a:buChar char="•"/>
                      </a:pPr>
                      <a:r>
                        <a:rPr lang="en-GB" sz="2000" dirty="0"/>
                        <a:t>All users get the same view but can be personalised.</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Compatible with wide range of assistive tech &amp; devices</a:t>
                      </a:r>
                    </a:p>
                    <a:p>
                      <a:pPr marL="342900" indent="-342900">
                        <a:buFont typeface="Arial" panose="020B0604020202020204" pitchFamily="34" charset="0"/>
                        <a:buChar char="•"/>
                      </a:pPr>
                      <a:r>
                        <a:rPr lang="en-GB" sz="2000" dirty="0"/>
                        <a:t>Interactive activities can be made accessible</a:t>
                      </a:r>
                    </a:p>
                  </a:txBody>
                  <a:tcPr/>
                </a:tc>
                <a:tc>
                  <a:txBody>
                    <a:bodyPr/>
                    <a:lstStyle/>
                    <a:p>
                      <a:pPr marL="342900" indent="-342900">
                        <a:buFont typeface="Arial" panose="020B0604020202020204" pitchFamily="34" charset="0"/>
                        <a:buChar char="•"/>
                      </a:pPr>
                      <a:r>
                        <a:rPr lang="en-GB" sz="2000" dirty="0"/>
                        <a:t>Accessibility may need specialist skills or tools.</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No default viewer at the moment for </a:t>
                      </a:r>
                      <a:r>
                        <a:rPr lang="en-GB" sz="2000" dirty="0" err="1"/>
                        <a:t>ePub</a:t>
                      </a:r>
                      <a:endParaRPr lang="en-GB" sz="2000" dirty="0"/>
                    </a:p>
                    <a:p>
                      <a:pPr marL="0" indent="0">
                        <a:buFont typeface="Arial" panose="020B0604020202020204" pitchFamily="34" charset="0"/>
                        <a:buNone/>
                      </a:pPr>
                      <a:endParaRPr lang="en-GB" sz="2000" dirty="0"/>
                    </a:p>
                  </a:txBody>
                  <a:tcPr/>
                </a:tc>
                <a:extLst>
                  <a:ext uri="{0D108BD9-81ED-4DB2-BD59-A6C34878D82A}">
                    <a16:rowId xmlns:a16="http://schemas.microsoft.com/office/drawing/2014/main" val="1264536510"/>
                  </a:ext>
                </a:extLst>
              </a:tr>
            </a:tbl>
          </a:graphicData>
        </a:graphic>
      </p:graphicFrame>
    </p:spTree>
    <p:extLst>
      <p:ext uri="{BB962C8B-B14F-4D97-AF65-F5344CB8AC3E}">
        <p14:creationId xmlns:p14="http://schemas.microsoft.com/office/powerpoint/2010/main" val="380355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a:xfrm>
            <a:off x="609600" y="3429000"/>
            <a:ext cx="10972800" cy="1069747"/>
          </a:xfrm>
        </p:spPr>
        <p:txBody>
          <a:bodyPr/>
          <a:lstStyle/>
          <a:p>
            <a:pPr algn="ctr"/>
            <a:r>
              <a:rPr lang="en-GB" sz="4400" dirty="0"/>
              <a:t>Creating accessible templates </a:t>
            </a:r>
            <a:br>
              <a:rPr lang="en-GB" sz="4400" dirty="0"/>
            </a:br>
            <a:r>
              <a:rPr lang="en-GB" sz="4400" dirty="0"/>
              <a:t>to avoid potential issues</a:t>
            </a:r>
          </a:p>
        </p:txBody>
      </p:sp>
    </p:spTree>
    <p:extLst>
      <p:ext uri="{BB962C8B-B14F-4D97-AF65-F5344CB8AC3E}">
        <p14:creationId xmlns:p14="http://schemas.microsoft.com/office/powerpoint/2010/main" val="3048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sz="3380" dirty="0"/>
              <a:t>Office template: Styles and structure</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686874" y="1829066"/>
            <a:ext cx="10972800" cy="4053574"/>
          </a:xfrm>
        </p:spPr>
        <p:txBody>
          <a:bodyPr/>
          <a:lstStyle/>
          <a:p>
            <a:pPr marL="0" indent="0">
              <a:buNone/>
            </a:pPr>
            <a:r>
              <a:rPr lang="en-GB" sz="2400" dirty="0"/>
              <a:t>Set up styles for:</a:t>
            </a:r>
          </a:p>
          <a:p>
            <a:pPr marL="0" indent="0">
              <a:buNone/>
            </a:pPr>
            <a:endParaRPr lang="en-GB" sz="1200" dirty="0"/>
          </a:p>
          <a:p>
            <a:pPr marL="455613" lvl="1" indent="-455613"/>
            <a:r>
              <a:rPr lang="en-GB" sz="2400" b="1" dirty="0"/>
              <a:t>Headings 1 – 6:</a:t>
            </a:r>
            <a:r>
              <a:rPr lang="en-GB" sz="2400" dirty="0"/>
              <a:t> use outline level to set heading level</a:t>
            </a:r>
          </a:p>
          <a:p>
            <a:pPr marL="455613" lvl="1" indent="-455613"/>
            <a:r>
              <a:rPr lang="en-GB" sz="2400" b="1" dirty="0"/>
              <a:t>Normal text</a:t>
            </a:r>
            <a:r>
              <a:rPr lang="en-GB" sz="2400" dirty="0"/>
              <a:t>: think about paragraph and line spacing, font style and colour</a:t>
            </a:r>
          </a:p>
          <a:p>
            <a:pPr marL="455613" lvl="1" indent="-455613"/>
            <a:r>
              <a:rPr lang="en-GB" sz="2400" b="1" dirty="0"/>
              <a:t>Bullet and numbered list</a:t>
            </a:r>
            <a:r>
              <a:rPr lang="en-GB" sz="2400" dirty="0"/>
              <a:t>: ensure there are styles for common types of text</a:t>
            </a:r>
          </a:p>
          <a:p>
            <a:pPr marL="455613" lvl="1" indent="-455613"/>
            <a:endParaRPr lang="en-GB" sz="2400" dirty="0"/>
          </a:p>
          <a:p>
            <a:pPr marL="0" lvl="1" indent="0">
              <a:buNone/>
            </a:pPr>
            <a:r>
              <a:rPr lang="en-GB" sz="2400" b="1" dirty="0"/>
              <a:t>In PowerPoint create layouts with Title and content areas</a:t>
            </a:r>
          </a:p>
        </p:txBody>
      </p:sp>
    </p:spTree>
    <p:extLst>
      <p:ext uri="{BB962C8B-B14F-4D97-AF65-F5344CB8AC3E}">
        <p14:creationId xmlns:p14="http://schemas.microsoft.com/office/powerpoint/2010/main" val="95065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Example: Setting heading level in word</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idx="1"/>
          </p:nvPr>
        </p:nvSpPr>
        <p:spPr>
          <a:xfrm>
            <a:off x="535879" y="2028063"/>
            <a:ext cx="4489187" cy="3941763"/>
          </a:xfrm>
        </p:spPr>
        <p:txBody>
          <a:bodyPr/>
          <a:lstStyle/>
          <a:p>
            <a:pPr lvl="0"/>
            <a:r>
              <a:rPr lang="en-GB" sz="2800" dirty="0">
                <a:latin typeface="Arial" panose="020B0604020202020204" pitchFamily="34" charset="0"/>
                <a:cs typeface="Arial" panose="020B0604020202020204" pitchFamily="34" charset="0"/>
              </a:rPr>
              <a:t>On the Home tab, in the Styles group, select a heading style, for example, Heading 1 or Heading 2. </a:t>
            </a:r>
          </a:p>
          <a:p>
            <a:pPr lvl="0"/>
            <a:endParaRPr lang="en-GB" sz="2800" dirty="0">
              <a:latin typeface="Arial" panose="020B0604020202020204" pitchFamily="34" charset="0"/>
              <a:cs typeface="Arial" panose="020B0604020202020204" pitchFamily="34" charset="0"/>
            </a:endParaRPr>
          </a:p>
          <a:p>
            <a:pPr lvl="0"/>
            <a:r>
              <a:rPr lang="en-GB" sz="2800" dirty="0">
                <a:latin typeface="Arial" panose="020B0604020202020204" pitchFamily="34" charset="0"/>
                <a:cs typeface="Arial" panose="020B0604020202020204" pitchFamily="34" charset="0"/>
              </a:rPr>
              <a:t>Do not use headings only for styling.</a:t>
            </a:r>
          </a:p>
          <a:p>
            <a:pPr marL="0" indent="0">
              <a:buNone/>
            </a:pPr>
            <a:endParaRPr lang="en-GB" dirty="0"/>
          </a:p>
        </p:txBody>
      </p:sp>
      <p:pic>
        <p:nvPicPr>
          <p:cNvPr id="4" name="Picture 3" descr="Screenshot of modify style dialog in Word. Level 2 highlighted in style description.">
            <a:extLst>
              <a:ext uri="{FF2B5EF4-FFF2-40B4-BE49-F238E27FC236}">
                <a16:creationId xmlns:a16="http://schemas.microsoft.com/office/drawing/2014/main" id="{B626D4F3-6B68-4888-8CE7-8246F46D2F6C}"/>
              </a:ext>
            </a:extLst>
          </p:cNvPr>
          <p:cNvPicPr>
            <a:picLocks noChangeAspect="1"/>
          </p:cNvPicPr>
          <p:nvPr/>
        </p:nvPicPr>
        <p:blipFill rotWithShape="1">
          <a:blip r:embed="rId3"/>
          <a:srcRect l="1400" t="969" r="1737" b="1"/>
          <a:stretch/>
        </p:blipFill>
        <p:spPr>
          <a:xfrm>
            <a:off x="5223240" y="2028063"/>
            <a:ext cx="3345366" cy="3629090"/>
          </a:xfrm>
          <a:prstGeom prst="rect">
            <a:avLst/>
          </a:prstGeom>
          <a:ln>
            <a:solidFill>
              <a:schemeClr val="bg2">
                <a:lumMod val="75000"/>
              </a:schemeClr>
            </a:solidFill>
          </a:ln>
        </p:spPr>
      </p:pic>
      <p:pic>
        <p:nvPicPr>
          <p:cNvPr id="7" name="Picture 6" descr="Outline option in Word's paragraph formatting dialog.">
            <a:extLst>
              <a:ext uri="{FF2B5EF4-FFF2-40B4-BE49-F238E27FC236}">
                <a16:creationId xmlns:a16="http://schemas.microsoft.com/office/drawing/2014/main" id="{58F6DD9A-AE86-4991-987D-1A19BEE68CDD}"/>
              </a:ext>
            </a:extLst>
          </p:cNvPr>
          <p:cNvPicPr>
            <a:picLocks noChangeAspect="1"/>
          </p:cNvPicPr>
          <p:nvPr/>
        </p:nvPicPr>
        <p:blipFill rotWithShape="1">
          <a:blip r:embed="rId4"/>
          <a:srcRect r="21053"/>
          <a:stretch/>
        </p:blipFill>
        <p:spPr>
          <a:xfrm>
            <a:off x="8766780" y="2028063"/>
            <a:ext cx="2815620" cy="1325995"/>
          </a:xfrm>
          <a:prstGeom prst="rect">
            <a:avLst/>
          </a:prstGeom>
          <a:ln>
            <a:solidFill>
              <a:schemeClr val="bg2">
                <a:lumMod val="75000"/>
              </a:schemeClr>
            </a:solidFill>
          </a:ln>
        </p:spPr>
      </p:pic>
    </p:spTree>
    <p:extLst>
      <p:ext uri="{BB962C8B-B14F-4D97-AF65-F5344CB8AC3E}">
        <p14:creationId xmlns:p14="http://schemas.microsoft.com/office/powerpoint/2010/main" val="366834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69C6-6C37-417F-AE12-087CC41732ED}"/>
              </a:ext>
            </a:extLst>
          </p:cNvPr>
          <p:cNvSpPr>
            <a:spLocks noGrp="1"/>
          </p:cNvSpPr>
          <p:nvPr>
            <p:ph type="title"/>
          </p:nvPr>
        </p:nvSpPr>
        <p:spPr/>
        <p:txBody>
          <a:bodyPr/>
          <a:lstStyle/>
          <a:p>
            <a:r>
              <a:rPr lang="en-GB" sz="3380" dirty="0"/>
              <a:t>Example: PowerPoint layouts</a:t>
            </a:r>
          </a:p>
        </p:txBody>
      </p:sp>
      <p:sp>
        <p:nvSpPr>
          <p:cNvPr id="3" name="Content Placeholder 2">
            <a:extLst>
              <a:ext uri="{FF2B5EF4-FFF2-40B4-BE49-F238E27FC236}">
                <a16:creationId xmlns:a16="http://schemas.microsoft.com/office/drawing/2014/main" id="{1B8D0B4A-2FC5-4D75-98BD-36BB085D3D34}"/>
              </a:ext>
            </a:extLst>
          </p:cNvPr>
          <p:cNvSpPr>
            <a:spLocks noGrp="1"/>
          </p:cNvSpPr>
          <p:nvPr>
            <p:ph idx="1"/>
          </p:nvPr>
        </p:nvSpPr>
        <p:spPr>
          <a:xfrm>
            <a:off x="609600" y="1920240"/>
            <a:ext cx="4744720" cy="3972561"/>
          </a:xfrm>
        </p:spPr>
        <p:txBody>
          <a:bodyPr/>
          <a:lstStyle/>
          <a:p>
            <a:r>
              <a:rPr lang="en-GB" sz="2800" dirty="0"/>
              <a:t>Select Slide Master in the </a:t>
            </a:r>
            <a:r>
              <a:rPr lang="en-GB" sz="2800" b="1" dirty="0"/>
              <a:t>View</a:t>
            </a:r>
            <a:r>
              <a:rPr lang="en-GB" sz="2800" dirty="0"/>
              <a:t> tab</a:t>
            </a:r>
          </a:p>
          <a:p>
            <a:r>
              <a:rPr lang="en-GB" sz="2800" dirty="0"/>
              <a:t>Ensure title placeholder is present on each template.</a:t>
            </a:r>
          </a:p>
          <a:p>
            <a:r>
              <a:rPr lang="en-GB" sz="2800" dirty="0"/>
              <a:t>Set colours to provide good contrast.</a:t>
            </a:r>
          </a:p>
          <a:p>
            <a:endParaRPr lang="en-GB" sz="2800" dirty="0"/>
          </a:p>
          <a:p>
            <a:endParaRPr lang="en-GB" sz="2800" dirty="0"/>
          </a:p>
        </p:txBody>
      </p:sp>
      <p:pic>
        <p:nvPicPr>
          <p:cNvPr id="5" name="Picture 4" descr="Slide master option in View ribbon in PowerPoint.">
            <a:extLst>
              <a:ext uri="{FF2B5EF4-FFF2-40B4-BE49-F238E27FC236}">
                <a16:creationId xmlns:a16="http://schemas.microsoft.com/office/drawing/2014/main" id="{00FF52D3-2866-46C2-A825-F468FE2920EC}"/>
              </a:ext>
              <a:ext uri="{C183D7F6-B498-43B3-948B-1728B52AA6E4}">
                <adec:decorative xmlns:adec="http://schemas.microsoft.com/office/drawing/2017/decorative" val="0"/>
              </a:ext>
            </a:extLst>
          </p:cNvPr>
          <p:cNvPicPr>
            <a:picLocks noChangeAspect="1"/>
          </p:cNvPicPr>
          <p:nvPr/>
        </p:nvPicPr>
        <p:blipFill rotWithShape="1">
          <a:blip r:embed="rId3"/>
          <a:srcRect t="15649" r="49751"/>
          <a:stretch/>
        </p:blipFill>
        <p:spPr>
          <a:xfrm>
            <a:off x="5981753" y="2317191"/>
            <a:ext cx="2902641" cy="1067065"/>
          </a:xfrm>
          <a:prstGeom prst="rect">
            <a:avLst/>
          </a:prstGeom>
        </p:spPr>
      </p:pic>
      <p:pic>
        <p:nvPicPr>
          <p:cNvPr id="4" name="Picture 3" descr="Colour options in Design ribbon in Word.">
            <a:extLst>
              <a:ext uri="{FF2B5EF4-FFF2-40B4-BE49-F238E27FC236}">
                <a16:creationId xmlns:a16="http://schemas.microsoft.com/office/drawing/2014/main" id="{4DC3FFC7-4A9C-4B20-9F93-3C6E350D831C}"/>
              </a:ext>
            </a:extLst>
          </p:cNvPr>
          <p:cNvPicPr>
            <a:picLocks noChangeAspect="1"/>
          </p:cNvPicPr>
          <p:nvPr/>
        </p:nvPicPr>
        <p:blipFill>
          <a:blip r:embed="rId4"/>
          <a:stretch>
            <a:fillRect/>
          </a:stretch>
        </p:blipFill>
        <p:spPr>
          <a:xfrm>
            <a:off x="9307044" y="2184400"/>
            <a:ext cx="2017778" cy="2085863"/>
          </a:xfrm>
          <a:prstGeom prst="rect">
            <a:avLst/>
          </a:prstGeom>
        </p:spPr>
      </p:pic>
      <p:pic>
        <p:nvPicPr>
          <p:cNvPr id="6" name="Picture 5" descr="Title placeholder in master layout and colours options important for accessibility.">
            <a:extLst>
              <a:ext uri="{FF2B5EF4-FFF2-40B4-BE49-F238E27FC236}">
                <a16:creationId xmlns:a16="http://schemas.microsoft.com/office/drawing/2014/main" id="{2FC7789A-A6AD-4B2F-B3CD-14E39694DC4D}"/>
              </a:ext>
            </a:extLst>
          </p:cNvPr>
          <p:cNvPicPr>
            <a:picLocks noChangeAspect="1"/>
          </p:cNvPicPr>
          <p:nvPr/>
        </p:nvPicPr>
        <p:blipFill>
          <a:blip r:embed="rId5"/>
          <a:stretch>
            <a:fillRect/>
          </a:stretch>
        </p:blipFill>
        <p:spPr>
          <a:xfrm>
            <a:off x="5874518" y="4490867"/>
            <a:ext cx="5368368" cy="1065631"/>
          </a:xfrm>
          <a:prstGeom prst="rect">
            <a:avLst/>
          </a:prstGeom>
        </p:spPr>
      </p:pic>
    </p:spTree>
    <p:extLst>
      <p:ext uri="{BB962C8B-B14F-4D97-AF65-F5344CB8AC3E}">
        <p14:creationId xmlns:p14="http://schemas.microsoft.com/office/powerpoint/2010/main" val="97940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E603-F286-4853-AF46-CACD4617CD25}"/>
              </a:ext>
            </a:extLst>
          </p:cNvPr>
          <p:cNvSpPr>
            <a:spLocks noGrp="1"/>
          </p:cNvSpPr>
          <p:nvPr>
            <p:ph type="title"/>
          </p:nvPr>
        </p:nvSpPr>
        <p:spPr>
          <a:xfrm>
            <a:off x="609600" y="762001"/>
            <a:ext cx="10972800" cy="1067064"/>
          </a:xfrm>
        </p:spPr>
        <p:txBody>
          <a:bodyPr/>
          <a:lstStyle/>
          <a:p>
            <a:r>
              <a:rPr lang="en-GB" sz="3380" dirty="0"/>
              <a:t>Template: Decorative content</a:t>
            </a:r>
          </a:p>
        </p:txBody>
      </p:sp>
      <p:sp>
        <p:nvSpPr>
          <p:cNvPr id="3" name="Content Placeholder 2">
            <a:extLst>
              <a:ext uri="{FF2B5EF4-FFF2-40B4-BE49-F238E27FC236}">
                <a16:creationId xmlns:a16="http://schemas.microsoft.com/office/drawing/2014/main" id="{F2A22A5D-70C5-49DD-BDEB-FFC91D352FC0}"/>
              </a:ext>
            </a:extLst>
          </p:cNvPr>
          <p:cNvSpPr>
            <a:spLocks noGrp="1"/>
          </p:cNvSpPr>
          <p:nvPr>
            <p:ph idx="1"/>
          </p:nvPr>
        </p:nvSpPr>
        <p:spPr>
          <a:xfrm>
            <a:off x="609600" y="2197320"/>
            <a:ext cx="10972800" cy="3941763"/>
          </a:xfrm>
        </p:spPr>
        <p:txBody>
          <a:bodyPr/>
          <a:lstStyle/>
          <a:p>
            <a:pPr marL="0" indent="0">
              <a:buNone/>
            </a:pPr>
            <a:r>
              <a:rPr lang="en-GB" b="1" dirty="0"/>
              <a:t>Headers and footers</a:t>
            </a:r>
          </a:p>
          <a:p>
            <a:pPr lvl="1"/>
            <a:r>
              <a:rPr lang="en-GB" dirty="0"/>
              <a:t>Use built in tools to add headers, page numbers etc. so they are ignored by assistive technology</a:t>
            </a:r>
          </a:p>
          <a:p>
            <a:pPr marL="478354" lvl="1" indent="0">
              <a:buNone/>
            </a:pPr>
            <a:endParaRPr lang="en-GB" dirty="0"/>
          </a:p>
          <a:p>
            <a:pPr marL="0" indent="0">
              <a:buNone/>
            </a:pPr>
            <a:r>
              <a:rPr lang="en-GB" b="1" dirty="0"/>
              <a:t>Background images</a:t>
            </a:r>
          </a:p>
          <a:p>
            <a:pPr lvl="1"/>
            <a:r>
              <a:rPr lang="en-GB" dirty="0"/>
              <a:t>Ensure background graphics are marked as decorative</a:t>
            </a:r>
          </a:p>
        </p:txBody>
      </p:sp>
    </p:spTree>
    <p:extLst>
      <p:ext uri="{BB962C8B-B14F-4D97-AF65-F5344CB8AC3E}">
        <p14:creationId xmlns:p14="http://schemas.microsoft.com/office/powerpoint/2010/main" val="372482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5439BC-6192-4AB3-8E35-794505F9E0FB}"/>
              </a:ext>
            </a:extLst>
          </p:cNvPr>
          <p:cNvSpPr>
            <a:spLocks noGrp="1"/>
          </p:cNvSpPr>
          <p:nvPr>
            <p:ph type="title"/>
          </p:nvPr>
        </p:nvSpPr>
        <p:spPr/>
        <p:txBody>
          <a:bodyPr/>
          <a:lstStyle/>
          <a:p>
            <a:r>
              <a:rPr lang="en-GB" sz="3380" dirty="0"/>
              <a:t>Decorative image announced by screen reader</a:t>
            </a:r>
          </a:p>
        </p:txBody>
      </p:sp>
      <p:pic>
        <p:nvPicPr>
          <p:cNvPr id="13" name="Picture 12" descr="Screen reader output of a PDF file where graphic is announced between lines of content due to background graphic not being marked as decorative.">
            <a:extLst>
              <a:ext uri="{FF2B5EF4-FFF2-40B4-BE49-F238E27FC236}">
                <a16:creationId xmlns:a16="http://schemas.microsoft.com/office/drawing/2014/main" id="{B323F4BB-C775-4BB1-9A69-959D5F86F0DD}"/>
              </a:ext>
              <a:ext uri="{C183D7F6-B498-43B3-948B-1728B52AA6E4}">
                <adec:decorative xmlns:adec="http://schemas.microsoft.com/office/drawing/2017/decorative" val="0"/>
              </a:ext>
            </a:extLst>
          </p:cNvPr>
          <p:cNvPicPr>
            <a:picLocks noChangeAspect="1"/>
          </p:cNvPicPr>
          <p:nvPr/>
        </p:nvPicPr>
        <p:blipFill rotWithShape="1">
          <a:blip r:embed="rId3"/>
          <a:srcRect l="33947" t="34445" r="15428" b="19901"/>
          <a:stretch/>
        </p:blipFill>
        <p:spPr>
          <a:xfrm>
            <a:off x="2237115" y="1919218"/>
            <a:ext cx="7717770" cy="3914912"/>
          </a:xfrm>
          <a:prstGeom prst="rect">
            <a:avLst/>
          </a:prstGeom>
        </p:spPr>
      </p:pic>
    </p:spTree>
    <p:extLst>
      <p:ext uri="{BB962C8B-B14F-4D97-AF65-F5344CB8AC3E}">
        <p14:creationId xmlns:p14="http://schemas.microsoft.com/office/powerpoint/2010/main" val="192612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07062" y="973802"/>
            <a:ext cx="11032436" cy="722918"/>
          </a:xfrm>
        </p:spPr>
        <p:txBody>
          <a:bodyPr anchor="ctr"/>
          <a:lstStyle/>
          <a:p>
            <a:pPr algn="ctr"/>
            <a:r>
              <a:rPr lang="en-US" altLang="en-US" sz="4400" dirty="0">
                <a:latin typeface="Arial" panose="020B0604020202020204" pitchFamily="34" charset="0"/>
                <a:cs typeface="Arial" panose="020B0604020202020204" pitchFamily="34" charset="0"/>
              </a:rPr>
              <a:t>Questions?</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Break </a:t>
            </a:r>
            <a:r>
              <a:rPr lang="en-US" altLang="en-US" sz="4000" dirty="0">
                <a:latin typeface="Arial" panose="020B0604020202020204" pitchFamily="34" charset="0"/>
                <a:cs typeface="Arial" panose="020B0604020202020204" pitchFamily="34" charset="0"/>
              </a:rPr>
              <a:t>1</a:t>
            </a:r>
          </a:p>
        </p:txBody>
      </p:sp>
      <p:pic>
        <p:nvPicPr>
          <p:cNvPr id="6" name="Content Placeholder 5">
            <a:extLst>
              <a:ext uri="{FF2B5EF4-FFF2-40B4-BE49-F238E27FC236}">
                <a16:creationId xmlns:a16="http://schemas.microsoft.com/office/drawing/2014/main" id="{506E58A1-8352-7E43-855E-DDFE4CAE9EF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563906" y="2010789"/>
            <a:ext cx="6884894" cy="387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2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20018-CAED-4696-9B8F-BC4AE168DFAA}"/>
              </a:ext>
            </a:extLst>
          </p:cNvPr>
          <p:cNvSpPr>
            <a:spLocks noGrp="1"/>
          </p:cNvSpPr>
          <p:nvPr>
            <p:ph type="title"/>
          </p:nvPr>
        </p:nvSpPr>
        <p:spPr>
          <a:xfrm>
            <a:off x="609600" y="3051314"/>
            <a:ext cx="10972800" cy="1447434"/>
          </a:xfrm>
        </p:spPr>
        <p:txBody>
          <a:bodyPr/>
          <a:lstStyle/>
          <a:p>
            <a:pPr algn="ctr"/>
            <a:r>
              <a:rPr lang="en-GB" sz="4400" b="1" dirty="0"/>
              <a:t>Adding content </a:t>
            </a:r>
            <a:br>
              <a:rPr lang="en-GB" sz="4400" b="1" dirty="0"/>
            </a:br>
            <a:r>
              <a:rPr lang="en-GB" sz="4400" b="1" dirty="0"/>
              <a:t>to documents</a:t>
            </a:r>
          </a:p>
        </p:txBody>
      </p:sp>
    </p:spTree>
    <p:extLst>
      <p:ext uri="{BB962C8B-B14F-4D97-AF65-F5344CB8AC3E}">
        <p14:creationId xmlns:p14="http://schemas.microsoft.com/office/powerpoint/2010/main" val="5382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609600" y="762000"/>
            <a:ext cx="10972800" cy="1066800"/>
          </a:xfrm>
        </p:spPr>
        <p:txBody>
          <a:bodyPr/>
          <a:lstStyle/>
          <a:p>
            <a:pPr eaLnBrk="1" hangingPunct="1"/>
            <a:r>
              <a:rPr lang="en-US" altLang="en-US" sz="3380" dirty="0">
                <a:latin typeface="Arial" panose="020B0604020202020204" pitchFamily="34" charset="0"/>
                <a:cs typeface="Arial" panose="020B0604020202020204" pitchFamily="34" charset="0"/>
              </a:rPr>
              <a:t>Welcome</a:t>
            </a:r>
          </a:p>
        </p:txBody>
      </p:sp>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609600" y="1939784"/>
            <a:ext cx="10972800" cy="4156216"/>
          </a:xfrm>
        </p:spPr>
        <p:txBody>
          <a:bodyPr/>
          <a:lstStyle/>
          <a:p>
            <a:r>
              <a:rPr lang="en-GB" altLang="en-US" sz="3200" dirty="0">
                <a:latin typeface="Arial" panose="020B0604020202020204" pitchFamily="34" charset="0"/>
                <a:cs typeface="Arial" panose="020B0604020202020204" pitchFamily="34" charset="0"/>
              </a:rPr>
              <a:t>This session is recorded</a:t>
            </a:r>
          </a:p>
          <a:p>
            <a:r>
              <a:rPr lang="en-GB" altLang="en-US" sz="3200" dirty="0">
                <a:latin typeface="Arial" panose="020B0604020202020204" pitchFamily="34" charset="0"/>
                <a:cs typeface="Arial" panose="020B0604020202020204" pitchFamily="34" charset="0"/>
              </a:rPr>
              <a:t>Captions are available​</a:t>
            </a:r>
          </a:p>
          <a:p>
            <a:r>
              <a:rPr lang="en-GB" altLang="en-US" sz="3200" dirty="0">
                <a:latin typeface="Arial" panose="020B0604020202020204" pitchFamily="34" charset="0"/>
                <a:cs typeface="Arial" panose="020B0604020202020204" pitchFamily="34" charset="0"/>
              </a:rPr>
              <a:t>Slides and the recording will be shared via an email in the coming days​</a:t>
            </a:r>
          </a:p>
          <a:p>
            <a:r>
              <a:rPr lang="en-GB" altLang="en-US" sz="3200" dirty="0">
                <a:latin typeface="Arial" panose="020B0604020202020204" pitchFamily="34" charset="0"/>
                <a:cs typeface="Arial" panose="020B0604020202020204" pitchFamily="34" charset="0"/>
              </a:rPr>
              <a:t>Please use the chat window to ask questions ​- I’ll pause periodically for questions</a:t>
            </a:r>
          </a:p>
        </p:txBody>
      </p:sp>
    </p:spTree>
    <p:extLst>
      <p:ext uri="{BB962C8B-B14F-4D97-AF65-F5344CB8AC3E}">
        <p14:creationId xmlns:p14="http://schemas.microsoft.com/office/powerpoint/2010/main" val="401343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609601" y="1849119"/>
            <a:ext cx="10822609" cy="2394889"/>
          </a:xfrm>
        </p:spPr>
        <p:txBody>
          <a:bodyPr anchor="ctr"/>
          <a:lstStyle/>
          <a:p>
            <a:pPr algn="ctr">
              <a:lnSpc>
                <a:spcPct val="150000"/>
              </a:lnSpc>
            </a:pPr>
            <a:r>
              <a:rPr lang="en-US" altLang="en-US" sz="5333" dirty="0">
                <a:latin typeface="Arial" panose="020B0604020202020204" pitchFamily="34" charset="0"/>
                <a:cs typeface="Arial" panose="020B0604020202020204" pitchFamily="34" charset="0"/>
              </a:rPr>
              <a:t>Poll</a:t>
            </a:r>
            <a:br>
              <a:rPr lang="en-US" altLang="en-US" sz="5333"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Does your organisation check accessibility when content is created?</a:t>
            </a:r>
            <a:endParaRPr lang="en-US" altLang="en-US" sz="5333"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3893237" y="4517166"/>
            <a:ext cx="4255335" cy="1754326"/>
          </a:xfrm>
          <a:prstGeom prst="rect">
            <a:avLst/>
          </a:prstGeom>
        </p:spPr>
        <p:txBody>
          <a:bodyPr wrap="square">
            <a:spAutoFit/>
          </a:bodyPr>
          <a:lstStyle/>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Yes</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No </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Sometimes</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Don’t know</a:t>
            </a:r>
          </a:p>
          <a:p>
            <a:pPr marL="380990" indent="-38099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We have a policy but it’s not policed</a:t>
            </a:r>
          </a:p>
          <a:p>
            <a:pPr marL="380990" indent="-380990">
              <a:buFont typeface="Arial" panose="020B0604020202020204" pitchFamily="34" charset="0"/>
              <a:buChar char="•"/>
            </a:pPr>
            <a:endParaRPr lang="en-US" altLang="en-US" dirty="0">
              <a:solidFill>
                <a:srgbClr val="005C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02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43C6-83C7-498D-875C-CF49D5AAE448}"/>
              </a:ext>
            </a:extLst>
          </p:cNvPr>
          <p:cNvSpPr>
            <a:spLocks noGrp="1"/>
          </p:cNvSpPr>
          <p:nvPr>
            <p:ph type="title"/>
          </p:nvPr>
        </p:nvSpPr>
        <p:spPr>
          <a:xfrm>
            <a:off x="609600" y="704116"/>
            <a:ext cx="10972800" cy="1067064"/>
          </a:xfrm>
        </p:spPr>
        <p:txBody>
          <a:bodyPr wrap="square" anchor="b">
            <a:normAutofit/>
          </a:bodyPr>
          <a:lstStyle/>
          <a:p>
            <a:pPr>
              <a:lnSpc>
                <a:spcPct val="90000"/>
              </a:lnSpc>
            </a:pPr>
            <a:r>
              <a:rPr lang="en-GB" sz="3380" dirty="0"/>
              <a:t>Types of content we need to make accessible</a:t>
            </a:r>
          </a:p>
        </p:txBody>
      </p:sp>
      <p:pic>
        <p:nvPicPr>
          <p:cNvPr id="11" name="Picture 10" descr="Text&#10;Images&#10;Tables&#10;Links&#10;Lists and headings&#10;Form fields&#10;Media&#10;Charts&#10;">
            <a:extLst>
              <a:ext uri="{FF2B5EF4-FFF2-40B4-BE49-F238E27FC236}">
                <a16:creationId xmlns:a16="http://schemas.microsoft.com/office/drawing/2014/main" id="{0436EDF9-2A9C-81D3-B53D-A3662AAB2D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759" y="1868757"/>
            <a:ext cx="11576481" cy="4052649"/>
          </a:xfrm>
          <a:prstGeom prst="rect">
            <a:avLst/>
          </a:prstGeom>
          <a:noFill/>
          <a:ln>
            <a:noFill/>
          </a:ln>
        </p:spPr>
      </p:pic>
    </p:spTree>
    <p:extLst>
      <p:ext uri="{BB962C8B-B14F-4D97-AF65-F5344CB8AC3E}">
        <p14:creationId xmlns:p14="http://schemas.microsoft.com/office/powerpoint/2010/main" val="402215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6B83-C463-4FB2-B71F-1BED6B01E843}"/>
              </a:ext>
            </a:extLst>
          </p:cNvPr>
          <p:cNvSpPr>
            <a:spLocks noGrp="1"/>
          </p:cNvSpPr>
          <p:nvPr>
            <p:ph type="title"/>
          </p:nvPr>
        </p:nvSpPr>
        <p:spPr/>
        <p:txBody>
          <a:bodyPr/>
          <a:lstStyle/>
          <a:p>
            <a:r>
              <a:rPr lang="en-GB" sz="3380" dirty="0"/>
              <a:t>What do we mean by accessible text?</a:t>
            </a:r>
          </a:p>
        </p:txBody>
      </p:sp>
      <p:sp>
        <p:nvSpPr>
          <p:cNvPr id="3" name="Content Placeholder 2" title="Decorative">
            <a:extLst>
              <a:ext uri="{FF2B5EF4-FFF2-40B4-BE49-F238E27FC236}">
                <a16:creationId xmlns:a16="http://schemas.microsoft.com/office/drawing/2014/main" id="{B9157D52-8142-4974-B21A-012AD192473C}"/>
              </a:ext>
            </a:extLst>
          </p:cNvPr>
          <p:cNvSpPr>
            <a:spLocks noGrp="1"/>
          </p:cNvSpPr>
          <p:nvPr>
            <p:ph idx="1"/>
          </p:nvPr>
        </p:nvSpPr>
        <p:spPr>
          <a:xfrm>
            <a:off x="609600" y="1919705"/>
            <a:ext cx="10972800" cy="3941763"/>
          </a:xfrm>
        </p:spPr>
        <p:txBody>
          <a:bodyPr/>
          <a:lstStyle/>
          <a:p>
            <a:r>
              <a:rPr lang="en-GB" dirty="0"/>
              <a:t>It is not an image.</a:t>
            </a:r>
          </a:p>
          <a:p>
            <a:r>
              <a:rPr lang="en-GB" dirty="0"/>
              <a:t>You can select and copy it.</a:t>
            </a:r>
          </a:p>
          <a:p>
            <a:r>
              <a:rPr lang="en-GB" dirty="0"/>
              <a:t>When you select all text / convert to a text document, it has the correct reading order.</a:t>
            </a:r>
          </a:p>
          <a:p>
            <a:r>
              <a:rPr lang="en-GB" dirty="0"/>
              <a:t>If it is non-standard characters then an accessible alternative is provided e.g.   </a:t>
            </a:r>
          </a:p>
          <a:p>
            <a:pPr marL="342900" lvl="0" indent="-342900">
              <a:lnSpc>
                <a:spcPct val="120000"/>
              </a:lnSpc>
              <a:buFont typeface="Wingdings" panose="05000000000000000000" pitchFamily="2" charset="2"/>
              <a:buChar char=""/>
            </a:pPr>
            <a:r>
              <a:rPr lang="en-GB" dirty="0"/>
              <a:t>     Answer 1 (Correct)</a:t>
            </a:r>
          </a:p>
          <a:p>
            <a:pPr marL="0" lvl="0" indent="0">
              <a:lnSpc>
                <a:spcPct val="120000"/>
              </a:lnSpc>
              <a:buNone/>
            </a:pPr>
            <a:r>
              <a:rPr lang="en-GB" dirty="0"/>
              <a:t>	  Answer 2</a:t>
            </a:r>
          </a:p>
        </p:txBody>
      </p:sp>
      <p:pic>
        <p:nvPicPr>
          <p:cNvPr id="9" name="Graphic 8" descr="Incorrect">
            <a:extLst>
              <a:ext uri="{FF2B5EF4-FFF2-40B4-BE49-F238E27FC236}">
                <a16:creationId xmlns:a16="http://schemas.microsoft.com/office/drawing/2014/main" id="{7770D296-753E-42B8-B23A-67B3A0BFD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636" y="5446120"/>
            <a:ext cx="348916" cy="348916"/>
          </a:xfrm>
          <a:prstGeom prst="rect">
            <a:avLst/>
          </a:prstGeom>
        </p:spPr>
      </p:pic>
    </p:spTree>
    <p:extLst>
      <p:ext uri="{BB962C8B-B14F-4D97-AF65-F5344CB8AC3E}">
        <p14:creationId xmlns:p14="http://schemas.microsoft.com/office/powerpoint/2010/main" val="353733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B79C-11BD-4EFE-9ED5-0594ED5766DA}"/>
              </a:ext>
            </a:extLst>
          </p:cNvPr>
          <p:cNvSpPr>
            <a:spLocks noGrp="1"/>
          </p:cNvSpPr>
          <p:nvPr>
            <p:ph type="title"/>
          </p:nvPr>
        </p:nvSpPr>
        <p:spPr/>
        <p:txBody>
          <a:bodyPr/>
          <a:lstStyle/>
          <a:p>
            <a:r>
              <a:rPr lang="en-GB" sz="3380" dirty="0"/>
              <a:t>Example: What can we do wrong with lists?</a:t>
            </a:r>
          </a:p>
        </p:txBody>
      </p:sp>
      <p:pic>
        <p:nvPicPr>
          <p:cNvPr id="4" name="Picture 3" descr="Screenshot of text in a list in Word.">
            <a:extLst>
              <a:ext uri="{FF2B5EF4-FFF2-40B4-BE49-F238E27FC236}">
                <a16:creationId xmlns:a16="http://schemas.microsoft.com/office/drawing/2014/main" id="{627F8121-1D38-4AA4-BC93-7914798231FF}"/>
              </a:ext>
            </a:extLst>
          </p:cNvPr>
          <p:cNvPicPr>
            <a:picLocks noChangeAspect="1"/>
          </p:cNvPicPr>
          <p:nvPr/>
        </p:nvPicPr>
        <p:blipFill rotWithShape="1">
          <a:blip r:embed="rId3"/>
          <a:srcRect l="14836" t="27443" r="-1" b="6171"/>
          <a:stretch/>
        </p:blipFill>
        <p:spPr>
          <a:xfrm>
            <a:off x="2143551" y="1829065"/>
            <a:ext cx="8042170" cy="4054900"/>
          </a:xfrm>
          <a:prstGeom prst="rect">
            <a:avLst/>
          </a:prstGeom>
          <a:ln w="19050">
            <a:solidFill>
              <a:schemeClr val="bg2">
                <a:lumMod val="75000"/>
              </a:schemeClr>
            </a:solidFill>
          </a:ln>
        </p:spPr>
      </p:pic>
    </p:spTree>
    <p:extLst>
      <p:ext uri="{BB962C8B-B14F-4D97-AF65-F5344CB8AC3E}">
        <p14:creationId xmlns:p14="http://schemas.microsoft.com/office/powerpoint/2010/main" val="1870913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B79C-11BD-4EFE-9ED5-0594ED5766DA}"/>
              </a:ext>
            </a:extLst>
          </p:cNvPr>
          <p:cNvSpPr>
            <a:spLocks noGrp="1"/>
          </p:cNvSpPr>
          <p:nvPr>
            <p:ph type="title"/>
          </p:nvPr>
        </p:nvSpPr>
        <p:spPr/>
        <p:txBody>
          <a:bodyPr/>
          <a:lstStyle/>
          <a:p>
            <a:r>
              <a:rPr lang="en-GB" sz="3380" dirty="0"/>
              <a:t>Example: What can we do wrong with lists?</a:t>
            </a:r>
          </a:p>
        </p:txBody>
      </p:sp>
      <p:pic>
        <p:nvPicPr>
          <p:cNvPr id="4" name="Picture 3" descr="Screenshot of text in a list in Word with toolbar showing that this is not using the list tool.">
            <a:extLst>
              <a:ext uri="{FF2B5EF4-FFF2-40B4-BE49-F238E27FC236}">
                <a16:creationId xmlns:a16="http://schemas.microsoft.com/office/drawing/2014/main" id="{627F8121-1D38-4AA4-BC93-7914798231FF}"/>
              </a:ext>
            </a:extLst>
          </p:cNvPr>
          <p:cNvPicPr>
            <a:picLocks noChangeAspect="1"/>
          </p:cNvPicPr>
          <p:nvPr/>
        </p:nvPicPr>
        <p:blipFill rotWithShape="1">
          <a:blip r:embed="rId3"/>
          <a:srcRect t="2665" b="6171"/>
          <a:stretch/>
        </p:blipFill>
        <p:spPr>
          <a:xfrm>
            <a:off x="2655188" y="1906339"/>
            <a:ext cx="6881623" cy="3970900"/>
          </a:xfrm>
          <a:prstGeom prst="rect">
            <a:avLst/>
          </a:prstGeom>
        </p:spPr>
      </p:pic>
    </p:spTree>
    <p:extLst>
      <p:ext uri="{BB962C8B-B14F-4D97-AF65-F5344CB8AC3E}">
        <p14:creationId xmlns:p14="http://schemas.microsoft.com/office/powerpoint/2010/main" val="4118994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Formatting – Bullets and Lists</a:t>
            </a:r>
          </a:p>
        </p:txBody>
      </p:sp>
      <p:sp>
        <p:nvSpPr>
          <p:cNvPr id="4" name="Content Placeholder 3">
            <a:extLst>
              <a:ext uri="{FF2B5EF4-FFF2-40B4-BE49-F238E27FC236}">
                <a16:creationId xmlns:a16="http://schemas.microsoft.com/office/drawing/2014/main" id="{326B00CE-AA42-4982-9FFB-50DFB6C94321}"/>
              </a:ext>
            </a:extLst>
          </p:cNvPr>
          <p:cNvSpPr>
            <a:spLocks noGrp="1"/>
          </p:cNvSpPr>
          <p:nvPr>
            <p:ph idx="1"/>
          </p:nvPr>
        </p:nvSpPr>
        <p:spPr>
          <a:xfrm>
            <a:off x="609600" y="2184400"/>
            <a:ext cx="4438918" cy="3941763"/>
          </a:xfrm>
        </p:spPr>
        <p:txBody>
          <a:bodyPr/>
          <a:lstStyle/>
          <a:p>
            <a:pPr defTabSz="1219170">
              <a:tabLst>
                <a:tab pos="609585" algn="l"/>
              </a:tabLst>
            </a:pPr>
            <a:r>
              <a:rPr lang="en-GB" altLang="en-US" sz="2800" dirty="0">
                <a:ea typeface="Times New Roman" panose="02020603050405020304" pitchFamily="18" charset="0"/>
                <a:cs typeface="Arial" panose="020B0604020202020204" pitchFamily="34" charset="0"/>
              </a:rPr>
              <a:t>Use bullets and ordered lists as opposed to images, clip-art, etc to create lists.</a:t>
            </a:r>
          </a:p>
          <a:p>
            <a:pPr defTabSz="1219170">
              <a:tabLst>
                <a:tab pos="609585" algn="l"/>
              </a:tabLst>
            </a:pPr>
            <a:r>
              <a:rPr lang="en-GB" altLang="en-US" sz="2800" dirty="0">
                <a:ea typeface="Times New Roman" panose="02020603050405020304" pitchFamily="18" charset="0"/>
                <a:cs typeface="Arial" panose="020B0604020202020204" pitchFamily="34" charset="0"/>
              </a:rPr>
              <a:t>List paragraph styles can be used to adapt spacing and fonts</a:t>
            </a:r>
          </a:p>
          <a:p>
            <a:endParaRPr lang="en-GB" dirty="0"/>
          </a:p>
        </p:txBody>
      </p:sp>
      <p:pic>
        <p:nvPicPr>
          <p:cNvPr id="2052" name="Picture 4" descr="Screenshot of bullet style options in Word"/>
          <p:cNvPicPr>
            <a:picLocks noChangeAspect="1" noChangeArrowheads="1"/>
          </p:cNvPicPr>
          <p:nvPr/>
        </p:nvPicPr>
        <p:blipFill rotWithShape="1">
          <a:blip r:embed="rId3">
            <a:extLst>
              <a:ext uri="{28A0092B-C50C-407E-A947-70E740481C1C}">
                <a14:useLocalDpi xmlns:a14="http://schemas.microsoft.com/office/drawing/2010/main" val="0"/>
              </a:ext>
            </a:extLst>
          </a:blip>
          <a:srcRect r="11414" b="29572"/>
          <a:stretch/>
        </p:blipFill>
        <p:spPr bwMode="auto">
          <a:xfrm>
            <a:off x="5431392" y="4162279"/>
            <a:ext cx="3122380" cy="1582967"/>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 name="Picture 6" descr="Screenshot of numbering style options in Word">
            <a:extLst>
              <a:ext uri="{FF2B5EF4-FFF2-40B4-BE49-F238E27FC236}">
                <a16:creationId xmlns:a16="http://schemas.microsoft.com/office/drawing/2014/main" id="{0F832788-84B8-48A4-A10B-7E78B631BC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7203" y="2000897"/>
            <a:ext cx="2736407" cy="3729524"/>
          </a:xfrm>
          <a:prstGeom prst="rect">
            <a:avLst/>
          </a:prstGeom>
          <a:noFill/>
          <a:ln>
            <a:noFill/>
          </a:ln>
        </p:spPr>
      </p:pic>
    </p:spTree>
    <p:extLst>
      <p:ext uri="{BB962C8B-B14F-4D97-AF65-F5344CB8AC3E}">
        <p14:creationId xmlns:p14="http://schemas.microsoft.com/office/powerpoint/2010/main" val="70787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Adding ALT text to graphics in Office</a:t>
            </a:r>
          </a:p>
        </p:txBody>
      </p:sp>
      <p:sp>
        <p:nvSpPr>
          <p:cNvPr id="4" name="Content Placeholder 3">
            <a:extLst>
              <a:ext uri="{FF2B5EF4-FFF2-40B4-BE49-F238E27FC236}">
                <a16:creationId xmlns:a16="http://schemas.microsoft.com/office/drawing/2014/main" id="{B6C0E298-D521-4105-9DA4-7E3AAC9DF58E}"/>
              </a:ext>
            </a:extLst>
          </p:cNvPr>
          <p:cNvSpPr>
            <a:spLocks noGrp="1"/>
          </p:cNvSpPr>
          <p:nvPr>
            <p:ph idx="1"/>
          </p:nvPr>
        </p:nvSpPr>
        <p:spPr>
          <a:xfrm>
            <a:off x="618979" y="2063762"/>
            <a:ext cx="5486400" cy="3653692"/>
          </a:xfrm>
        </p:spPr>
        <p:txBody>
          <a:bodyPr/>
          <a:lstStyle/>
          <a:p>
            <a:pPr marL="0" lvl="0" indent="0">
              <a:buNone/>
            </a:pPr>
            <a:r>
              <a:rPr lang="en-GB" sz="2400" dirty="0">
                <a:latin typeface="Arial" panose="020B0604020202020204" pitchFamily="34" charset="0"/>
                <a:cs typeface="Arial" panose="020B0604020202020204" pitchFamily="34" charset="0"/>
              </a:rPr>
              <a:t>From the images</a:t>
            </a:r>
          </a:p>
          <a:p>
            <a:pPr marL="342900" lvl="0" indent="-342900"/>
            <a:r>
              <a:rPr lang="en-GB" sz="2400" dirty="0">
                <a:latin typeface="Arial" panose="020B0604020202020204" pitchFamily="34" charset="0"/>
                <a:cs typeface="Arial" panose="020B0604020202020204" pitchFamily="34" charset="0"/>
              </a:rPr>
              <a:t>Right click an image</a:t>
            </a:r>
          </a:p>
          <a:p>
            <a:pPr marL="342900" lvl="0" indent="-342900"/>
            <a:r>
              <a:rPr lang="en-GB" sz="2400" dirty="0">
                <a:latin typeface="Arial" panose="020B0604020202020204" pitchFamily="34" charset="0"/>
                <a:cs typeface="Arial" panose="020B0604020202020204" pitchFamily="34" charset="0"/>
              </a:rPr>
              <a:t>Edit Alt Text</a:t>
            </a:r>
          </a:p>
          <a:p>
            <a:pPr marL="342900" lvl="0" indent="-342900"/>
            <a:r>
              <a:rPr lang="en-GB" sz="2400" dirty="0">
                <a:latin typeface="Arial" panose="020B0604020202020204" pitchFamily="34" charset="0"/>
                <a:cs typeface="Arial" panose="020B0604020202020204" pitchFamily="34" charset="0"/>
              </a:rPr>
              <a:t>Type a description or mark as decorative</a:t>
            </a:r>
            <a:endParaRPr lang="en-GB" sz="2400" dirty="0"/>
          </a:p>
          <a:p>
            <a:pPr marL="0" lvl="0" indent="0">
              <a:buNone/>
            </a:pPr>
            <a:r>
              <a:rPr lang="en-GB" sz="2400" dirty="0"/>
              <a:t>From accessibility checker</a:t>
            </a:r>
          </a:p>
          <a:p>
            <a:pPr marL="342900" lvl="0" indent="-342900"/>
            <a:r>
              <a:rPr lang="en-GB" sz="2400" dirty="0"/>
              <a:t>Select dropdown on graphic and choose appropriate option</a:t>
            </a:r>
          </a:p>
        </p:txBody>
      </p:sp>
      <p:pic>
        <p:nvPicPr>
          <p:cNvPr id="3" name="Picture 2" descr="Alt text entry box in Word or PowerPont.">
            <a:extLst>
              <a:ext uri="{FF2B5EF4-FFF2-40B4-BE49-F238E27FC236}">
                <a16:creationId xmlns:a16="http://schemas.microsoft.com/office/drawing/2014/main" id="{8C5210A2-B927-482F-8A01-AFDB881E1381}"/>
              </a:ext>
            </a:extLst>
          </p:cNvPr>
          <p:cNvPicPr>
            <a:picLocks noChangeAspect="1"/>
          </p:cNvPicPr>
          <p:nvPr/>
        </p:nvPicPr>
        <p:blipFill>
          <a:blip r:embed="rId3"/>
          <a:stretch>
            <a:fillRect/>
          </a:stretch>
        </p:blipFill>
        <p:spPr>
          <a:xfrm>
            <a:off x="5913489" y="2063762"/>
            <a:ext cx="2738408" cy="3156420"/>
          </a:xfrm>
          <a:prstGeom prst="rect">
            <a:avLst/>
          </a:prstGeom>
        </p:spPr>
      </p:pic>
      <p:pic>
        <p:nvPicPr>
          <p:cNvPr id="5" name="Picture 4" descr="Options for images in the Office accessibility checker.">
            <a:extLst>
              <a:ext uri="{FF2B5EF4-FFF2-40B4-BE49-F238E27FC236}">
                <a16:creationId xmlns:a16="http://schemas.microsoft.com/office/drawing/2014/main" id="{7B829F69-ECDA-4A0B-9456-3A9A03D90214}"/>
              </a:ext>
            </a:extLst>
          </p:cNvPr>
          <p:cNvPicPr>
            <a:picLocks noChangeAspect="1"/>
          </p:cNvPicPr>
          <p:nvPr/>
        </p:nvPicPr>
        <p:blipFill>
          <a:blip r:embed="rId4"/>
          <a:stretch>
            <a:fillRect/>
          </a:stretch>
        </p:blipFill>
        <p:spPr>
          <a:xfrm>
            <a:off x="8765181" y="2075036"/>
            <a:ext cx="2807840" cy="3145146"/>
          </a:xfrm>
          <a:prstGeom prst="rect">
            <a:avLst/>
          </a:prstGeom>
        </p:spPr>
      </p:pic>
    </p:spTree>
    <p:extLst>
      <p:ext uri="{BB962C8B-B14F-4D97-AF65-F5344CB8AC3E}">
        <p14:creationId xmlns:p14="http://schemas.microsoft.com/office/powerpoint/2010/main" val="5116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FC01-EFA7-4922-A93E-39DED079C6A2}"/>
              </a:ext>
            </a:extLst>
          </p:cNvPr>
          <p:cNvSpPr>
            <a:spLocks noGrp="1"/>
          </p:cNvSpPr>
          <p:nvPr>
            <p:ph type="title"/>
          </p:nvPr>
        </p:nvSpPr>
        <p:spPr/>
        <p:txBody>
          <a:bodyPr/>
          <a:lstStyle/>
          <a:p>
            <a:r>
              <a:rPr lang="en-GB" sz="3380" dirty="0"/>
              <a:t>Example: Images and alternative descriptions</a:t>
            </a:r>
          </a:p>
        </p:txBody>
      </p:sp>
      <p:pic>
        <p:nvPicPr>
          <p:cNvPr id="5" name="Content Placeholder 6" descr="An empty beach">
            <a:extLst>
              <a:ext uri="{FF2B5EF4-FFF2-40B4-BE49-F238E27FC236}">
                <a16:creationId xmlns:a16="http://schemas.microsoft.com/office/drawing/2014/main" id="{17F3CA82-D496-4881-9FA1-4F12190E60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311" b="9180"/>
          <a:stretch/>
        </p:blipFill>
        <p:spPr bwMode="auto">
          <a:xfrm>
            <a:off x="793211" y="1925488"/>
            <a:ext cx="3420275" cy="16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olour line graph for cinema attendance in UK between 1990 and 2010 by age group.">
            <a:extLst>
              <a:ext uri="{FF2B5EF4-FFF2-40B4-BE49-F238E27FC236}">
                <a16:creationId xmlns:a16="http://schemas.microsoft.com/office/drawing/2014/main" id="{7309F888-BD2E-45F5-8139-3FF17134E9F8}"/>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776441" y="3763673"/>
            <a:ext cx="3413795" cy="20900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Animation of satellite images of storm Doris crossing UK and Ireland.">
            <a:extLst>
              <a:ext uri="{FF2B5EF4-FFF2-40B4-BE49-F238E27FC236}">
                <a16:creationId xmlns:a16="http://schemas.microsoft.com/office/drawing/2014/main" id="{4B015F5D-F6E4-41DA-AD88-C58FE9C6F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361" y="1925489"/>
            <a:ext cx="6953251" cy="3914775"/>
          </a:xfrm>
          <a:prstGeom prst="rect">
            <a:avLst/>
          </a:prstGeom>
        </p:spPr>
      </p:pic>
      <p:sp>
        <p:nvSpPr>
          <p:cNvPr id="13" name="Rectangle 12">
            <a:extLst>
              <a:ext uri="{FF2B5EF4-FFF2-40B4-BE49-F238E27FC236}">
                <a16:creationId xmlns:a16="http://schemas.microsoft.com/office/drawing/2014/main" id="{525942C9-66B5-4EF9-AAD7-194043156EFD}"/>
              </a:ext>
              <a:ext uri="{C183D7F6-B498-43B3-948B-1728B52AA6E4}">
                <adec:decorative xmlns:adec="http://schemas.microsoft.com/office/drawing/2017/decorative" val="1"/>
              </a:ext>
            </a:extLst>
          </p:cNvPr>
          <p:cNvSpPr/>
          <p:nvPr/>
        </p:nvSpPr>
        <p:spPr>
          <a:xfrm>
            <a:off x="3793199" y="3758925"/>
            <a:ext cx="396559" cy="4001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t>
            </a:r>
          </a:p>
        </p:txBody>
      </p:sp>
    </p:spTree>
    <p:extLst>
      <p:ext uri="{BB962C8B-B14F-4D97-AF65-F5344CB8AC3E}">
        <p14:creationId xmlns:p14="http://schemas.microsoft.com/office/powerpoint/2010/main" val="423726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Links</a:t>
            </a:r>
          </a:p>
        </p:txBody>
      </p:sp>
      <p:sp>
        <p:nvSpPr>
          <p:cNvPr id="3" name="Content Placeholder 2">
            <a:extLst>
              <a:ext uri="{FF2B5EF4-FFF2-40B4-BE49-F238E27FC236}">
                <a16:creationId xmlns:a16="http://schemas.microsoft.com/office/drawing/2014/main" id="{C267C5FC-78EB-4D9B-B76B-904A50F1526A}"/>
              </a:ext>
            </a:extLst>
          </p:cNvPr>
          <p:cNvSpPr>
            <a:spLocks noGrp="1"/>
          </p:cNvSpPr>
          <p:nvPr>
            <p:ph idx="1"/>
          </p:nvPr>
        </p:nvSpPr>
        <p:spPr>
          <a:xfrm>
            <a:off x="634050" y="2019121"/>
            <a:ext cx="5461950" cy="3711688"/>
          </a:xfrm>
        </p:spPr>
        <p:txBody>
          <a:bodyPr/>
          <a:lstStyle/>
          <a:p>
            <a:pPr marL="0" indent="0">
              <a:buNone/>
            </a:pPr>
            <a:r>
              <a:rPr lang="en-GB" sz="2800" dirty="0">
                <a:latin typeface="Arial" panose="020B0604020202020204" pitchFamily="34" charset="0"/>
                <a:cs typeface="Arial" panose="020B0604020202020204" pitchFamily="34" charset="0"/>
              </a:rPr>
              <a:t>Ensure that the purpose of links is obvious and self-evident from tabbing onto them. </a:t>
            </a:r>
          </a:p>
          <a:p>
            <a:pPr marL="380990" indent="-380990"/>
            <a:r>
              <a:rPr lang="en-GB" sz="2800" dirty="0">
                <a:latin typeface="Arial" panose="020B0604020202020204" pitchFamily="34" charset="0"/>
                <a:cs typeface="Arial" panose="020B0604020202020204" pitchFamily="34" charset="0"/>
              </a:rPr>
              <a:t>Where possible, enter a meaningful name into the text to display field.</a:t>
            </a:r>
          </a:p>
          <a:p>
            <a:pPr marL="380990" indent="-380990"/>
            <a:r>
              <a:rPr lang="en-GB" sz="2800" dirty="0">
                <a:latin typeface="Arial" panose="020B0604020202020204" pitchFamily="34" charset="0"/>
                <a:cs typeface="Arial" panose="020B0604020202020204" pitchFamily="34" charset="0"/>
              </a:rPr>
              <a:t>Use the </a:t>
            </a:r>
            <a:r>
              <a:rPr lang="en-GB" sz="2800" dirty="0" err="1">
                <a:latin typeface="Arial" panose="020B0604020202020204" pitchFamily="34" charset="0"/>
                <a:cs typeface="Arial" panose="020B0604020202020204" pitchFamily="34" charset="0"/>
              </a:rPr>
              <a:t>screentip</a:t>
            </a:r>
            <a:r>
              <a:rPr lang="en-GB" sz="2800" dirty="0">
                <a:latin typeface="Arial" panose="020B0604020202020204" pitchFamily="34" charset="0"/>
                <a:cs typeface="Arial" panose="020B0604020202020204" pitchFamily="34" charset="0"/>
              </a:rPr>
              <a:t> pop-up to provide a tooltip for users.</a:t>
            </a:r>
          </a:p>
        </p:txBody>
      </p:sp>
      <p:pic>
        <p:nvPicPr>
          <p:cNvPr id="8" name="Picture 7" descr="Edit hyperlink dialog box in Word and PowerPoint. Option box to add ScreenTip text."/>
          <p:cNvPicPr>
            <a:picLocks noChangeAspect="1"/>
          </p:cNvPicPr>
          <p:nvPr/>
        </p:nvPicPr>
        <p:blipFill>
          <a:blip r:embed="rId3"/>
          <a:stretch>
            <a:fillRect/>
          </a:stretch>
        </p:blipFill>
        <p:spPr>
          <a:xfrm>
            <a:off x="6280392" y="2019121"/>
            <a:ext cx="5277558" cy="3711689"/>
          </a:xfrm>
          <a:prstGeom prst="rect">
            <a:avLst/>
          </a:prstGeom>
        </p:spPr>
      </p:pic>
    </p:spTree>
    <p:extLst>
      <p:ext uri="{BB962C8B-B14F-4D97-AF65-F5344CB8AC3E}">
        <p14:creationId xmlns:p14="http://schemas.microsoft.com/office/powerpoint/2010/main" val="3575556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Formatting – Tables</a:t>
            </a:r>
          </a:p>
        </p:txBody>
      </p:sp>
      <p:sp>
        <p:nvSpPr>
          <p:cNvPr id="6" name="Content Placeholder 5">
            <a:extLst>
              <a:ext uri="{FF2B5EF4-FFF2-40B4-BE49-F238E27FC236}">
                <a16:creationId xmlns:a16="http://schemas.microsoft.com/office/drawing/2014/main" id="{910C3264-7172-4114-A9B4-5D0F914689A0}"/>
              </a:ext>
            </a:extLst>
          </p:cNvPr>
          <p:cNvSpPr>
            <a:spLocks noGrp="1"/>
          </p:cNvSpPr>
          <p:nvPr>
            <p:ph idx="1"/>
          </p:nvPr>
        </p:nvSpPr>
        <p:spPr>
          <a:xfrm>
            <a:off x="609600" y="2117052"/>
            <a:ext cx="6188242" cy="3941763"/>
          </a:xfrm>
        </p:spPr>
        <p:txBody>
          <a:bodyPr/>
          <a:lstStyle/>
          <a:p>
            <a:pPr marL="0" indent="0">
              <a:spcBef>
                <a:spcPts val="4400"/>
              </a:spcBef>
              <a:spcAft>
                <a:spcPts val="1600"/>
              </a:spcAft>
              <a:buNone/>
            </a:pPr>
            <a:r>
              <a:rPr lang="en-GB" sz="2400" dirty="0">
                <a:latin typeface="Arial" panose="020B0604020202020204" pitchFamily="34" charset="0"/>
                <a:ea typeface="Times New Roman" panose="02020603050405020304" pitchFamily="18" charset="0"/>
                <a:cs typeface="Arial" panose="020B0604020202020204" pitchFamily="34" charset="0"/>
              </a:rPr>
              <a:t>Use table headers:</a:t>
            </a:r>
            <a:endParaRPr lang="en-GB" sz="2400" b="1" dirty="0">
              <a:latin typeface="Arial" panose="020B0604020202020204" pitchFamily="34" charset="0"/>
              <a:ea typeface="Times New Roman" panose="02020603050405020304" pitchFamily="18" charset="0"/>
              <a:cs typeface="Arial" panose="020B0604020202020204" pitchFamily="34" charset="0"/>
            </a:endParaRPr>
          </a:p>
          <a:p>
            <a:pPr>
              <a:tabLst>
                <a:tab pos="609585" algn="l"/>
              </a:tabLst>
            </a:pPr>
            <a:r>
              <a:rPr lang="en-GB" sz="2400" dirty="0">
                <a:latin typeface="Arial" panose="020B0604020202020204" pitchFamily="34" charset="0"/>
                <a:ea typeface="Times New Roman" panose="02020603050405020304" pitchFamily="18" charset="0"/>
                <a:cs typeface="Arial" panose="020B0604020202020204" pitchFamily="34" charset="0"/>
              </a:rPr>
              <a:t>Table Design &gt; Table Style Options </a:t>
            </a:r>
          </a:p>
          <a:p>
            <a:pPr>
              <a:tabLst>
                <a:tab pos="609585" algn="l"/>
              </a:tabLst>
            </a:pPr>
            <a:r>
              <a:rPr lang="en-GB" sz="2400" dirty="0">
                <a:latin typeface="Arial" panose="020B0604020202020204" pitchFamily="34" charset="0"/>
                <a:ea typeface="Times New Roman" panose="02020603050405020304" pitchFamily="18" charset="0"/>
                <a:cs typeface="Arial" panose="020B0604020202020204" pitchFamily="34" charset="0"/>
              </a:rPr>
              <a:t>Select Header Row and First Column</a:t>
            </a:r>
          </a:p>
          <a:p>
            <a:pPr>
              <a:tabLst>
                <a:tab pos="609585" algn="l"/>
              </a:tabLst>
            </a:pPr>
            <a:r>
              <a:rPr lang="en-GB" sz="2400" dirty="0">
                <a:latin typeface="Arial" panose="020B0604020202020204" pitchFamily="34" charset="0"/>
                <a:ea typeface="Times New Roman" panose="02020603050405020304" pitchFamily="18" charset="0"/>
                <a:cs typeface="Arial" panose="020B0604020202020204" pitchFamily="34" charset="0"/>
              </a:rPr>
              <a:t>In Word Select Table properties: “Repeat as header row at the top of each page”</a:t>
            </a:r>
          </a:p>
          <a:p>
            <a:pPr>
              <a:tabLst>
                <a:tab pos="609585" algn="l"/>
              </a:tabLst>
            </a:pPr>
            <a:r>
              <a:rPr lang="en-GB" sz="2400" dirty="0">
                <a:latin typeface="Arial" panose="020B0604020202020204" pitchFamily="34" charset="0"/>
                <a:ea typeface="Times New Roman" panose="02020603050405020304" pitchFamily="18" charset="0"/>
                <a:cs typeface="Arial" panose="020B0604020202020204" pitchFamily="34" charset="0"/>
              </a:rPr>
              <a:t>Add a caption or alt-text</a:t>
            </a:r>
          </a:p>
          <a:p>
            <a:pPr>
              <a:tabLst>
                <a:tab pos="609585" algn="l"/>
              </a:tabLst>
            </a:pPr>
            <a:endParaRPr lang="en-GB" sz="2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dirty="0"/>
          </a:p>
        </p:txBody>
      </p:sp>
      <p:pic>
        <p:nvPicPr>
          <p:cNvPr id="3076" name="Picture 4" descr="Screenshot of the Header Row check box"/>
          <p:cNvPicPr>
            <a:picLocks noChangeAspect="1" noChangeArrowheads="1"/>
          </p:cNvPicPr>
          <p:nvPr/>
        </p:nvPicPr>
        <p:blipFill rotWithShape="1">
          <a:blip r:embed="rId3">
            <a:extLst>
              <a:ext uri="{28A0092B-C50C-407E-A947-70E740481C1C}">
                <a14:useLocalDpi xmlns:a14="http://schemas.microsoft.com/office/drawing/2010/main" val="0"/>
              </a:ext>
            </a:extLst>
          </a:blip>
          <a:srcRect t="36815" b="1"/>
          <a:stretch/>
        </p:blipFill>
        <p:spPr bwMode="auto">
          <a:xfrm>
            <a:off x="7082600" y="2117052"/>
            <a:ext cx="4336399" cy="12282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shot of Word table properties dialog and repeat header option.">
            <a:extLst>
              <a:ext uri="{FF2B5EF4-FFF2-40B4-BE49-F238E27FC236}">
                <a16:creationId xmlns:a16="http://schemas.microsoft.com/office/drawing/2014/main" id="{70B2BD21-519B-4B35-83CB-475CE7C3A049}"/>
              </a:ext>
            </a:extLst>
          </p:cNvPr>
          <p:cNvPicPr>
            <a:picLocks noChangeAspect="1"/>
          </p:cNvPicPr>
          <p:nvPr/>
        </p:nvPicPr>
        <p:blipFill>
          <a:blip r:embed="rId4"/>
          <a:stretch>
            <a:fillRect/>
          </a:stretch>
        </p:blipFill>
        <p:spPr>
          <a:xfrm>
            <a:off x="7082600" y="3512696"/>
            <a:ext cx="2704867" cy="1608984"/>
          </a:xfrm>
          <a:prstGeom prst="rect">
            <a:avLst/>
          </a:prstGeom>
        </p:spPr>
      </p:pic>
      <p:pic>
        <p:nvPicPr>
          <p:cNvPr id="9" name="Picture 8" descr="Repeat header rows button on data section of table layout ribbon in Word.">
            <a:extLst>
              <a:ext uri="{FF2B5EF4-FFF2-40B4-BE49-F238E27FC236}">
                <a16:creationId xmlns:a16="http://schemas.microsoft.com/office/drawing/2014/main" id="{56FF4E1D-DCF4-4F73-A502-5CE863C92D2B}"/>
              </a:ext>
            </a:extLst>
          </p:cNvPr>
          <p:cNvPicPr>
            <a:picLocks noChangeAspect="1"/>
          </p:cNvPicPr>
          <p:nvPr/>
        </p:nvPicPr>
        <p:blipFill rotWithShape="1">
          <a:blip r:embed="rId5"/>
          <a:srcRect r="41330"/>
          <a:stretch/>
        </p:blipFill>
        <p:spPr>
          <a:xfrm>
            <a:off x="10016157" y="3722492"/>
            <a:ext cx="1398816" cy="1067064"/>
          </a:xfrm>
          <a:prstGeom prst="rect">
            <a:avLst/>
          </a:prstGeom>
        </p:spPr>
      </p:pic>
    </p:spTree>
    <p:extLst>
      <p:ext uri="{BB962C8B-B14F-4D97-AF65-F5344CB8AC3E}">
        <p14:creationId xmlns:p14="http://schemas.microsoft.com/office/powerpoint/2010/main" val="120500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4407-AE26-4397-86F4-0FEA4BE67C7B}"/>
              </a:ext>
            </a:extLst>
          </p:cNvPr>
          <p:cNvSpPr>
            <a:spLocks noGrp="1"/>
          </p:cNvSpPr>
          <p:nvPr>
            <p:ph type="title"/>
          </p:nvPr>
        </p:nvSpPr>
        <p:spPr/>
        <p:txBody>
          <a:bodyPr/>
          <a:lstStyle/>
          <a:p>
            <a:r>
              <a:rPr lang="en-GB" sz="3380" dirty="0"/>
              <a:t>Example documents</a:t>
            </a:r>
          </a:p>
        </p:txBody>
      </p:sp>
      <p:sp>
        <p:nvSpPr>
          <p:cNvPr id="3" name="Content Placeholder 2" descr="Textbox with links to example documents">
            <a:extLst>
              <a:ext uri="{FF2B5EF4-FFF2-40B4-BE49-F238E27FC236}">
                <a16:creationId xmlns:a16="http://schemas.microsoft.com/office/drawing/2014/main" id="{5E1E1491-4690-466D-9809-451C81F17364}"/>
              </a:ext>
            </a:extLst>
          </p:cNvPr>
          <p:cNvSpPr>
            <a:spLocks noGrp="1"/>
          </p:cNvSpPr>
          <p:nvPr>
            <p:ph idx="1"/>
          </p:nvPr>
        </p:nvSpPr>
        <p:spPr>
          <a:xfrm>
            <a:off x="609600" y="2040674"/>
            <a:ext cx="10972800" cy="4085490"/>
          </a:xfrm>
        </p:spPr>
        <p:txBody>
          <a:bodyPr/>
          <a:lstStyle/>
          <a:p>
            <a:pPr marL="0" indent="0">
              <a:buNone/>
            </a:pPr>
            <a:r>
              <a:rPr lang="en-GB" sz="2000" dirty="0"/>
              <a:t>Inaccessible Word document:</a:t>
            </a:r>
          </a:p>
          <a:p>
            <a:pPr marL="0" indent="0">
              <a:buNone/>
            </a:pPr>
            <a:r>
              <a:rPr lang="en-GB" sz="2000" dirty="0">
                <a:hlinkClick r:id="rId3">
                  <a:extLst>
                    <a:ext uri="{A12FA001-AC4F-418D-AE19-62706E023703}">
                      <ahyp:hlinkClr xmlns:ahyp="http://schemas.microsoft.com/office/drawing/2018/hyperlinkcolor" val="tx"/>
                    </a:ext>
                  </a:extLst>
                </a:hlinkClick>
              </a:rPr>
              <a:t>https://drive.google.com/open?id=0B-oEnszZrEaMYmt6LXJoaWxGbGs</a:t>
            </a:r>
            <a:endParaRPr lang="en-GB" sz="2000" dirty="0"/>
          </a:p>
          <a:p>
            <a:pPr marL="0" indent="0">
              <a:buNone/>
            </a:pPr>
            <a:endParaRPr lang="en-GB" sz="1200" dirty="0"/>
          </a:p>
          <a:p>
            <a:pPr marL="0" indent="0">
              <a:buNone/>
            </a:pPr>
            <a:r>
              <a:rPr lang="en-GB" sz="2000" dirty="0"/>
              <a:t>Accessible Word document:</a:t>
            </a:r>
          </a:p>
          <a:p>
            <a:pPr marL="0" indent="0">
              <a:buNone/>
            </a:pPr>
            <a:r>
              <a:rPr lang="en-GB" sz="2000" dirty="0">
                <a:hlinkClick r:id="rId4">
                  <a:extLst>
                    <a:ext uri="{A12FA001-AC4F-418D-AE19-62706E023703}">
                      <ahyp:hlinkClr xmlns:ahyp="http://schemas.microsoft.com/office/drawing/2018/hyperlinkcolor" val="tx"/>
                    </a:ext>
                  </a:extLst>
                </a:hlinkClick>
              </a:rPr>
              <a:t>https://drive.google.com/open?id=0B-oEnszZrEaMM0t6dTExNU5LTW8</a:t>
            </a:r>
            <a:endParaRPr lang="en-GB" sz="2000" dirty="0"/>
          </a:p>
          <a:p>
            <a:pPr marL="0" indent="0">
              <a:buNone/>
            </a:pPr>
            <a:endParaRPr lang="en-GB" sz="1200" dirty="0"/>
          </a:p>
          <a:p>
            <a:pPr marL="0" indent="0">
              <a:buNone/>
            </a:pPr>
            <a:r>
              <a:rPr lang="en-GB" sz="2000" dirty="0"/>
              <a:t>PDF version:</a:t>
            </a:r>
          </a:p>
          <a:p>
            <a:pPr marL="0" indent="0">
              <a:buNone/>
            </a:pPr>
            <a:r>
              <a:rPr lang="en-GB" sz="2000" dirty="0">
                <a:hlinkClick r:id="rId5">
                  <a:extLst>
                    <a:ext uri="{A12FA001-AC4F-418D-AE19-62706E023703}">
                      <ahyp:hlinkClr xmlns:ahyp="http://schemas.microsoft.com/office/drawing/2018/hyperlinkcolor" val="tx"/>
                    </a:ext>
                  </a:extLst>
                </a:hlinkClick>
              </a:rPr>
              <a:t>https://drive.google.com/open?id=0B5w8EXu9wtOqeW8zSVJQZUtmSVE</a:t>
            </a:r>
            <a:endParaRPr lang="en-GB" sz="2000" dirty="0"/>
          </a:p>
          <a:p>
            <a:pPr marL="0" indent="0">
              <a:buNone/>
            </a:pPr>
            <a:endParaRPr lang="en-GB" sz="1200" dirty="0"/>
          </a:p>
          <a:p>
            <a:pPr marL="0" indent="0" algn="r">
              <a:buNone/>
            </a:pPr>
            <a:r>
              <a:rPr lang="en-GB" sz="2000" dirty="0"/>
              <a:t>Open Education Resources from the </a:t>
            </a:r>
            <a:r>
              <a:rPr lang="en-GB" sz="2000" dirty="0">
                <a:hlinkClick r:id="rId6">
                  <a:extLst>
                    <a:ext uri="{A12FA001-AC4F-418D-AE19-62706E023703}">
                      <ahyp:hlinkClr xmlns:ahyp="http://schemas.microsoft.com/office/drawing/2018/hyperlinkcolor" val="tx"/>
                    </a:ext>
                  </a:extLst>
                </a:hlinkClick>
              </a:rPr>
              <a:t>MOOCAP project</a:t>
            </a:r>
            <a:endParaRPr lang="en-GB" sz="2000" dirty="0"/>
          </a:p>
        </p:txBody>
      </p:sp>
    </p:spTree>
    <p:extLst>
      <p:ext uri="{BB962C8B-B14F-4D97-AF65-F5344CB8AC3E}">
        <p14:creationId xmlns:p14="http://schemas.microsoft.com/office/powerpoint/2010/main" val="2022553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E97F-4F9A-4E78-8B2E-E8592A6C28B2}"/>
              </a:ext>
            </a:extLst>
          </p:cNvPr>
          <p:cNvSpPr>
            <a:spLocks noGrp="1"/>
          </p:cNvSpPr>
          <p:nvPr>
            <p:ph type="title"/>
          </p:nvPr>
        </p:nvSpPr>
        <p:spPr>
          <a:xfrm>
            <a:off x="609600" y="762001"/>
            <a:ext cx="10972800" cy="1067064"/>
          </a:xfrm>
        </p:spPr>
        <p:txBody>
          <a:bodyPr/>
          <a:lstStyle/>
          <a:p>
            <a:r>
              <a:rPr lang="en-GB" sz="3380" dirty="0"/>
              <a:t>Embedding graphics: inaccessible version</a:t>
            </a:r>
          </a:p>
        </p:txBody>
      </p:sp>
      <p:pic>
        <p:nvPicPr>
          <p:cNvPr id="10" name="Picture 9" descr="SmartArt is not accessible &#10;Insert text into alt text field via accessibility checker (and speakers notes)&#10;Excel chart in Word or PowerPoint&#10;Add suitable alt text. Consider providing link to source file&#10;&#10;">
            <a:extLst>
              <a:ext uri="{FF2B5EF4-FFF2-40B4-BE49-F238E27FC236}">
                <a16:creationId xmlns:a16="http://schemas.microsoft.com/office/drawing/2014/main" id="{1F925F3B-2C72-851A-3EAC-B5244F42F9EC}"/>
              </a:ext>
            </a:extLst>
          </p:cNvPr>
          <p:cNvPicPr>
            <a:picLocks noChangeAspect="1"/>
          </p:cNvPicPr>
          <p:nvPr/>
        </p:nvPicPr>
        <p:blipFill>
          <a:blip r:embed="rId3"/>
          <a:stretch>
            <a:fillRect/>
          </a:stretch>
        </p:blipFill>
        <p:spPr>
          <a:xfrm>
            <a:off x="0" y="1942479"/>
            <a:ext cx="7966087" cy="3957175"/>
          </a:xfrm>
          <a:prstGeom prst="rect">
            <a:avLst/>
          </a:prstGeom>
        </p:spPr>
      </p:pic>
      <p:pic>
        <p:nvPicPr>
          <p:cNvPr id="12" name="Picture 11" descr="Inaccessible Pie Chart showing Percentages of Grades &#10;Grade A -58%&#10;Grade B-23%&#10;Grade C-10%&#10;Grade D-9%&#10;&#10;">
            <a:extLst>
              <a:ext uri="{FF2B5EF4-FFF2-40B4-BE49-F238E27FC236}">
                <a16:creationId xmlns:a16="http://schemas.microsoft.com/office/drawing/2014/main" id="{234E9C2A-8502-1535-DFF8-4B6B47CDC047}"/>
              </a:ext>
            </a:extLst>
          </p:cNvPr>
          <p:cNvPicPr>
            <a:picLocks noChangeAspect="1"/>
          </p:cNvPicPr>
          <p:nvPr/>
        </p:nvPicPr>
        <p:blipFill>
          <a:blip r:embed="rId4"/>
          <a:stretch>
            <a:fillRect/>
          </a:stretch>
        </p:blipFill>
        <p:spPr>
          <a:xfrm>
            <a:off x="8088021" y="1942479"/>
            <a:ext cx="4103979" cy="3615222"/>
          </a:xfrm>
          <a:prstGeom prst="rect">
            <a:avLst/>
          </a:prstGeom>
        </p:spPr>
      </p:pic>
    </p:spTree>
    <p:extLst>
      <p:ext uri="{BB962C8B-B14F-4D97-AF65-F5344CB8AC3E}">
        <p14:creationId xmlns:p14="http://schemas.microsoft.com/office/powerpoint/2010/main" val="272870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E97F-4F9A-4E78-8B2E-E8592A6C28B2}"/>
              </a:ext>
            </a:extLst>
          </p:cNvPr>
          <p:cNvSpPr>
            <a:spLocks noGrp="1"/>
          </p:cNvSpPr>
          <p:nvPr>
            <p:ph type="title"/>
          </p:nvPr>
        </p:nvSpPr>
        <p:spPr/>
        <p:txBody>
          <a:bodyPr/>
          <a:lstStyle/>
          <a:p>
            <a:r>
              <a:rPr lang="en-GB" sz="3380" dirty="0"/>
              <a:t>Embedding graphics – accessible version</a:t>
            </a:r>
          </a:p>
        </p:txBody>
      </p:sp>
      <p:pic>
        <p:nvPicPr>
          <p:cNvPr id="7" name="Picture 6" descr="SmartArt is not accessible &#10;Insert text into alt text field via accessibility checker (and speakers notes)&#10;Excel chart in Word or PowerPoint&#10;Add suitable alt text. Consider providing link to source file&#10;&#10;">
            <a:extLst>
              <a:ext uri="{FF2B5EF4-FFF2-40B4-BE49-F238E27FC236}">
                <a16:creationId xmlns:a16="http://schemas.microsoft.com/office/drawing/2014/main" id="{E6DA404B-FF65-25A6-C870-8A5B6B901A03}"/>
              </a:ext>
            </a:extLst>
          </p:cNvPr>
          <p:cNvPicPr>
            <a:picLocks noChangeAspect="1"/>
          </p:cNvPicPr>
          <p:nvPr/>
        </p:nvPicPr>
        <p:blipFill>
          <a:blip r:embed="rId3"/>
          <a:stretch>
            <a:fillRect/>
          </a:stretch>
        </p:blipFill>
        <p:spPr>
          <a:xfrm>
            <a:off x="0" y="1979782"/>
            <a:ext cx="7966087" cy="3957175"/>
          </a:xfrm>
          <a:prstGeom prst="rect">
            <a:avLst/>
          </a:prstGeom>
        </p:spPr>
      </p:pic>
      <p:pic>
        <p:nvPicPr>
          <p:cNvPr id="3" name="Picture 2" descr="Inaccessible pie chart showing Percentage of grades &#10;Grade A- 58%&#10;Grade B-23%&#10;Grade C-10%&#10;Grade D-9%">
            <a:extLst>
              <a:ext uri="{FF2B5EF4-FFF2-40B4-BE49-F238E27FC236}">
                <a16:creationId xmlns:a16="http://schemas.microsoft.com/office/drawing/2014/main" id="{7E1DE7BE-4E61-C366-05DB-3306D75E0194}"/>
              </a:ext>
            </a:extLst>
          </p:cNvPr>
          <p:cNvPicPr>
            <a:picLocks noChangeAspect="1"/>
          </p:cNvPicPr>
          <p:nvPr/>
        </p:nvPicPr>
        <p:blipFill>
          <a:blip r:embed="rId4"/>
          <a:stretch>
            <a:fillRect/>
          </a:stretch>
        </p:blipFill>
        <p:spPr>
          <a:xfrm>
            <a:off x="8033986" y="2380643"/>
            <a:ext cx="3981033" cy="3155454"/>
          </a:xfrm>
          <a:prstGeom prst="rect">
            <a:avLst/>
          </a:prstGeom>
        </p:spPr>
      </p:pic>
    </p:spTree>
    <p:extLst>
      <p:ext uri="{BB962C8B-B14F-4D97-AF65-F5344CB8AC3E}">
        <p14:creationId xmlns:p14="http://schemas.microsoft.com/office/powerpoint/2010/main" val="2818129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Use of Colour</a:t>
            </a:r>
          </a:p>
        </p:txBody>
      </p:sp>
      <p:sp>
        <p:nvSpPr>
          <p:cNvPr id="7" name="Content Placeholder 6">
            <a:extLst>
              <a:ext uri="{FF2B5EF4-FFF2-40B4-BE49-F238E27FC236}">
                <a16:creationId xmlns:a16="http://schemas.microsoft.com/office/drawing/2014/main" id="{3C0C0421-025D-4E04-8A63-2E9403054E6E}"/>
              </a:ext>
            </a:extLst>
          </p:cNvPr>
          <p:cNvSpPr>
            <a:spLocks noGrp="1"/>
          </p:cNvSpPr>
          <p:nvPr>
            <p:ph idx="1"/>
          </p:nvPr>
        </p:nvSpPr>
        <p:spPr>
          <a:xfrm>
            <a:off x="609600" y="2037260"/>
            <a:ext cx="6332621" cy="3941763"/>
          </a:xfrm>
        </p:spPr>
        <p:txBody>
          <a:bodyPr/>
          <a:lstStyle/>
          <a:p>
            <a:pPr marL="0" indent="0">
              <a:buNone/>
            </a:pPr>
            <a:r>
              <a:rPr lang="en-GB" sz="2800" dirty="0">
                <a:latin typeface="Arial" panose="020B0604020202020204" pitchFamily="34" charset="0"/>
                <a:cs typeface="Arial" panose="020B0604020202020204" pitchFamily="34" charset="0"/>
              </a:rPr>
              <a:t>Ensure that colour is not the only way that information is communicated.</a:t>
            </a:r>
          </a:p>
          <a:p>
            <a:r>
              <a:rPr lang="en-GB" sz="2400" dirty="0">
                <a:latin typeface="Arial" panose="020B0604020202020204" pitchFamily="34" charset="0"/>
                <a:cs typeface="Arial" panose="020B0604020202020204" pitchFamily="34" charset="0"/>
              </a:rPr>
              <a:t>links should have some decoration (e.g. underlined) and charts shouldn’t rely on colour vision.</a:t>
            </a:r>
          </a:p>
          <a:p>
            <a:r>
              <a:rPr lang="en-GB" sz="2400" dirty="0">
                <a:latin typeface="Arial" panose="020B0604020202020204" pitchFamily="34" charset="0"/>
                <a:cs typeface="Arial" panose="020B0604020202020204" pitchFamily="34" charset="0"/>
              </a:rPr>
              <a:t>Remember text and graphics need good contrast </a:t>
            </a:r>
          </a:p>
          <a:p>
            <a:pPr marL="0" indent="0">
              <a:buNone/>
            </a:pPr>
            <a:endParaRPr lang="en-GB" dirty="0"/>
          </a:p>
        </p:txBody>
      </p:sp>
      <p:pic>
        <p:nvPicPr>
          <p:cNvPr id="8" name="Picture 6" descr="A colour Line graph showing Rates of smoking  between Men versus women through blue and red links ">
            <a:extLst>
              <a:ext uri="{FF2B5EF4-FFF2-40B4-BE49-F238E27FC236}">
                <a16:creationId xmlns:a16="http://schemas.microsoft.com/office/drawing/2014/main" id="{5DEBBF79-0723-4E48-992B-8EB2C58A95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7589" y="2037260"/>
            <a:ext cx="3907300" cy="2658027"/>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3" name="Picture 2" descr="One link indicated by colour, one by colour and underline"/>
          <p:cNvPicPr>
            <a:picLocks noChangeAspect="1"/>
          </p:cNvPicPr>
          <p:nvPr/>
        </p:nvPicPr>
        <p:blipFill rotWithShape="1">
          <a:blip r:embed="rId4"/>
          <a:srcRect t="16974" r="3365" b="23203"/>
          <a:stretch/>
        </p:blipFill>
        <p:spPr>
          <a:xfrm>
            <a:off x="4905122" y="4804494"/>
            <a:ext cx="6649767" cy="980159"/>
          </a:xfrm>
          <a:prstGeom prst="rect">
            <a:avLst/>
          </a:prstGeom>
          <a:ln>
            <a:solidFill>
              <a:schemeClr val="bg2">
                <a:lumMod val="75000"/>
              </a:schemeClr>
            </a:solidFill>
          </a:ln>
        </p:spPr>
      </p:pic>
    </p:spTree>
    <p:extLst>
      <p:ext uri="{BB962C8B-B14F-4D97-AF65-F5344CB8AC3E}">
        <p14:creationId xmlns:p14="http://schemas.microsoft.com/office/powerpoint/2010/main" val="1986566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DED5-A638-4DE0-ADED-83E1E57C846F}"/>
              </a:ext>
            </a:extLst>
          </p:cNvPr>
          <p:cNvSpPr>
            <a:spLocks noGrp="1"/>
          </p:cNvSpPr>
          <p:nvPr>
            <p:ph type="title"/>
          </p:nvPr>
        </p:nvSpPr>
        <p:spPr/>
        <p:txBody>
          <a:bodyPr/>
          <a:lstStyle/>
          <a:p>
            <a:r>
              <a:rPr lang="en-GB" sz="3380" dirty="0"/>
              <a:t>Microsoft Word Accessibility</a:t>
            </a:r>
          </a:p>
        </p:txBody>
      </p:sp>
      <p:sp>
        <p:nvSpPr>
          <p:cNvPr id="3" name="Text Placeholder 2" descr="Textbox with Golden Rules">
            <a:extLst>
              <a:ext uri="{FF2B5EF4-FFF2-40B4-BE49-F238E27FC236}">
                <a16:creationId xmlns:a16="http://schemas.microsoft.com/office/drawing/2014/main" id="{D39F6833-A006-4671-8674-41E6CD1CE759}"/>
              </a:ext>
            </a:extLst>
          </p:cNvPr>
          <p:cNvSpPr>
            <a:spLocks noGrp="1"/>
          </p:cNvSpPr>
          <p:nvPr>
            <p:ph idx="1"/>
          </p:nvPr>
        </p:nvSpPr>
        <p:spPr>
          <a:xfrm>
            <a:off x="802783" y="1991217"/>
            <a:ext cx="9860924" cy="3941763"/>
          </a:xfrm>
        </p:spPr>
        <p:txBody>
          <a:bodyPr/>
          <a:lstStyle/>
          <a:p>
            <a:pPr marL="0" indent="0">
              <a:buNone/>
            </a:pPr>
            <a:r>
              <a:rPr lang="en-GB" sz="2400" dirty="0">
                <a:latin typeface="Arial" panose="020B0604020202020204" pitchFamily="34" charset="0"/>
                <a:cs typeface="Arial" panose="020B0604020202020204" pitchFamily="34" charset="0"/>
              </a:rPr>
              <a:t>Golden Rules: </a:t>
            </a:r>
          </a:p>
          <a:p>
            <a:pPr marL="380990" indent="-380990"/>
            <a:r>
              <a:rPr lang="en-GB" sz="2400" dirty="0">
                <a:latin typeface="Arial" panose="020B0604020202020204" pitchFamily="34" charset="0"/>
                <a:cs typeface="Arial" panose="020B0604020202020204" pitchFamily="34" charset="0"/>
              </a:rPr>
              <a:t>use the formatting tools to provide meaningful structure</a:t>
            </a:r>
          </a:p>
          <a:p>
            <a:pPr marL="380990" indent="-380990"/>
            <a:r>
              <a:rPr lang="en-GB" sz="2400" dirty="0">
                <a:latin typeface="Arial" panose="020B0604020202020204" pitchFamily="34" charset="0"/>
                <a:cs typeface="Arial" panose="020B0604020202020204" pitchFamily="34" charset="0"/>
              </a:rPr>
              <a:t>ensure that non-text content (e.g. images) have alternative text</a:t>
            </a:r>
          </a:p>
          <a:p>
            <a:pPr marL="380990" indent="-380990"/>
            <a:r>
              <a:rPr lang="en-GB" sz="2400" dirty="0">
                <a:latin typeface="Arial" panose="020B0604020202020204" pitchFamily="34" charset="0"/>
                <a:cs typeface="Arial" panose="020B0604020202020204" pitchFamily="34" charset="0"/>
              </a:rPr>
              <a:t>use colour and meaningful hyperlink text to ensure perceivability</a:t>
            </a:r>
          </a:p>
          <a:p>
            <a:endParaRPr lang="en-GB" sz="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Make your Word documents accessible - </a:t>
            </a:r>
            <a:r>
              <a:rPr lang="en-GB"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https://support.office.com/en-us/article/Make-your-Word-documents-accessible-d9bf3683-87ac-47ea-b91a-78dcacb3c66d</a:t>
            </a:r>
            <a:r>
              <a:rPr lang="en-GB"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06596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DED5-A638-4DE0-ADED-83E1E57C846F}"/>
              </a:ext>
            </a:extLst>
          </p:cNvPr>
          <p:cNvSpPr>
            <a:spLocks noGrp="1"/>
          </p:cNvSpPr>
          <p:nvPr>
            <p:ph type="title"/>
          </p:nvPr>
        </p:nvSpPr>
        <p:spPr/>
        <p:txBody>
          <a:bodyPr/>
          <a:lstStyle/>
          <a:p>
            <a:r>
              <a:rPr lang="en-GB" sz="3380" dirty="0"/>
              <a:t>Microsoft Office Accessibility Checker</a:t>
            </a:r>
          </a:p>
        </p:txBody>
      </p:sp>
      <p:sp>
        <p:nvSpPr>
          <p:cNvPr id="3" name="Text Placeholder 2">
            <a:extLst>
              <a:ext uri="{FF2B5EF4-FFF2-40B4-BE49-F238E27FC236}">
                <a16:creationId xmlns:a16="http://schemas.microsoft.com/office/drawing/2014/main" id="{D39F6833-A006-4671-8674-41E6CD1CE759}"/>
              </a:ext>
            </a:extLst>
          </p:cNvPr>
          <p:cNvSpPr>
            <a:spLocks noGrp="1"/>
          </p:cNvSpPr>
          <p:nvPr>
            <p:ph idx="1"/>
          </p:nvPr>
        </p:nvSpPr>
        <p:spPr>
          <a:xfrm>
            <a:off x="609600" y="2184400"/>
            <a:ext cx="5378605" cy="3941763"/>
          </a:xfrm>
        </p:spPr>
        <p:txBody>
          <a:bodyPr/>
          <a:lstStyle/>
          <a:p>
            <a:pPr marL="0" indent="0">
              <a:buNone/>
            </a:pPr>
            <a:r>
              <a:rPr lang="en-GB" dirty="0"/>
              <a:t>The Accessibility Checker finds accessibility issues, explains why you should fix these issues and how to fix them. </a:t>
            </a:r>
            <a:r>
              <a:rPr lang="en-GB" b="1" dirty="0"/>
              <a:t>Review &gt; Check Accessibility.</a:t>
            </a:r>
          </a:p>
          <a:p>
            <a:pPr marL="0" indent="0">
              <a:buNone/>
            </a:pPr>
            <a:endParaRPr lang="en-GB" b="1" dirty="0"/>
          </a:p>
          <a:p>
            <a:pPr marL="0" indent="0">
              <a:buNone/>
            </a:pPr>
            <a:r>
              <a:rPr lang="en-GB" dirty="0"/>
              <a:t>Google docs – see </a:t>
            </a:r>
            <a:r>
              <a:rPr lang="en-GB" dirty="0">
                <a:hlinkClick r:id="rId3">
                  <a:extLst>
                    <a:ext uri="{A12FA001-AC4F-418D-AE19-62706E023703}">
                      <ahyp:hlinkClr xmlns:ahyp="http://schemas.microsoft.com/office/drawing/2018/hyperlinkcolor" val="tx"/>
                    </a:ext>
                  </a:extLst>
                </a:hlinkClick>
              </a:rPr>
              <a:t>Grackle suite</a:t>
            </a:r>
            <a:endParaRPr lang="en-GB" dirty="0"/>
          </a:p>
          <a:p>
            <a:pPr marL="0" indent="0">
              <a:buNone/>
            </a:pPr>
            <a:endParaRPr lang="en-GB" dirty="0"/>
          </a:p>
        </p:txBody>
      </p:sp>
      <p:pic>
        <p:nvPicPr>
          <p:cNvPr id="5" name="Picture 2" descr="Screenshot of UI to open Accessibility checker">
            <a:extLst>
              <a:ext uri="{FF2B5EF4-FFF2-40B4-BE49-F238E27FC236}">
                <a16:creationId xmlns:a16="http://schemas.microsoft.com/office/drawing/2014/main" id="{12328A5F-DE48-46CC-B313-DAF02F4CA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0094" y="2287616"/>
            <a:ext cx="3366661" cy="121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eck Accessibility menu item">
            <a:extLst>
              <a:ext uri="{FF2B5EF4-FFF2-40B4-BE49-F238E27FC236}">
                <a16:creationId xmlns:a16="http://schemas.microsoft.com/office/drawing/2014/main" id="{81D2543F-A8AA-42D8-909C-310FBA671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432" y="3873309"/>
            <a:ext cx="2149323" cy="186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6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725556" y="975651"/>
            <a:ext cx="10634869" cy="721069"/>
          </a:xfrm>
        </p:spPr>
        <p:txBody>
          <a:bodyPr anchor="ctr"/>
          <a:lstStyle/>
          <a:p>
            <a:pPr algn="ctr"/>
            <a:r>
              <a:rPr lang="en-US" altLang="en-US" sz="4400" dirty="0">
                <a:latin typeface="Arial" panose="020B0604020202020204" pitchFamily="34" charset="0"/>
                <a:cs typeface="Arial" panose="020B0604020202020204" pitchFamily="34" charset="0"/>
              </a:rPr>
              <a:t>Questions?</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Break 1</a:t>
            </a:r>
          </a:p>
        </p:txBody>
      </p:sp>
      <p:pic>
        <p:nvPicPr>
          <p:cNvPr id="6" name="Content Placeholder 5">
            <a:extLst>
              <a:ext uri="{FF2B5EF4-FFF2-40B4-BE49-F238E27FC236}">
                <a16:creationId xmlns:a16="http://schemas.microsoft.com/office/drawing/2014/main" id="{506E58A1-8352-7E43-855E-DDFE4CAE9EF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623768" y="2113280"/>
            <a:ext cx="7007412" cy="37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78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5C43D3-67BE-4B16-B7A3-1E75BE5A8F6B}"/>
              </a:ext>
            </a:extLst>
          </p:cNvPr>
          <p:cNvSpPr>
            <a:spLocks noGrp="1"/>
          </p:cNvSpPr>
          <p:nvPr>
            <p:ph type="title"/>
          </p:nvPr>
        </p:nvSpPr>
        <p:spPr>
          <a:xfrm>
            <a:off x="609600" y="3101366"/>
            <a:ext cx="10972800" cy="1069747"/>
          </a:xfrm>
        </p:spPr>
        <p:txBody>
          <a:bodyPr/>
          <a:lstStyle/>
          <a:p>
            <a:pPr algn="ctr"/>
            <a:r>
              <a:rPr lang="en-GB" sz="4400" dirty="0"/>
              <a:t>PDF Accessibility</a:t>
            </a:r>
          </a:p>
        </p:txBody>
      </p:sp>
    </p:spTree>
    <p:extLst>
      <p:ext uri="{BB962C8B-B14F-4D97-AF65-F5344CB8AC3E}">
        <p14:creationId xmlns:p14="http://schemas.microsoft.com/office/powerpoint/2010/main" val="3877268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EF8C-21CB-42BD-8025-F45A1B9503E0}"/>
              </a:ext>
            </a:extLst>
          </p:cNvPr>
          <p:cNvSpPr>
            <a:spLocks noGrp="1"/>
          </p:cNvSpPr>
          <p:nvPr>
            <p:ph type="title"/>
          </p:nvPr>
        </p:nvSpPr>
        <p:spPr/>
        <p:txBody>
          <a:bodyPr/>
          <a:lstStyle/>
          <a:p>
            <a:r>
              <a:rPr lang="en-GB" sz="3380" dirty="0"/>
              <a:t>PDF accessibility – why is this so challenging?</a:t>
            </a:r>
          </a:p>
        </p:txBody>
      </p:sp>
      <p:sp>
        <p:nvSpPr>
          <p:cNvPr id="3" name="Text Placeholder 2">
            <a:extLst>
              <a:ext uri="{FF2B5EF4-FFF2-40B4-BE49-F238E27FC236}">
                <a16:creationId xmlns:a16="http://schemas.microsoft.com/office/drawing/2014/main" id="{2DB211A5-036E-423A-90A5-23DE7F9F02DB}"/>
              </a:ext>
            </a:extLst>
          </p:cNvPr>
          <p:cNvSpPr>
            <a:spLocks noGrp="1"/>
          </p:cNvSpPr>
          <p:nvPr>
            <p:ph sz="half" idx="1"/>
          </p:nvPr>
        </p:nvSpPr>
        <p:spPr>
          <a:xfrm>
            <a:off x="609599" y="2185202"/>
            <a:ext cx="10972799" cy="747569"/>
          </a:xfrm>
        </p:spPr>
        <p:txBody>
          <a:bodyPr/>
          <a:lstStyle/>
          <a:p>
            <a:pPr marL="0" indent="0">
              <a:buNone/>
            </a:pPr>
            <a:r>
              <a:rPr lang="en-GB" dirty="0"/>
              <a:t>Why are PDFs so challenging to make accessible?</a:t>
            </a:r>
          </a:p>
        </p:txBody>
      </p:sp>
    </p:spTree>
    <p:extLst>
      <p:ext uri="{BB962C8B-B14F-4D97-AF65-F5344CB8AC3E}">
        <p14:creationId xmlns:p14="http://schemas.microsoft.com/office/powerpoint/2010/main" val="3949530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DB3E-FED2-4471-A51A-6F4B3C0E2A9B}"/>
              </a:ext>
            </a:extLst>
          </p:cNvPr>
          <p:cNvSpPr>
            <a:spLocks noGrp="1"/>
          </p:cNvSpPr>
          <p:nvPr>
            <p:ph type="title"/>
          </p:nvPr>
        </p:nvSpPr>
        <p:spPr/>
        <p:txBody>
          <a:bodyPr/>
          <a:lstStyle/>
          <a:p>
            <a:r>
              <a:rPr lang="en-GB" sz="3380" dirty="0"/>
              <a:t>The challenge of making PDFs accessible</a:t>
            </a:r>
          </a:p>
        </p:txBody>
      </p:sp>
      <p:sp>
        <p:nvSpPr>
          <p:cNvPr id="3" name="Text Placeholder 2">
            <a:extLst>
              <a:ext uri="{FF2B5EF4-FFF2-40B4-BE49-F238E27FC236}">
                <a16:creationId xmlns:a16="http://schemas.microsoft.com/office/drawing/2014/main" id="{7949D955-11F9-4E02-BC0D-024CA0511049}"/>
              </a:ext>
            </a:extLst>
          </p:cNvPr>
          <p:cNvSpPr>
            <a:spLocks noGrp="1"/>
          </p:cNvSpPr>
          <p:nvPr>
            <p:ph idx="1"/>
          </p:nvPr>
        </p:nvSpPr>
        <p:spPr>
          <a:xfrm>
            <a:off x="609600" y="2004096"/>
            <a:ext cx="9326137" cy="3941763"/>
          </a:xfrm>
        </p:spPr>
        <p:txBody>
          <a:bodyPr>
            <a:normAutofit lnSpcReduction="10000"/>
          </a:bodyPr>
          <a:lstStyle/>
          <a:p>
            <a:r>
              <a:rPr lang="en-GB" sz="2800" dirty="0"/>
              <a:t>Often scanned documents</a:t>
            </a:r>
          </a:p>
          <a:p>
            <a:r>
              <a:rPr lang="en-GB" sz="2800" dirty="0"/>
              <a:t>Require additional accessibility tags to add structure</a:t>
            </a:r>
          </a:p>
          <a:p>
            <a:r>
              <a:rPr lang="en-GB" sz="2800" dirty="0"/>
              <a:t>Don’t have great usability on mobile</a:t>
            </a:r>
          </a:p>
          <a:p>
            <a:r>
              <a:rPr lang="en-GB" sz="2800" dirty="0"/>
              <a:t>Often heavily designed and complex layouts</a:t>
            </a:r>
          </a:p>
          <a:p>
            <a:r>
              <a:rPr lang="en-GB" sz="2800" dirty="0"/>
              <a:t>Some types of content (such as mathematical and scientific notation) have limited accessibly support</a:t>
            </a:r>
          </a:p>
          <a:p>
            <a:r>
              <a:rPr lang="en-GB" sz="2800" dirty="0"/>
              <a:t>Additional software and skills required to make PDFs accessible</a:t>
            </a:r>
          </a:p>
        </p:txBody>
      </p:sp>
      <p:pic>
        <p:nvPicPr>
          <p:cNvPr id="4" name="Picture 3">
            <a:extLst>
              <a:ext uri="{FF2B5EF4-FFF2-40B4-BE49-F238E27FC236}">
                <a16:creationId xmlns:a16="http://schemas.microsoft.com/office/drawing/2014/main" id="{98145756-771A-4772-8EBD-E2CBF4FCD3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42282" y="2901971"/>
            <a:ext cx="1865538" cy="1865538"/>
          </a:xfrm>
          <a:prstGeom prst="rect">
            <a:avLst/>
          </a:prstGeom>
        </p:spPr>
      </p:pic>
    </p:spTree>
    <p:extLst>
      <p:ext uri="{BB962C8B-B14F-4D97-AF65-F5344CB8AC3E}">
        <p14:creationId xmlns:p14="http://schemas.microsoft.com/office/powerpoint/2010/main" val="3352206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2F775-808D-44D6-8706-E98294A59F13}"/>
              </a:ext>
            </a:extLst>
          </p:cNvPr>
          <p:cNvSpPr>
            <a:spLocks noGrp="1"/>
          </p:cNvSpPr>
          <p:nvPr>
            <p:ph type="title"/>
          </p:nvPr>
        </p:nvSpPr>
        <p:spPr/>
        <p:txBody>
          <a:bodyPr/>
          <a:lstStyle/>
          <a:p>
            <a:r>
              <a:rPr lang="en-GB" sz="3380" dirty="0"/>
              <a:t>Additional requirements for accessible PDFs</a:t>
            </a:r>
          </a:p>
        </p:txBody>
      </p:sp>
      <p:sp>
        <p:nvSpPr>
          <p:cNvPr id="5" name="Content Placeholder 4">
            <a:extLst>
              <a:ext uri="{FF2B5EF4-FFF2-40B4-BE49-F238E27FC236}">
                <a16:creationId xmlns:a16="http://schemas.microsoft.com/office/drawing/2014/main" id="{36246E6A-0E38-4F76-BFD3-D19BD2FE34BA}"/>
              </a:ext>
            </a:extLst>
          </p:cNvPr>
          <p:cNvSpPr>
            <a:spLocks noGrp="1"/>
          </p:cNvSpPr>
          <p:nvPr>
            <p:ph idx="1"/>
          </p:nvPr>
        </p:nvSpPr>
        <p:spPr>
          <a:xfrm>
            <a:off x="609600" y="2184401"/>
            <a:ext cx="10972800" cy="3508062"/>
          </a:xfrm>
        </p:spPr>
        <p:txBody>
          <a:bodyPr/>
          <a:lstStyle/>
          <a:p>
            <a:r>
              <a:rPr lang="en-GB" sz="2800" dirty="0"/>
              <a:t>Text is not an image</a:t>
            </a:r>
          </a:p>
          <a:p>
            <a:r>
              <a:rPr lang="en-GB" sz="2800" dirty="0"/>
              <a:t>Permissions are set correctly</a:t>
            </a:r>
          </a:p>
          <a:p>
            <a:r>
              <a:rPr lang="en-GB" sz="2800" dirty="0"/>
              <a:t>File has appropriate metadata e.g. title and language</a:t>
            </a:r>
          </a:p>
          <a:p>
            <a:r>
              <a:rPr lang="en-GB" sz="2800" dirty="0"/>
              <a:t>Content is tagged</a:t>
            </a:r>
          </a:p>
          <a:p>
            <a:pPr lvl="1"/>
            <a:r>
              <a:rPr lang="en-GB" sz="2800" dirty="0"/>
              <a:t>Applies alternative text, semantics and reading order</a:t>
            </a:r>
          </a:p>
        </p:txBody>
      </p:sp>
    </p:spTree>
    <p:extLst>
      <p:ext uri="{BB962C8B-B14F-4D97-AF65-F5344CB8AC3E}">
        <p14:creationId xmlns:p14="http://schemas.microsoft.com/office/powerpoint/2010/main" val="599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EA3C-98C5-472C-BE29-28572C724D00}"/>
              </a:ext>
            </a:extLst>
          </p:cNvPr>
          <p:cNvSpPr>
            <a:spLocks noGrp="1"/>
          </p:cNvSpPr>
          <p:nvPr>
            <p:ph type="title"/>
          </p:nvPr>
        </p:nvSpPr>
        <p:spPr/>
        <p:txBody>
          <a:bodyPr/>
          <a:lstStyle/>
          <a:p>
            <a:r>
              <a:rPr lang="en-GB" sz="3380" dirty="0"/>
              <a:t>Agenda</a:t>
            </a:r>
          </a:p>
        </p:txBody>
      </p:sp>
      <p:sp>
        <p:nvSpPr>
          <p:cNvPr id="3" name="Content Placeholder 2">
            <a:extLst>
              <a:ext uri="{FF2B5EF4-FFF2-40B4-BE49-F238E27FC236}">
                <a16:creationId xmlns:a16="http://schemas.microsoft.com/office/drawing/2014/main" id="{A16AB592-1B15-4E0E-9DBA-A7A206678ABE}"/>
              </a:ext>
            </a:extLst>
          </p:cNvPr>
          <p:cNvSpPr>
            <a:spLocks noGrp="1"/>
          </p:cNvSpPr>
          <p:nvPr>
            <p:ph idx="1"/>
          </p:nvPr>
        </p:nvSpPr>
        <p:spPr/>
        <p:txBody>
          <a:bodyPr/>
          <a:lstStyle/>
          <a:p>
            <a:pPr>
              <a:spcBef>
                <a:spcPts val="600"/>
              </a:spcBef>
            </a:pPr>
            <a:r>
              <a:rPr lang="en-GB" sz="3200" dirty="0"/>
              <a:t>Applying accessibility principles to documents</a:t>
            </a:r>
          </a:p>
          <a:p>
            <a:pPr>
              <a:spcBef>
                <a:spcPts val="600"/>
              </a:spcBef>
            </a:pPr>
            <a:r>
              <a:rPr lang="en-GB" sz="3200" dirty="0"/>
              <a:t>Creating accessible templates</a:t>
            </a:r>
          </a:p>
          <a:p>
            <a:pPr>
              <a:spcBef>
                <a:spcPts val="600"/>
              </a:spcBef>
            </a:pPr>
            <a:r>
              <a:rPr lang="en-GB" sz="3200" dirty="0"/>
              <a:t>Creating accessible content</a:t>
            </a:r>
          </a:p>
          <a:p>
            <a:pPr>
              <a:spcBef>
                <a:spcPts val="600"/>
              </a:spcBef>
            </a:pPr>
            <a:r>
              <a:rPr lang="en-GB" sz="3200" dirty="0"/>
              <a:t>PDF accessibility</a:t>
            </a:r>
          </a:p>
          <a:p>
            <a:pPr>
              <a:spcBef>
                <a:spcPts val="600"/>
              </a:spcBef>
            </a:pPr>
            <a:r>
              <a:rPr lang="en-GB" sz="3200" dirty="0"/>
              <a:t>Accessible forms options</a:t>
            </a:r>
          </a:p>
        </p:txBody>
      </p:sp>
    </p:spTree>
    <p:extLst>
      <p:ext uri="{BB962C8B-B14F-4D97-AF65-F5344CB8AC3E}">
        <p14:creationId xmlns:p14="http://schemas.microsoft.com/office/powerpoint/2010/main" val="900260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1B78-CDFE-47A6-980C-2310422860BB}"/>
              </a:ext>
            </a:extLst>
          </p:cNvPr>
          <p:cNvSpPr>
            <a:spLocks noGrp="1"/>
          </p:cNvSpPr>
          <p:nvPr>
            <p:ph type="title"/>
          </p:nvPr>
        </p:nvSpPr>
        <p:spPr/>
        <p:txBody>
          <a:bodyPr/>
          <a:lstStyle/>
          <a:p>
            <a:r>
              <a:rPr lang="en-GB" sz="3380" dirty="0"/>
              <a:t>PDF accessibility checkers</a:t>
            </a:r>
          </a:p>
        </p:txBody>
      </p:sp>
      <p:sp>
        <p:nvSpPr>
          <p:cNvPr id="3" name="Content Placeholder 2">
            <a:extLst>
              <a:ext uri="{FF2B5EF4-FFF2-40B4-BE49-F238E27FC236}">
                <a16:creationId xmlns:a16="http://schemas.microsoft.com/office/drawing/2014/main" id="{F0C5FB32-7269-489C-A1A1-1A1A72723A1F}"/>
              </a:ext>
            </a:extLst>
          </p:cNvPr>
          <p:cNvSpPr>
            <a:spLocks noGrp="1"/>
          </p:cNvSpPr>
          <p:nvPr>
            <p:ph idx="1"/>
          </p:nvPr>
        </p:nvSpPr>
        <p:spPr>
          <a:xfrm>
            <a:off x="609600" y="2042731"/>
            <a:ext cx="10972800" cy="3941763"/>
          </a:xfrm>
        </p:spPr>
        <p:txBody>
          <a:bodyPr/>
          <a:lstStyle/>
          <a:p>
            <a:pPr>
              <a:spcBef>
                <a:spcPts val="1200"/>
              </a:spcBef>
            </a:pPr>
            <a:r>
              <a:rPr lang="en-GB" sz="2800" dirty="0"/>
              <a:t>Adobe Acrobat Pro – check and fix</a:t>
            </a:r>
          </a:p>
          <a:p>
            <a:pPr>
              <a:spcBef>
                <a:spcPts val="1200"/>
              </a:spcBef>
            </a:pPr>
            <a:r>
              <a:rPr lang="en-GB" sz="2800" dirty="0">
                <a:hlinkClick r:id="rId3">
                  <a:extLst>
                    <a:ext uri="{A12FA001-AC4F-418D-AE19-62706E023703}">
                      <ahyp:hlinkClr xmlns:ahyp="http://schemas.microsoft.com/office/drawing/2018/hyperlinkcolor" val="tx"/>
                    </a:ext>
                  </a:extLst>
                </a:hlinkClick>
              </a:rPr>
              <a:t>PAC 3</a:t>
            </a:r>
            <a:r>
              <a:rPr lang="en-GB" sz="2800" dirty="0">
                <a:hlinkClick r:id="rId4">
                  <a:extLst>
                    <a:ext uri="{A12FA001-AC4F-418D-AE19-62706E023703}">
                      <ahyp:hlinkClr xmlns:ahyp="http://schemas.microsoft.com/office/drawing/2018/hyperlinkcolor" val="tx"/>
                    </a:ext>
                  </a:extLst>
                </a:hlinkClick>
              </a:rPr>
              <a:t> </a:t>
            </a:r>
            <a:r>
              <a:rPr lang="en-GB" sz="2800" dirty="0"/>
              <a:t>– checker, freeware for Windows</a:t>
            </a:r>
          </a:p>
          <a:p>
            <a:pPr>
              <a:spcBef>
                <a:spcPts val="1200"/>
              </a:spcBef>
            </a:pPr>
            <a:r>
              <a:rPr lang="en-GB" sz="2800" dirty="0">
                <a:hlinkClick r:id="rId5">
                  <a:extLst>
                    <a:ext uri="{A12FA001-AC4F-418D-AE19-62706E023703}">
                      <ahyp:hlinkClr xmlns:ahyp="http://schemas.microsoft.com/office/drawing/2018/hyperlinkcolor" val="tx"/>
                    </a:ext>
                  </a:extLst>
                </a:hlinkClick>
              </a:rPr>
              <a:t>CommonLook PDF Validator </a:t>
            </a:r>
            <a:r>
              <a:rPr lang="en-GB" sz="2800" dirty="0"/>
              <a:t>(require Adobe Standard or Pro)</a:t>
            </a:r>
          </a:p>
          <a:p>
            <a:pPr>
              <a:spcBef>
                <a:spcPts val="1200"/>
              </a:spcBef>
            </a:pPr>
            <a:r>
              <a:rPr lang="en-GB" sz="2800" dirty="0">
                <a:hlinkClick r:id="rId6">
                  <a:extLst>
                    <a:ext uri="{A12FA001-AC4F-418D-AE19-62706E023703}">
                      <ahyp:hlinkClr xmlns:ahyp="http://schemas.microsoft.com/office/drawing/2018/hyperlinkcolor" val="tx"/>
                    </a:ext>
                  </a:extLst>
                </a:hlinkClick>
              </a:rPr>
              <a:t>PAVE</a:t>
            </a:r>
            <a:r>
              <a:rPr lang="en-GB" sz="2800" dirty="0"/>
              <a:t> – online tools, some fixing possible</a:t>
            </a:r>
          </a:p>
          <a:p>
            <a:pPr>
              <a:spcBef>
                <a:spcPts val="1200"/>
              </a:spcBef>
            </a:pPr>
            <a:endParaRPr lang="en-GB" sz="2800" dirty="0"/>
          </a:p>
          <a:p>
            <a:pPr>
              <a:spcBef>
                <a:spcPts val="1200"/>
              </a:spcBef>
            </a:pPr>
            <a:endParaRPr lang="en-GB" sz="2800" dirty="0"/>
          </a:p>
        </p:txBody>
      </p:sp>
      <p:sp>
        <p:nvSpPr>
          <p:cNvPr id="4" name="Rectangle: Rounded Corners 3">
            <a:extLst>
              <a:ext uri="{FF2B5EF4-FFF2-40B4-BE49-F238E27FC236}">
                <a16:creationId xmlns:a16="http://schemas.microsoft.com/office/drawing/2014/main" id="{03F8035A-0CCE-42CE-B2CF-6A43551CE895}"/>
              </a:ext>
            </a:extLst>
          </p:cNvPr>
          <p:cNvSpPr/>
          <p:nvPr/>
        </p:nvSpPr>
        <p:spPr>
          <a:xfrm>
            <a:off x="2692531" y="4780731"/>
            <a:ext cx="6806938" cy="96438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Manual checks will still be required</a:t>
            </a:r>
          </a:p>
        </p:txBody>
      </p:sp>
    </p:spTree>
    <p:extLst>
      <p:ext uri="{BB962C8B-B14F-4D97-AF65-F5344CB8AC3E}">
        <p14:creationId xmlns:p14="http://schemas.microsoft.com/office/powerpoint/2010/main" val="1088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3AB3-36F8-49E4-91BD-321AEAC6FF48}"/>
              </a:ext>
            </a:extLst>
          </p:cNvPr>
          <p:cNvSpPr>
            <a:spLocks noGrp="1"/>
          </p:cNvSpPr>
          <p:nvPr>
            <p:ph type="title"/>
          </p:nvPr>
        </p:nvSpPr>
        <p:spPr/>
        <p:txBody>
          <a:bodyPr/>
          <a:lstStyle/>
          <a:p>
            <a:r>
              <a:rPr lang="en-GB" sz="3380" dirty="0"/>
              <a:t>Exporting Word to accessible PDF</a:t>
            </a:r>
          </a:p>
        </p:txBody>
      </p:sp>
      <p:sp>
        <p:nvSpPr>
          <p:cNvPr id="4" name="Content Placeholder 3">
            <a:extLst>
              <a:ext uri="{FF2B5EF4-FFF2-40B4-BE49-F238E27FC236}">
                <a16:creationId xmlns:a16="http://schemas.microsoft.com/office/drawing/2014/main" id="{1662DC74-B471-4D0A-928A-DD5FB8FECB06}"/>
              </a:ext>
            </a:extLst>
          </p:cNvPr>
          <p:cNvSpPr>
            <a:spLocks noGrp="1"/>
          </p:cNvSpPr>
          <p:nvPr>
            <p:ph idx="1"/>
          </p:nvPr>
        </p:nvSpPr>
        <p:spPr>
          <a:xfrm>
            <a:off x="609600" y="2184400"/>
            <a:ext cx="7385824" cy="3941763"/>
          </a:xfrm>
        </p:spPr>
        <p:txBody>
          <a:bodyPr/>
          <a:lstStyle/>
          <a:p>
            <a:pPr>
              <a:spcBef>
                <a:spcPts val="600"/>
              </a:spcBef>
            </a:pPr>
            <a:r>
              <a:rPr lang="en-GB" dirty="0"/>
              <a:t>Add Title and other metadata</a:t>
            </a:r>
          </a:p>
          <a:p>
            <a:pPr>
              <a:spcBef>
                <a:spcPts val="600"/>
              </a:spcBef>
            </a:pPr>
            <a:r>
              <a:rPr lang="en-GB" dirty="0"/>
              <a:t>Convert embedded Office objects to images and add alt text</a:t>
            </a:r>
          </a:p>
          <a:p>
            <a:pPr>
              <a:spcBef>
                <a:spcPts val="600"/>
              </a:spcBef>
            </a:pPr>
            <a:r>
              <a:rPr lang="en-GB" dirty="0"/>
              <a:t>Select the following options in Save As *.pdf:</a:t>
            </a:r>
          </a:p>
          <a:p>
            <a:pPr lvl="1">
              <a:spcBef>
                <a:spcPts val="600"/>
              </a:spcBef>
            </a:pPr>
            <a:r>
              <a:rPr lang="en-GB" dirty="0"/>
              <a:t>Create bookmarks using headings</a:t>
            </a:r>
          </a:p>
          <a:p>
            <a:pPr lvl="1">
              <a:spcBef>
                <a:spcPts val="600"/>
              </a:spcBef>
            </a:pPr>
            <a:r>
              <a:rPr lang="en-GB" dirty="0"/>
              <a:t>Document structure tags for accessibility</a:t>
            </a:r>
          </a:p>
          <a:p>
            <a:pPr>
              <a:spcBef>
                <a:spcPts val="600"/>
              </a:spcBef>
            </a:pPr>
            <a:endParaRPr lang="en-GB" dirty="0"/>
          </a:p>
        </p:txBody>
      </p:sp>
      <p:pic>
        <p:nvPicPr>
          <p:cNvPr id="5" name="Picture 4" descr="Save as PDF options from Word. Create book">
            <a:extLst>
              <a:ext uri="{FF2B5EF4-FFF2-40B4-BE49-F238E27FC236}">
                <a16:creationId xmlns:a16="http://schemas.microsoft.com/office/drawing/2014/main" id="{51083281-F08D-42E0-97D3-36FC6A5EED15}"/>
              </a:ext>
            </a:extLst>
          </p:cNvPr>
          <p:cNvPicPr>
            <a:picLocks noChangeAspect="1"/>
          </p:cNvPicPr>
          <p:nvPr/>
        </p:nvPicPr>
        <p:blipFill>
          <a:blip r:embed="rId3"/>
          <a:stretch>
            <a:fillRect/>
          </a:stretch>
        </p:blipFill>
        <p:spPr>
          <a:xfrm>
            <a:off x="9034891" y="2049510"/>
            <a:ext cx="2278577" cy="3635055"/>
          </a:xfrm>
          <a:prstGeom prst="rect">
            <a:avLst/>
          </a:prstGeom>
          <a:ln>
            <a:solidFill>
              <a:schemeClr val="bg2">
                <a:lumMod val="75000"/>
              </a:schemeClr>
            </a:solidFill>
          </a:ln>
        </p:spPr>
      </p:pic>
    </p:spTree>
    <p:extLst>
      <p:ext uri="{BB962C8B-B14F-4D97-AF65-F5344CB8AC3E}">
        <p14:creationId xmlns:p14="http://schemas.microsoft.com/office/powerpoint/2010/main" val="273233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5D21-19B8-4696-A498-37918E1BEDE9}"/>
              </a:ext>
            </a:extLst>
          </p:cNvPr>
          <p:cNvSpPr>
            <a:spLocks noGrp="1"/>
          </p:cNvSpPr>
          <p:nvPr>
            <p:ph type="title"/>
          </p:nvPr>
        </p:nvSpPr>
        <p:spPr/>
        <p:txBody>
          <a:bodyPr/>
          <a:lstStyle/>
          <a:p>
            <a:r>
              <a:rPr lang="en-GB" sz="3380" dirty="0"/>
              <a:t>Lightweight PDF check</a:t>
            </a:r>
          </a:p>
        </p:txBody>
      </p:sp>
      <p:sp>
        <p:nvSpPr>
          <p:cNvPr id="3" name="Content Placeholder 2">
            <a:extLst>
              <a:ext uri="{FF2B5EF4-FFF2-40B4-BE49-F238E27FC236}">
                <a16:creationId xmlns:a16="http://schemas.microsoft.com/office/drawing/2014/main" id="{F95E6E0A-A698-415C-93E5-194DC8F07578}"/>
              </a:ext>
            </a:extLst>
          </p:cNvPr>
          <p:cNvSpPr>
            <a:spLocks noGrp="1"/>
          </p:cNvSpPr>
          <p:nvPr>
            <p:ph idx="1"/>
          </p:nvPr>
        </p:nvSpPr>
        <p:spPr>
          <a:xfrm>
            <a:off x="609600" y="2005980"/>
            <a:ext cx="10972800" cy="3941763"/>
          </a:xfrm>
        </p:spPr>
        <p:txBody>
          <a:bodyPr/>
          <a:lstStyle/>
          <a:p>
            <a:pPr marL="514350" indent="-514350">
              <a:buFont typeface="+mj-lt"/>
              <a:buAutoNum type="arabicPeriod"/>
            </a:pPr>
            <a:r>
              <a:rPr lang="en-GB" sz="2400" dirty="0"/>
              <a:t>Run the PDF document through a checker. Look for:</a:t>
            </a:r>
          </a:p>
          <a:p>
            <a:pPr lvl="1"/>
            <a:r>
              <a:rPr lang="en-GB" sz="2400" dirty="0"/>
              <a:t>Image only file – this will need OCRing</a:t>
            </a:r>
          </a:p>
          <a:p>
            <a:pPr lvl="1"/>
            <a:r>
              <a:rPr lang="en-GB" sz="2400" dirty="0"/>
              <a:t>No tags – this will need lots of remediation if complex structure</a:t>
            </a:r>
          </a:p>
          <a:p>
            <a:pPr lvl="1"/>
            <a:r>
              <a:rPr lang="en-GB" sz="2400" dirty="0"/>
              <a:t>Permissions affecting accessibility</a:t>
            </a:r>
          </a:p>
          <a:p>
            <a:pPr marL="514350" indent="-514350">
              <a:buFont typeface="+mj-lt"/>
              <a:buAutoNum type="arabicPeriod"/>
            </a:pPr>
            <a:r>
              <a:rPr lang="en-GB" sz="2400" dirty="0"/>
              <a:t>Tab through the file to check if links and fields are interactive</a:t>
            </a:r>
          </a:p>
          <a:p>
            <a:pPr marL="514350" indent="-514350">
              <a:buFont typeface="+mj-lt"/>
              <a:buAutoNum type="arabicPeriod"/>
            </a:pPr>
            <a:r>
              <a:rPr lang="en-GB" sz="2400" dirty="0"/>
              <a:t>Use File &gt; Export To &gt; Text (Accessible) and View &gt; Zoom &gt; Reflow to check for reading order issues</a:t>
            </a:r>
          </a:p>
        </p:txBody>
      </p:sp>
    </p:spTree>
    <p:extLst>
      <p:ext uri="{BB962C8B-B14F-4D97-AF65-F5344CB8AC3E}">
        <p14:creationId xmlns:p14="http://schemas.microsoft.com/office/powerpoint/2010/main" val="2098618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E629-69D5-4C88-B47A-AF5AAF6B74C1}"/>
              </a:ext>
            </a:extLst>
          </p:cNvPr>
          <p:cNvSpPr>
            <a:spLocks noGrp="1"/>
          </p:cNvSpPr>
          <p:nvPr>
            <p:ph type="title"/>
          </p:nvPr>
        </p:nvSpPr>
        <p:spPr>
          <a:xfrm>
            <a:off x="609600" y="1360270"/>
            <a:ext cx="4908698" cy="1067064"/>
          </a:xfrm>
        </p:spPr>
        <p:txBody>
          <a:bodyPr/>
          <a:lstStyle/>
          <a:p>
            <a:r>
              <a:rPr lang="en-GB" sz="3380" dirty="0"/>
              <a:t>Reading order </a:t>
            </a:r>
            <a:br>
              <a:rPr lang="en-GB" sz="3380" dirty="0"/>
            </a:br>
            <a:r>
              <a:rPr lang="en-GB" sz="3380" dirty="0"/>
              <a:t>issues in PDF</a:t>
            </a:r>
          </a:p>
        </p:txBody>
      </p:sp>
      <p:sp>
        <p:nvSpPr>
          <p:cNvPr id="3" name="Content Placeholder 2">
            <a:extLst>
              <a:ext uri="{FF2B5EF4-FFF2-40B4-BE49-F238E27FC236}">
                <a16:creationId xmlns:a16="http://schemas.microsoft.com/office/drawing/2014/main" id="{745CAB58-2E09-47F8-AFBE-449B62E07F09}"/>
              </a:ext>
            </a:extLst>
          </p:cNvPr>
          <p:cNvSpPr>
            <a:spLocks noGrp="1"/>
          </p:cNvSpPr>
          <p:nvPr>
            <p:ph idx="1"/>
          </p:nvPr>
        </p:nvSpPr>
        <p:spPr>
          <a:xfrm>
            <a:off x="609600" y="2607640"/>
            <a:ext cx="3845442" cy="3941763"/>
          </a:xfrm>
        </p:spPr>
        <p:txBody>
          <a:bodyPr/>
          <a:lstStyle/>
          <a:p>
            <a:r>
              <a:rPr lang="en-GB" sz="2400" dirty="0"/>
              <a:t>Any content that is not laid out linearly could be read in the wrong order.</a:t>
            </a:r>
          </a:p>
          <a:p>
            <a:r>
              <a:rPr lang="en-GB" sz="2400" dirty="0"/>
              <a:t>Without tags, content likely to read in the order it was added to files and text will be concatenated where there were line breaks.</a:t>
            </a:r>
          </a:p>
        </p:txBody>
      </p:sp>
      <p:pic>
        <p:nvPicPr>
          <p:cNvPr id="4" name="Picture 3" descr="Reading order incorrect in tagged PDF.">
            <a:extLst>
              <a:ext uri="{FF2B5EF4-FFF2-40B4-BE49-F238E27FC236}">
                <a16:creationId xmlns:a16="http://schemas.microsoft.com/office/drawing/2014/main" id="{63D95C0D-3FC8-4CAA-95A4-0291B09018DD}"/>
              </a:ext>
            </a:extLst>
          </p:cNvPr>
          <p:cNvPicPr>
            <a:picLocks noChangeAspect="1"/>
          </p:cNvPicPr>
          <p:nvPr/>
        </p:nvPicPr>
        <p:blipFill>
          <a:blip r:embed="rId3"/>
          <a:stretch>
            <a:fillRect/>
          </a:stretch>
        </p:blipFill>
        <p:spPr>
          <a:xfrm>
            <a:off x="5342937" y="1121731"/>
            <a:ext cx="6374611" cy="5004429"/>
          </a:xfrm>
          <a:prstGeom prst="rect">
            <a:avLst/>
          </a:prstGeom>
        </p:spPr>
      </p:pic>
    </p:spTree>
    <p:extLst>
      <p:ext uri="{BB962C8B-B14F-4D97-AF65-F5344CB8AC3E}">
        <p14:creationId xmlns:p14="http://schemas.microsoft.com/office/powerpoint/2010/main" val="1225092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Using Adobe Pro to check &amp; fix issues</a:t>
            </a:r>
          </a:p>
        </p:txBody>
      </p:sp>
      <p:sp>
        <p:nvSpPr>
          <p:cNvPr id="3" name="Content Placeholder 2">
            <a:extLst>
              <a:ext uri="{FF2B5EF4-FFF2-40B4-BE49-F238E27FC236}">
                <a16:creationId xmlns:a16="http://schemas.microsoft.com/office/drawing/2014/main" id="{84C328FE-9B8B-425B-995E-99C7F86810DA}"/>
              </a:ext>
            </a:extLst>
          </p:cNvPr>
          <p:cNvSpPr>
            <a:spLocks noGrp="1"/>
          </p:cNvSpPr>
          <p:nvPr>
            <p:ph idx="1"/>
          </p:nvPr>
        </p:nvSpPr>
        <p:spPr>
          <a:xfrm>
            <a:off x="609600" y="1937067"/>
            <a:ext cx="4011910" cy="3941763"/>
          </a:xfrm>
        </p:spPr>
        <p:txBody>
          <a:bodyPr/>
          <a:lstStyle/>
          <a:p>
            <a:pPr marL="457200" indent="-457200">
              <a:buAutoNum type="arabicPeriod"/>
            </a:pPr>
            <a:r>
              <a:rPr lang="en-GB" sz="2400" dirty="0">
                <a:latin typeface="Arial" panose="020B0604020202020204" pitchFamily="34" charset="0"/>
                <a:cs typeface="Arial" panose="020B0604020202020204" pitchFamily="34" charset="0"/>
              </a:rPr>
              <a:t>Run Full Check and view report</a:t>
            </a:r>
          </a:p>
          <a:p>
            <a:pPr marL="457200" indent="-457200">
              <a:buAutoNum type="arabicPeriod"/>
            </a:pPr>
            <a:r>
              <a:rPr lang="en-GB" sz="2400" dirty="0">
                <a:latin typeface="Arial" panose="020B0604020202020204" pitchFamily="34" charset="0"/>
                <a:cs typeface="Arial" panose="020B0604020202020204" pitchFamily="34" charset="0"/>
              </a:rPr>
              <a:t>Fix metadata and permissions issues</a:t>
            </a:r>
          </a:p>
          <a:p>
            <a:pPr marL="457200" indent="-457200">
              <a:buAutoNum type="arabicPeriod"/>
            </a:pPr>
            <a:r>
              <a:rPr lang="en-GB" sz="2400" dirty="0" err="1">
                <a:latin typeface="Arial" panose="020B0604020202020204" pitchFamily="34" charset="0"/>
                <a:cs typeface="Arial" panose="020B0604020202020204" pitchFamily="34" charset="0"/>
              </a:rPr>
              <a:t>TouchUp</a:t>
            </a:r>
            <a:r>
              <a:rPr lang="en-GB" sz="2400" dirty="0">
                <a:latin typeface="Arial" panose="020B0604020202020204" pitchFamily="34" charset="0"/>
                <a:cs typeface="Arial" panose="020B0604020202020204" pitchFamily="34" charset="0"/>
              </a:rPr>
              <a:t> Reading Order</a:t>
            </a:r>
          </a:p>
          <a:p>
            <a:pPr marL="457200" indent="-457200">
              <a:buAutoNum type="arabicPeriod"/>
            </a:pPr>
            <a:r>
              <a:rPr lang="en-GB" sz="2400" dirty="0">
                <a:latin typeface="Arial" panose="020B0604020202020204" pitchFamily="34" charset="0"/>
                <a:cs typeface="Arial" panose="020B0604020202020204" pitchFamily="34" charset="0"/>
              </a:rPr>
              <a:t>Fix annotations and links</a:t>
            </a:r>
          </a:p>
        </p:txBody>
      </p:sp>
      <p:pic>
        <p:nvPicPr>
          <p:cNvPr id="5" name="Picture 4" descr="Accessibility tools panel in Acrobat Pro">
            <a:extLst>
              <a:ext uri="{FF2B5EF4-FFF2-40B4-BE49-F238E27FC236}">
                <a16:creationId xmlns:a16="http://schemas.microsoft.com/office/drawing/2014/main" id="{CB12F0C8-1E32-43A0-B1C6-0D16C9CD76C9}"/>
              </a:ext>
            </a:extLst>
          </p:cNvPr>
          <p:cNvPicPr>
            <a:picLocks noChangeAspect="1"/>
          </p:cNvPicPr>
          <p:nvPr/>
        </p:nvPicPr>
        <p:blipFill>
          <a:blip r:embed="rId3"/>
          <a:stretch>
            <a:fillRect/>
          </a:stretch>
        </p:blipFill>
        <p:spPr>
          <a:xfrm>
            <a:off x="4621510" y="1937067"/>
            <a:ext cx="2190863" cy="3664138"/>
          </a:xfrm>
          <a:prstGeom prst="rect">
            <a:avLst/>
          </a:prstGeom>
        </p:spPr>
      </p:pic>
      <p:pic>
        <p:nvPicPr>
          <p:cNvPr id="10" name="Picture 9" descr="Acrobat Pro Touch Up reading order tools and tags shown on content.">
            <a:extLst>
              <a:ext uri="{FF2B5EF4-FFF2-40B4-BE49-F238E27FC236}">
                <a16:creationId xmlns:a16="http://schemas.microsoft.com/office/drawing/2014/main" id="{F7A78BBE-271F-4884-BE70-F0D145EE8F52}"/>
              </a:ext>
            </a:extLst>
          </p:cNvPr>
          <p:cNvPicPr>
            <a:picLocks noChangeAspect="1"/>
          </p:cNvPicPr>
          <p:nvPr/>
        </p:nvPicPr>
        <p:blipFill>
          <a:blip r:embed="rId4"/>
          <a:stretch>
            <a:fillRect/>
          </a:stretch>
        </p:blipFill>
        <p:spPr>
          <a:xfrm>
            <a:off x="6952036" y="1937066"/>
            <a:ext cx="4535728" cy="3941764"/>
          </a:xfrm>
          <a:prstGeom prst="rect">
            <a:avLst/>
          </a:prstGeom>
        </p:spPr>
      </p:pic>
    </p:spTree>
    <p:extLst>
      <p:ext uri="{BB962C8B-B14F-4D97-AF65-F5344CB8AC3E}">
        <p14:creationId xmlns:p14="http://schemas.microsoft.com/office/powerpoint/2010/main" val="947809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2FA9-1BB1-499B-9465-72C70C3A51D8}"/>
              </a:ext>
            </a:extLst>
          </p:cNvPr>
          <p:cNvSpPr>
            <a:spLocks noGrp="1"/>
          </p:cNvSpPr>
          <p:nvPr>
            <p:ph type="title"/>
          </p:nvPr>
        </p:nvSpPr>
        <p:spPr>
          <a:xfrm>
            <a:off x="609600" y="2894126"/>
            <a:ext cx="10972800" cy="1069747"/>
          </a:xfrm>
        </p:spPr>
        <p:txBody>
          <a:bodyPr/>
          <a:lstStyle/>
          <a:p>
            <a:pPr algn="ctr"/>
            <a:r>
              <a:rPr lang="en-GB" sz="4400" dirty="0"/>
              <a:t>Accessible Forms</a:t>
            </a:r>
          </a:p>
        </p:txBody>
      </p:sp>
    </p:spTree>
    <p:extLst>
      <p:ext uri="{BB962C8B-B14F-4D97-AF65-F5344CB8AC3E}">
        <p14:creationId xmlns:p14="http://schemas.microsoft.com/office/powerpoint/2010/main" val="503814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5C80-3CAA-47AF-B3BF-95054EFD5947}"/>
              </a:ext>
            </a:extLst>
          </p:cNvPr>
          <p:cNvSpPr>
            <a:spLocks noGrp="1"/>
          </p:cNvSpPr>
          <p:nvPr>
            <p:ph type="title"/>
          </p:nvPr>
        </p:nvSpPr>
        <p:spPr/>
        <p:txBody>
          <a:bodyPr/>
          <a:lstStyle/>
          <a:p>
            <a:r>
              <a:rPr lang="en-GB" sz="3380" dirty="0"/>
              <a:t>Accessible Forms – Word vs PDF</a:t>
            </a:r>
          </a:p>
        </p:txBody>
      </p:sp>
      <p:sp>
        <p:nvSpPr>
          <p:cNvPr id="3" name="Text Placeholder 2">
            <a:extLst>
              <a:ext uri="{FF2B5EF4-FFF2-40B4-BE49-F238E27FC236}">
                <a16:creationId xmlns:a16="http://schemas.microsoft.com/office/drawing/2014/main" id="{C57D1E5E-9937-425C-9698-AB50644A7E56}"/>
              </a:ext>
            </a:extLst>
          </p:cNvPr>
          <p:cNvSpPr>
            <a:spLocks noGrp="1"/>
          </p:cNvSpPr>
          <p:nvPr>
            <p:ph idx="1"/>
          </p:nvPr>
        </p:nvSpPr>
        <p:spPr>
          <a:xfrm>
            <a:off x="599661" y="2411983"/>
            <a:ext cx="5936166" cy="3941763"/>
          </a:xfrm>
        </p:spPr>
        <p:txBody>
          <a:bodyPr/>
          <a:lstStyle/>
          <a:p>
            <a:pPr marL="0" indent="0">
              <a:buNone/>
            </a:pPr>
            <a:r>
              <a:rPr lang="en-GB" sz="2800" b="1" dirty="0"/>
              <a:t>Word Forms</a:t>
            </a:r>
          </a:p>
          <a:p>
            <a:r>
              <a:rPr lang="en-GB" sz="2400" dirty="0"/>
              <a:t>More accessible if plain text e.g. leave empty space to fill out the form. </a:t>
            </a:r>
          </a:p>
          <a:p>
            <a:r>
              <a:rPr lang="en-GB" sz="2400" dirty="0"/>
              <a:t>Built-in form controls have limited accessibility</a:t>
            </a:r>
          </a:p>
          <a:p>
            <a:r>
              <a:rPr lang="en-GB" sz="2400" b="1" dirty="0"/>
              <a:t>Protecting content so only form fields can be edited makes the file inaccessible</a:t>
            </a:r>
          </a:p>
        </p:txBody>
      </p:sp>
      <p:sp>
        <p:nvSpPr>
          <p:cNvPr id="4" name="Content Placeholder 3">
            <a:extLst>
              <a:ext uri="{FF2B5EF4-FFF2-40B4-BE49-F238E27FC236}">
                <a16:creationId xmlns:a16="http://schemas.microsoft.com/office/drawing/2014/main" id="{862691E4-1332-4985-B169-4EF666625150}"/>
              </a:ext>
            </a:extLst>
          </p:cNvPr>
          <p:cNvSpPr>
            <a:spLocks noGrp="1"/>
          </p:cNvSpPr>
          <p:nvPr>
            <p:ph sz="half" idx="4294967295"/>
          </p:nvPr>
        </p:nvSpPr>
        <p:spPr>
          <a:xfrm>
            <a:off x="6807200" y="2408757"/>
            <a:ext cx="5384800" cy="3903662"/>
          </a:xfrm>
        </p:spPr>
        <p:txBody>
          <a:bodyPr/>
          <a:lstStyle/>
          <a:p>
            <a:pPr marL="0" indent="0">
              <a:buNone/>
            </a:pPr>
            <a:r>
              <a:rPr lang="en-GB" sz="2800" b="1" dirty="0"/>
              <a:t>PDF forms</a:t>
            </a:r>
          </a:p>
          <a:p>
            <a:r>
              <a:rPr lang="en-GB" sz="2400" dirty="0"/>
              <a:t>Can be made accessible if form fields are tagged along with the rest of the file</a:t>
            </a:r>
          </a:p>
          <a:p>
            <a:r>
              <a:rPr lang="en-GB" sz="2400" dirty="0"/>
              <a:t>Complex forms will be costly to make accessible</a:t>
            </a:r>
          </a:p>
          <a:p>
            <a:r>
              <a:rPr lang="en-GB" sz="2400" dirty="0"/>
              <a:t>Many users will struggle to complete the form digitally</a:t>
            </a:r>
          </a:p>
        </p:txBody>
      </p:sp>
    </p:spTree>
    <p:extLst>
      <p:ext uri="{BB962C8B-B14F-4D97-AF65-F5344CB8AC3E}">
        <p14:creationId xmlns:p14="http://schemas.microsoft.com/office/powerpoint/2010/main" val="1597513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EEEC-5DC7-418D-9FB1-26BB994409FE}"/>
              </a:ext>
            </a:extLst>
          </p:cNvPr>
          <p:cNvSpPr>
            <a:spLocks noGrp="1"/>
          </p:cNvSpPr>
          <p:nvPr>
            <p:ph type="title"/>
          </p:nvPr>
        </p:nvSpPr>
        <p:spPr>
          <a:xfrm>
            <a:off x="609600" y="762001"/>
            <a:ext cx="10762445" cy="1067064"/>
          </a:xfrm>
        </p:spPr>
        <p:txBody>
          <a:bodyPr/>
          <a:lstStyle/>
          <a:p>
            <a:r>
              <a:rPr lang="en-GB" sz="3380" dirty="0"/>
              <a:t>Accessible PDF forms requirements</a:t>
            </a:r>
          </a:p>
        </p:txBody>
      </p:sp>
      <p:sp>
        <p:nvSpPr>
          <p:cNvPr id="4" name="Content Placeholder 3">
            <a:extLst>
              <a:ext uri="{FF2B5EF4-FFF2-40B4-BE49-F238E27FC236}">
                <a16:creationId xmlns:a16="http://schemas.microsoft.com/office/drawing/2014/main" id="{CD4BA27E-02E0-4D7C-B2F3-8B2395D062B9}"/>
              </a:ext>
            </a:extLst>
          </p:cNvPr>
          <p:cNvSpPr>
            <a:spLocks noGrp="1"/>
          </p:cNvSpPr>
          <p:nvPr>
            <p:ph idx="1"/>
          </p:nvPr>
        </p:nvSpPr>
        <p:spPr>
          <a:xfrm>
            <a:off x="609601" y="1991215"/>
            <a:ext cx="5886296" cy="3941763"/>
          </a:xfrm>
        </p:spPr>
        <p:txBody>
          <a:bodyPr/>
          <a:lstStyle/>
          <a:p>
            <a:pPr marL="0" indent="0">
              <a:buNone/>
            </a:pPr>
            <a:r>
              <a:rPr lang="en-GB" dirty="0"/>
              <a:t>In Adobe Acrobat every field needs to</a:t>
            </a:r>
          </a:p>
          <a:p>
            <a:pPr marL="0" indent="0">
              <a:buNone/>
            </a:pPr>
            <a:r>
              <a:rPr lang="en-GB" dirty="0"/>
              <a:t>be added, given a tooltip &amp; tagged</a:t>
            </a:r>
          </a:p>
          <a:p>
            <a:pPr marL="0" indent="0">
              <a:buNone/>
            </a:pPr>
            <a:endParaRPr lang="en-GB" dirty="0"/>
          </a:p>
          <a:p>
            <a:pPr marL="0" indent="0">
              <a:buNone/>
            </a:pPr>
            <a:r>
              <a:rPr lang="en-GB" dirty="0"/>
              <a:t>Tab order must also be checked</a:t>
            </a:r>
          </a:p>
          <a:p>
            <a:endParaRPr lang="en-GB" dirty="0"/>
          </a:p>
          <a:p>
            <a:pPr marL="0" indent="0">
              <a:buNone/>
            </a:pPr>
            <a:r>
              <a:rPr lang="en-GB" dirty="0"/>
              <a:t>Forms can also be created</a:t>
            </a:r>
          </a:p>
          <a:p>
            <a:pPr marL="0" indent="0">
              <a:buNone/>
            </a:pPr>
            <a:r>
              <a:rPr lang="en-GB" dirty="0"/>
              <a:t>in Adobe InDesign</a:t>
            </a:r>
          </a:p>
        </p:txBody>
      </p:sp>
      <p:pic>
        <p:nvPicPr>
          <p:cNvPr id="3" name="Picture 2" descr="Adding tooltip text to the Tooltip field in Text Field Properties &gt; General in Adobe Pro">
            <a:extLst>
              <a:ext uri="{FF2B5EF4-FFF2-40B4-BE49-F238E27FC236}">
                <a16:creationId xmlns:a16="http://schemas.microsoft.com/office/drawing/2014/main" id="{A2CE353C-4E07-4E3A-B24B-C21F09C20B6F}"/>
              </a:ext>
            </a:extLst>
          </p:cNvPr>
          <p:cNvPicPr>
            <a:picLocks noChangeAspect="1"/>
          </p:cNvPicPr>
          <p:nvPr/>
        </p:nvPicPr>
        <p:blipFill>
          <a:blip r:embed="rId3"/>
          <a:stretch>
            <a:fillRect/>
          </a:stretch>
        </p:blipFill>
        <p:spPr>
          <a:xfrm>
            <a:off x="7397535" y="1958461"/>
            <a:ext cx="4184865" cy="1600282"/>
          </a:xfrm>
          <a:prstGeom prst="rect">
            <a:avLst/>
          </a:prstGeom>
        </p:spPr>
      </p:pic>
      <p:pic>
        <p:nvPicPr>
          <p:cNvPr id="5" name="Picture 4" descr="Selecting a form control type in InDesign">
            <a:extLst>
              <a:ext uri="{FF2B5EF4-FFF2-40B4-BE49-F238E27FC236}">
                <a16:creationId xmlns:a16="http://schemas.microsoft.com/office/drawing/2014/main" id="{44E59436-A62E-4869-9922-07F23056F296}"/>
              </a:ext>
            </a:extLst>
          </p:cNvPr>
          <p:cNvPicPr>
            <a:picLocks noChangeAspect="1"/>
          </p:cNvPicPr>
          <p:nvPr/>
        </p:nvPicPr>
        <p:blipFill>
          <a:blip r:embed="rId4"/>
          <a:stretch>
            <a:fillRect/>
          </a:stretch>
        </p:blipFill>
        <p:spPr>
          <a:xfrm>
            <a:off x="6495896" y="3765413"/>
            <a:ext cx="2635385" cy="2000353"/>
          </a:xfrm>
          <a:prstGeom prst="rect">
            <a:avLst/>
          </a:prstGeom>
        </p:spPr>
      </p:pic>
      <p:pic>
        <p:nvPicPr>
          <p:cNvPr id="6" name="Picture 5" descr="Checking the Tab Order in the Articles Panel in InDesign">
            <a:extLst>
              <a:ext uri="{FF2B5EF4-FFF2-40B4-BE49-F238E27FC236}">
                <a16:creationId xmlns:a16="http://schemas.microsoft.com/office/drawing/2014/main" id="{95893164-9541-4F56-B601-B1D8D94A3003}"/>
              </a:ext>
            </a:extLst>
          </p:cNvPr>
          <p:cNvPicPr>
            <a:picLocks noChangeAspect="1"/>
          </p:cNvPicPr>
          <p:nvPr/>
        </p:nvPicPr>
        <p:blipFill>
          <a:blip r:embed="rId5"/>
          <a:stretch>
            <a:fillRect/>
          </a:stretch>
        </p:blipFill>
        <p:spPr>
          <a:xfrm>
            <a:off x="9347069" y="3765413"/>
            <a:ext cx="2222614" cy="1981302"/>
          </a:xfrm>
          <a:prstGeom prst="rect">
            <a:avLst/>
          </a:prstGeom>
        </p:spPr>
      </p:pic>
    </p:spTree>
    <p:extLst>
      <p:ext uri="{BB962C8B-B14F-4D97-AF65-F5344CB8AC3E}">
        <p14:creationId xmlns:p14="http://schemas.microsoft.com/office/powerpoint/2010/main" val="285040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4887-581E-4E7B-BAEE-5A1F96731C2E}"/>
              </a:ext>
            </a:extLst>
          </p:cNvPr>
          <p:cNvSpPr>
            <a:spLocks noGrp="1"/>
          </p:cNvSpPr>
          <p:nvPr>
            <p:ph type="title"/>
          </p:nvPr>
        </p:nvSpPr>
        <p:spPr/>
        <p:txBody>
          <a:bodyPr/>
          <a:lstStyle/>
          <a:p>
            <a:r>
              <a:rPr lang="en-GB" sz="3380" dirty="0"/>
              <a:t>Easy accessible online form solutions</a:t>
            </a:r>
          </a:p>
        </p:txBody>
      </p:sp>
      <p:sp>
        <p:nvSpPr>
          <p:cNvPr id="3" name="Content Placeholder 2">
            <a:extLst>
              <a:ext uri="{FF2B5EF4-FFF2-40B4-BE49-F238E27FC236}">
                <a16:creationId xmlns:a16="http://schemas.microsoft.com/office/drawing/2014/main" id="{BEE3C65D-12CF-4E27-AF4E-6E5DA94F05B8}"/>
              </a:ext>
            </a:extLst>
          </p:cNvPr>
          <p:cNvSpPr>
            <a:spLocks noGrp="1"/>
          </p:cNvSpPr>
          <p:nvPr>
            <p:ph idx="1"/>
          </p:nvPr>
        </p:nvSpPr>
        <p:spPr>
          <a:xfrm>
            <a:off x="609600" y="2184400"/>
            <a:ext cx="4575717" cy="3941763"/>
          </a:xfrm>
        </p:spPr>
        <p:txBody>
          <a:bodyPr/>
          <a:lstStyle/>
          <a:p>
            <a:r>
              <a:rPr lang="en-GB" dirty="0"/>
              <a:t>Microsoft Forms</a:t>
            </a:r>
          </a:p>
          <a:p>
            <a:r>
              <a:rPr lang="en-GB" dirty="0"/>
              <a:t>Google Forms</a:t>
            </a:r>
          </a:p>
          <a:p>
            <a:r>
              <a:rPr lang="en-GB" dirty="0"/>
              <a:t>Online survey tools e.g. Survey Monkey</a:t>
            </a:r>
          </a:p>
        </p:txBody>
      </p:sp>
      <p:pic>
        <p:nvPicPr>
          <p:cNvPr id="1026" name="Picture 2" descr="A form choice question displayed with options from Microsoft Forms.">
            <a:extLst>
              <a:ext uri="{FF2B5EF4-FFF2-40B4-BE49-F238E27FC236}">
                <a16:creationId xmlns:a16="http://schemas.microsoft.com/office/drawing/2014/main" id="{EDA76B40-5C57-41F8-A356-A0DEE3BD7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504" y="2184400"/>
            <a:ext cx="4143375" cy="3495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61D22F1-824D-46CE-A7FE-37A62544D257}"/>
              </a:ext>
            </a:extLst>
          </p:cNvPr>
          <p:cNvSpPr/>
          <p:nvPr/>
        </p:nvSpPr>
        <p:spPr>
          <a:xfrm>
            <a:off x="903933" y="4733104"/>
            <a:ext cx="3987049" cy="109545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Remember data protection</a:t>
            </a:r>
          </a:p>
        </p:txBody>
      </p:sp>
    </p:spTree>
    <p:extLst>
      <p:ext uri="{BB962C8B-B14F-4D97-AF65-F5344CB8AC3E}">
        <p14:creationId xmlns:p14="http://schemas.microsoft.com/office/powerpoint/2010/main" val="267038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9CF5-B5BA-43E3-AA56-438352EE37DE}"/>
              </a:ext>
            </a:extLst>
          </p:cNvPr>
          <p:cNvSpPr>
            <a:spLocks noGrp="1"/>
          </p:cNvSpPr>
          <p:nvPr>
            <p:ph type="title"/>
          </p:nvPr>
        </p:nvSpPr>
        <p:spPr/>
        <p:txBody>
          <a:bodyPr/>
          <a:lstStyle/>
          <a:p>
            <a:r>
              <a:rPr lang="en-GB" sz="3380" dirty="0"/>
              <a:t>Summary</a:t>
            </a:r>
          </a:p>
        </p:txBody>
      </p:sp>
      <p:sp>
        <p:nvSpPr>
          <p:cNvPr id="3" name="Text Placeholder 2">
            <a:extLst>
              <a:ext uri="{FF2B5EF4-FFF2-40B4-BE49-F238E27FC236}">
                <a16:creationId xmlns:a16="http://schemas.microsoft.com/office/drawing/2014/main" id="{DA3D41AE-E684-48B3-9F27-FBE56C947A5E}"/>
              </a:ext>
            </a:extLst>
          </p:cNvPr>
          <p:cNvSpPr>
            <a:spLocks noGrp="1"/>
          </p:cNvSpPr>
          <p:nvPr>
            <p:ph idx="1"/>
          </p:nvPr>
        </p:nvSpPr>
        <p:spPr>
          <a:xfrm>
            <a:off x="609600" y="1931737"/>
            <a:ext cx="10972800" cy="3941763"/>
          </a:xfrm>
        </p:spPr>
        <p:txBody>
          <a:bodyPr>
            <a:normAutofit/>
          </a:bodyPr>
          <a:lstStyle/>
          <a:p>
            <a:pPr>
              <a:spcBef>
                <a:spcPts val="600"/>
              </a:spcBef>
            </a:pPr>
            <a:r>
              <a:rPr lang="en-GB" altLang="en-US" b="1" dirty="0"/>
              <a:t>Accessibility requirements apply to all digital documents</a:t>
            </a:r>
            <a:endParaRPr lang="en-GB" altLang="en-US" dirty="0"/>
          </a:p>
          <a:p>
            <a:pPr>
              <a:spcBef>
                <a:spcPts val="600"/>
              </a:spcBef>
            </a:pPr>
            <a:r>
              <a:rPr lang="en-GB" altLang="en-US" dirty="0"/>
              <a:t>Always consider if information needs to be in another format, or could be presented as HTML</a:t>
            </a:r>
            <a:r>
              <a:rPr lang="en-GB" altLang="en-US"/>
              <a:t>. </a:t>
            </a:r>
            <a:endParaRPr lang="en-GB" altLang="en-US" dirty="0"/>
          </a:p>
          <a:p>
            <a:pPr>
              <a:spcBef>
                <a:spcPts val="600"/>
              </a:spcBef>
            </a:pPr>
            <a:r>
              <a:rPr lang="en-GB" altLang="en-US" dirty="0"/>
              <a:t>Accessibility is best implemented at the source when creating PDF documents and a good initial publication process is essential</a:t>
            </a:r>
          </a:p>
          <a:p>
            <a:pPr>
              <a:spcBef>
                <a:spcPts val="600"/>
              </a:spcBef>
            </a:pPr>
            <a:r>
              <a:rPr lang="en-GB" dirty="0"/>
              <a:t>Ensure you have a clear accessibility documents policy, good templates and procedures for checking content.</a:t>
            </a:r>
          </a:p>
        </p:txBody>
      </p:sp>
    </p:spTree>
    <p:extLst>
      <p:ext uri="{BB962C8B-B14F-4D97-AF65-F5344CB8AC3E}">
        <p14:creationId xmlns:p14="http://schemas.microsoft.com/office/powerpoint/2010/main" val="47672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A94D-D5E6-4820-98FD-F103D11F1361}"/>
              </a:ext>
            </a:extLst>
          </p:cNvPr>
          <p:cNvSpPr>
            <a:spLocks noGrp="1"/>
          </p:cNvSpPr>
          <p:nvPr>
            <p:ph type="title"/>
          </p:nvPr>
        </p:nvSpPr>
        <p:spPr/>
        <p:txBody>
          <a:bodyPr>
            <a:normAutofit/>
          </a:bodyPr>
          <a:lstStyle/>
          <a:p>
            <a:r>
              <a:rPr lang="en-GB" sz="3375" dirty="0"/>
              <a:t>Accessibility principles: POUR</a:t>
            </a:r>
          </a:p>
        </p:txBody>
      </p:sp>
      <p:pic>
        <p:nvPicPr>
          <p:cNvPr id="30" name="Picture 29" descr="Perceivable: Content is presented in ways that can be accessed by all.&#10;Operable: Content is presented in ways that can be operated by all.&#10;Understandable: Content is presented in ways that can be understood by all.&#10;Robust: Content is reliable and compatible with assistive technology and standards.&#10;">
            <a:extLst>
              <a:ext uri="{FF2B5EF4-FFF2-40B4-BE49-F238E27FC236}">
                <a16:creationId xmlns:a16="http://schemas.microsoft.com/office/drawing/2014/main" id="{3388213B-41AB-55E6-A75B-CCB6D4F34E54}"/>
              </a:ext>
            </a:extLst>
          </p:cNvPr>
          <p:cNvPicPr>
            <a:picLocks noChangeAspect="1"/>
          </p:cNvPicPr>
          <p:nvPr/>
        </p:nvPicPr>
        <p:blipFill>
          <a:blip r:embed="rId3"/>
          <a:stretch>
            <a:fillRect/>
          </a:stretch>
        </p:blipFill>
        <p:spPr>
          <a:xfrm>
            <a:off x="206769" y="1839004"/>
            <a:ext cx="11778461" cy="4145606"/>
          </a:xfrm>
          <a:prstGeom prst="rect">
            <a:avLst/>
          </a:prstGeom>
        </p:spPr>
      </p:pic>
    </p:spTree>
    <p:extLst>
      <p:ext uri="{BB962C8B-B14F-4D97-AF65-F5344CB8AC3E}">
        <p14:creationId xmlns:p14="http://schemas.microsoft.com/office/powerpoint/2010/main" val="3446012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4126"/>
            <a:ext cx="10972800" cy="1210514"/>
          </a:xfrm>
        </p:spPr>
        <p:txBody>
          <a:bodyPr/>
          <a:lstStyle/>
          <a:p>
            <a:pPr algn="ctr"/>
            <a:r>
              <a:rPr lang="en-GB" sz="4400" dirty="0"/>
              <a:t>Questions?</a:t>
            </a:r>
          </a:p>
        </p:txBody>
      </p:sp>
    </p:spTree>
    <p:extLst>
      <p:ext uri="{BB962C8B-B14F-4D97-AF65-F5344CB8AC3E}">
        <p14:creationId xmlns:p14="http://schemas.microsoft.com/office/powerpoint/2010/main" val="738454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9CF5-B5BA-43E3-AA56-438352EE37DE}"/>
              </a:ext>
            </a:extLst>
          </p:cNvPr>
          <p:cNvSpPr>
            <a:spLocks noGrp="1"/>
          </p:cNvSpPr>
          <p:nvPr>
            <p:ph type="title"/>
          </p:nvPr>
        </p:nvSpPr>
        <p:spPr/>
        <p:txBody>
          <a:bodyPr/>
          <a:lstStyle/>
          <a:p>
            <a:r>
              <a:rPr lang="en-GB" sz="3380" dirty="0"/>
              <a:t>Resources</a:t>
            </a:r>
          </a:p>
        </p:txBody>
      </p:sp>
      <p:sp>
        <p:nvSpPr>
          <p:cNvPr id="3" name="Text Placeholder 2">
            <a:extLst>
              <a:ext uri="{FF2B5EF4-FFF2-40B4-BE49-F238E27FC236}">
                <a16:creationId xmlns:a16="http://schemas.microsoft.com/office/drawing/2014/main" id="{DA3D41AE-E684-48B3-9F27-FBE56C947A5E}"/>
              </a:ext>
            </a:extLst>
          </p:cNvPr>
          <p:cNvSpPr>
            <a:spLocks noGrp="1"/>
          </p:cNvSpPr>
          <p:nvPr>
            <p:ph idx="1"/>
          </p:nvPr>
        </p:nvSpPr>
        <p:spPr>
          <a:xfrm>
            <a:off x="609600" y="2240833"/>
            <a:ext cx="10972800" cy="3387238"/>
          </a:xfrm>
        </p:spPr>
        <p:txBody>
          <a:bodyPr>
            <a:normAutofit/>
          </a:bodyPr>
          <a:lstStyle/>
          <a:p>
            <a:pPr>
              <a:spcBef>
                <a:spcPts val="600"/>
              </a:spcBef>
            </a:pPr>
            <a:r>
              <a:rPr lang="en-GB" sz="2400" dirty="0">
                <a:hlinkClick r:id="rId3">
                  <a:extLst>
                    <a:ext uri="{A12FA001-AC4F-418D-AE19-62706E023703}">
                      <ahyp:hlinkClr xmlns:ahyp="http://schemas.microsoft.com/office/drawing/2018/hyperlinkcolor" val="tx"/>
                    </a:ext>
                  </a:extLst>
                </a:hlinkClick>
              </a:rPr>
              <a:t>Microsoft: Create accessible Office documents</a:t>
            </a:r>
            <a:endParaRPr lang="en-GB" sz="2400" dirty="0"/>
          </a:p>
          <a:p>
            <a:pPr>
              <a:spcBef>
                <a:spcPts val="600"/>
              </a:spcBef>
            </a:pPr>
            <a:r>
              <a:rPr lang="en-GB" sz="2400" dirty="0">
                <a:hlinkClick r:id="rId4">
                  <a:extLst>
                    <a:ext uri="{A12FA001-AC4F-418D-AE19-62706E023703}">
                      <ahyp:hlinkClr xmlns:ahyp="http://schemas.microsoft.com/office/drawing/2018/hyperlinkcolor" val="tx"/>
                    </a:ext>
                  </a:extLst>
                </a:hlinkClick>
              </a:rPr>
              <a:t>Adobe: PDF accessibility overview</a:t>
            </a:r>
            <a:endParaRPr lang="en-GB" sz="2400" dirty="0"/>
          </a:p>
          <a:p>
            <a:pPr>
              <a:spcBef>
                <a:spcPts val="600"/>
              </a:spcBef>
            </a:pPr>
            <a:r>
              <a:rPr lang="en-GB" sz="2400" dirty="0">
                <a:hlinkClick r:id="rId5">
                  <a:extLst>
                    <a:ext uri="{A12FA001-AC4F-418D-AE19-62706E023703}">
                      <ahyp:hlinkClr xmlns:ahyp="http://schemas.microsoft.com/office/drawing/2018/hyperlinkcolor" val="tx"/>
                    </a:ext>
                  </a:extLst>
                </a:hlinkClick>
              </a:rPr>
              <a:t>Daisy Consortium: </a:t>
            </a:r>
            <a:r>
              <a:rPr lang="en-GB" sz="2400" dirty="0" err="1">
                <a:hlinkClick r:id="rId5">
                  <a:extLst>
                    <a:ext uri="{A12FA001-AC4F-418D-AE19-62706E023703}">
                      <ahyp:hlinkClr xmlns:ahyp="http://schemas.microsoft.com/office/drawing/2018/hyperlinkcolor" val="tx"/>
                    </a:ext>
                  </a:extLst>
                </a:hlinkClick>
              </a:rPr>
              <a:t>WordToEPUB</a:t>
            </a:r>
            <a:r>
              <a:rPr lang="en-GB" sz="2400" dirty="0">
                <a:hlinkClick r:id="rId5">
                  <a:extLst>
                    <a:ext uri="{A12FA001-AC4F-418D-AE19-62706E023703}">
                      <ahyp:hlinkClr xmlns:ahyp="http://schemas.microsoft.com/office/drawing/2018/hyperlinkcolor" val="tx"/>
                    </a:ext>
                  </a:extLst>
                </a:hlinkClick>
              </a:rPr>
              <a:t> - Conversion tool for </a:t>
            </a:r>
            <a:r>
              <a:rPr lang="en-GB" sz="2400" dirty="0" err="1">
                <a:hlinkClick r:id="rId5">
                  <a:extLst>
                    <a:ext uri="{A12FA001-AC4F-418D-AE19-62706E023703}">
                      <ahyp:hlinkClr xmlns:ahyp="http://schemas.microsoft.com/office/drawing/2018/hyperlinkcolor" val="tx"/>
                    </a:ext>
                  </a:extLst>
                </a:hlinkClick>
              </a:rPr>
              <a:t>ePUB</a:t>
            </a:r>
            <a:r>
              <a:rPr lang="en-GB" sz="2400" dirty="0">
                <a:hlinkClick r:id="rId5">
                  <a:extLst>
                    <a:ext uri="{A12FA001-AC4F-418D-AE19-62706E023703}">
                      <ahyp:hlinkClr xmlns:ahyp="http://schemas.microsoft.com/office/drawing/2018/hyperlinkcolor" val="tx"/>
                    </a:ext>
                  </a:extLst>
                </a:hlinkClick>
              </a:rPr>
              <a:t> from Word</a:t>
            </a:r>
            <a:endParaRPr lang="en-GB" sz="2400" dirty="0"/>
          </a:p>
          <a:p>
            <a:pPr>
              <a:spcBef>
                <a:spcPts val="600"/>
              </a:spcBef>
            </a:pPr>
            <a:r>
              <a:rPr lang="en-GB" sz="2400" dirty="0">
                <a:hlinkClick r:id="rId6">
                  <a:extLst>
                    <a:ext uri="{A12FA001-AC4F-418D-AE19-62706E023703}">
                      <ahyp:hlinkClr xmlns:ahyp="http://schemas.microsoft.com/office/drawing/2018/hyperlinkcolor" val="tx"/>
                    </a:ext>
                  </a:extLst>
                </a:hlinkClick>
              </a:rPr>
              <a:t>Web Accessibility Initiative: alt decision tree</a:t>
            </a:r>
            <a:endParaRPr lang="en-GB" sz="2400" dirty="0"/>
          </a:p>
          <a:p>
            <a:pPr>
              <a:spcBef>
                <a:spcPts val="600"/>
              </a:spcBef>
            </a:pPr>
            <a:r>
              <a:rPr lang="en-GB" sz="2400" dirty="0">
                <a:hlinkClick r:id="rId7">
                  <a:extLst>
                    <a:ext uri="{A12FA001-AC4F-418D-AE19-62706E023703}">
                      <ahyp:hlinkClr xmlns:ahyp="http://schemas.microsoft.com/office/drawing/2018/hyperlinkcolor" val="tx"/>
                    </a:ext>
                  </a:extLst>
                </a:hlinkClick>
              </a:rPr>
              <a:t>Benetech: Poet alternative text training tool</a:t>
            </a:r>
            <a:r>
              <a:rPr lang="en-GB" sz="2400" dirty="0"/>
              <a:t> </a:t>
            </a:r>
          </a:p>
          <a:p>
            <a:pPr>
              <a:spcBef>
                <a:spcPts val="600"/>
              </a:spcBef>
            </a:pPr>
            <a:endParaRPr lang="en-GB" dirty="0"/>
          </a:p>
        </p:txBody>
      </p:sp>
    </p:spTree>
    <p:extLst>
      <p:ext uri="{BB962C8B-B14F-4D97-AF65-F5344CB8AC3E}">
        <p14:creationId xmlns:p14="http://schemas.microsoft.com/office/powerpoint/2010/main" val="424306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9A8F-E0A2-4890-BD60-04EBD8D22457}"/>
              </a:ext>
            </a:extLst>
          </p:cNvPr>
          <p:cNvSpPr>
            <a:spLocks noGrp="1"/>
          </p:cNvSpPr>
          <p:nvPr>
            <p:ph type="title"/>
          </p:nvPr>
        </p:nvSpPr>
        <p:spPr>
          <a:xfrm>
            <a:off x="609600" y="916549"/>
            <a:ext cx="10972800" cy="886325"/>
          </a:xfrm>
        </p:spPr>
        <p:txBody>
          <a:bodyPr/>
          <a:lstStyle/>
          <a:p>
            <a:r>
              <a:rPr lang="en-GB" sz="3380" dirty="0"/>
              <a:t>Remember, some documents:</a:t>
            </a:r>
          </a:p>
        </p:txBody>
      </p:sp>
      <p:sp>
        <p:nvSpPr>
          <p:cNvPr id="3" name="Content Placeholder 2">
            <a:extLst>
              <a:ext uri="{FF2B5EF4-FFF2-40B4-BE49-F238E27FC236}">
                <a16:creationId xmlns:a16="http://schemas.microsoft.com/office/drawing/2014/main" id="{DC8E9471-7723-4DC0-AE29-E98D9E14CF62}"/>
              </a:ext>
            </a:extLst>
          </p:cNvPr>
          <p:cNvSpPr>
            <a:spLocks noGrp="1"/>
          </p:cNvSpPr>
          <p:nvPr>
            <p:ph idx="1"/>
          </p:nvPr>
        </p:nvSpPr>
        <p:spPr>
          <a:xfrm>
            <a:off x="609600" y="1879269"/>
            <a:ext cx="10972800" cy="3941763"/>
          </a:xfrm>
        </p:spPr>
        <p:txBody>
          <a:bodyPr/>
          <a:lstStyle/>
          <a:p>
            <a:r>
              <a:rPr lang="en-GB" sz="2800" dirty="0"/>
              <a:t>Convey information visually – so they need to be perceivable if personalised or accessed through assistive technology</a:t>
            </a:r>
          </a:p>
          <a:p>
            <a:r>
              <a:rPr lang="en-GB" sz="2800" dirty="0"/>
              <a:t>Are interactive – so they need to be operable</a:t>
            </a:r>
          </a:p>
          <a:p>
            <a:r>
              <a:rPr lang="en-GB" sz="2800" dirty="0"/>
              <a:t>Request user inputs – so they need to minimise user errors</a:t>
            </a:r>
          </a:p>
          <a:p>
            <a:r>
              <a:rPr lang="en-GB" sz="2800" dirty="0"/>
              <a:t>Will have different levels of support for assistive technology</a:t>
            </a:r>
          </a:p>
          <a:p>
            <a:pPr marL="0" indent="0">
              <a:buNone/>
            </a:pPr>
            <a:endParaRPr lang="en-GB" sz="2800" dirty="0"/>
          </a:p>
          <a:p>
            <a:pPr marL="0" indent="0">
              <a:buNone/>
            </a:pPr>
            <a:endParaRPr lang="en-GB" sz="2800" dirty="0"/>
          </a:p>
        </p:txBody>
      </p:sp>
      <p:sp>
        <p:nvSpPr>
          <p:cNvPr id="4" name="Rectangle: Rounded Corners 3">
            <a:extLst>
              <a:ext uri="{FF2B5EF4-FFF2-40B4-BE49-F238E27FC236}">
                <a16:creationId xmlns:a16="http://schemas.microsoft.com/office/drawing/2014/main" id="{6481E34D-3A23-43C5-BD75-A7CDC88CB272}"/>
              </a:ext>
            </a:extLst>
          </p:cNvPr>
          <p:cNvSpPr/>
          <p:nvPr/>
        </p:nvSpPr>
        <p:spPr>
          <a:xfrm>
            <a:off x="1540727" y="4627851"/>
            <a:ext cx="9110546" cy="119318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Choosing the correct document format will influence the effort involved to make it accessible</a:t>
            </a:r>
          </a:p>
        </p:txBody>
      </p:sp>
    </p:spTree>
    <p:extLst>
      <p:ext uri="{BB962C8B-B14F-4D97-AF65-F5344CB8AC3E}">
        <p14:creationId xmlns:p14="http://schemas.microsoft.com/office/powerpoint/2010/main" val="21821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BBDC-3A03-4A6F-AE8C-75F0289AC7A8}"/>
              </a:ext>
            </a:extLst>
          </p:cNvPr>
          <p:cNvSpPr>
            <a:spLocks noGrp="1"/>
          </p:cNvSpPr>
          <p:nvPr>
            <p:ph type="title"/>
          </p:nvPr>
        </p:nvSpPr>
        <p:spPr>
          <a:xfrm>
            <a:off x="599705" y="1071338"/>
            <a:ext cx="10361608" cy="722341"/>
          </a:xfrm>
        </p:spPr>
        <p:txBody>
          <a:bodyPr/>
          <a:lstStyle/>
          <a:p>
            <a:r>
              <a:rPr lang="en-GB" sz="3380" dirty="0"/>
              <a:t>International accessibility standards</a:t>
            </a:r>
          </a:p>
        </p:txBody>
      </p:sp>
      <p:sp>
        <p:nvSpPr>
          <p:cNvPr id="8" name="TextBox 7">
            <a:extLst>
              <a:ext uri="{FF2B5EF4-FFF2-40B4-BE49-F238E27FC236}">
                <a16:creationId xmlns:a16="http://schemas.microsoft.com/office/drawing/2014/main" id="{576AE38D-B685-4BE8-90CF-A6E449BE235F}"/>
              </a:ext>
            </a:extLst>
          </p:cNvPr>
          <p:cNvSpPr txBox="1"/>
          <p:nvPr/>
        </p:nvSpPr>
        <p:spPr>
          <a:xfrm>
            <a:off x="625372" y="1903014"/>
            <a:ext cx="5917705" cy="3277820"/>
          </a:xfrm>
          <a:prstGeom prst="rect">
            <a:avLst/>
          </a:prstGeom>
          <a:noFill/>
        </p:spPr>
        <p:txBody>
          <a:bodyPr wrap="square" rtlCol="0">
            <a:spAutoFit/>
          </a:bodyPr>
          <a:lstStyle/>
          <a:p>
            <a:pPr algn="l"/>
            <a:r>
              <a:rPr lang="en-GB" sz="2400" b="1" dirty="0">
                <a:solidFill>
                  <a:srgbClr val="1D5A60"/>
                </a:solidFill>
                <a:latin typeface="Arial"/>
                <a:ea typeface="ＭＳ Ｐゴシック" charset="0"/>
                <a:cs typeface="Helvetica" charset="0"/>
              </a:rPr>
              <a:t>Web Content Accessibility Guidelines (WCAG) 2.1 Level AA </a:t>
            </a:r>
          </a:p>
          <a:p>
            <a:endParaRPr lang="en-GB" sz="2400" dirty="0">
              <a:solidFill>
                <a:srgbClr val="1D5A60"/>
              </a:solidFill>
              <a:latin typeface="Arial"/>
              <a:ea typeface="ＭＳ Ｐゴシック" charset="0"/>
              <a:cs typeface="Helvetica" charset="0"/>
            </a:endParaRPr>
          </a:p>
          <a:p>
            <a:pPr algn="l"/>
            <a:r>
              <a:rPr lang="en-GB" sz="2400" b="1" dirty="0">
                <a:latin typeface="Arial"/>
                <a:ea typeface="ＭＳ Ｐゴシック" charset="0"/>
                <a:cs typeface="Helvetica" charset="0"/>
                <a:hlinkClick r:id="rId3">
                  <a:extLst>
                    <a:ext uri="{A12FA001-AC4F-418D-AE19-62706E023703}">
                      <ahyp:hlinkClr xmlns:ahyp="http://schemas.microsoft.com/office/drawing/2018/hyperlinkcolor" val="tx"/>
                    </a:ext>
                  </a:extLst>
                </a:hlinkClick>
              </a:rPr>
              <a:t>ETSI EN 301 549</a:t>
            </a:r>
            <a:endParaRPr lang="en-GB" sz="2400" b="1" dirty="0">
              <a:latin typeface="Arial"/>
              <a:ea typeface="ＭＳ Ｐゴシック" charset="0"/>
              <a:cs typeface="Helvetica" charset="0"/>
            </a:endParaRPr>
          </a:p>
          <a:p>
            <a:pPr marL="457200" indent="-457200" algn="l">
              <a:spcBef>
                <a:spcPts val="600"/>
              </a:spcBef>
              <a:buFont typeface="Arial" panose="020B0604020202020204" pitchFamily="34" charset="0"/>
              <a:buChar char="•"/>
            </a:pPr>
            <a:r>
              <a:rPr lang="en-GB" sz="2400" dirty="0">
                <a:solidFill>
                  <a:srgbClr val="1D5A60"/>
                </a:solidFill>
                <a:latin typeface="Arial"/>
                <a:ea typeface="ＭＳ Ｐゴシック" charset="0"/>
                <a:cs typeface="Helvetica" charset="0"/>
              </a:rPr>
              <a:t>Aligned to WCAG 2.1 AA</a:t>
            </a:r>
          </a:p>
          <a:p>
            <a:pPr marL="457200" indent="-457200" algn="l">
              <a:spcBef>
                <a:spcPts val="600"/>
              </a:spcBef>
              <a:buFont typeface="Arial" panose="020B0604020202020204" pitchFamily="34" charset="0"/>
              <a:buChar char="•"/>
            </a:pPr>
            <a:r>
              <a:rPr lang="en-GB" sz="2400" dirty="0">
                <a:solidFill>
                  <a:srgbClr val="1D5A60"/>
                </a:solidFill>
                <a:latin typeface="Arial"/>
                <a:ea typeface="ＭＳ Ｐゴシック" charset="0"/>
                <a:cs typeface="Helvetica" charset="0"/>
              </a:rPr>
              <a:t>Section 10 covers non-web documents</a:t>
            </a:r>
          </a:p>
          <a:p>
            <a:pPr algn="l">
              <a:spcBef>
                <a:spcPts val="600"/>
              </a:spcBef>
            </a:pPr>
            <a:r>
              <a:rPr lang="en-GB" sz="2400" dirty="0">
                <a:solidFill>
                  <a:srgbClr val="1D5A60"/>
                </a:solidFill>
                <a:latin typeface="Arial"/>
                <a:ea typeface="ＭＳ Ｐゴシック" charset="0"/>
                <a:cs typeface="Helvetica" charset="0"/>
              </a:rPr>
              <a:t>Note – note all WCAG requirements transfer to documents</a:t>
            </a:r>
          </a:p>
        </p:txBody>
      </p:sp>
      <p:pic>
        <p:nvPicPr>
          <p:cNvPr id="2058" name="Picture 10" descr="W3C and WCAG 2.1 logo">
            <a:extLst>
              <a:ext uri="{FF2B5EF4-FFF2-40B4-BE49-F238E27FC236}">
                <a16:creationId xmlns:a16="http://schemas.microsoft.com/office/drawing/2014/main" id="{72745220-15D6-4FC8-983A-D4D3145FE91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a:ext>
            </a:extLst>
          </a:blip>
          <a:stretch/>
        </p:blipFill>
        <p:spPr bwMode="auto">
          <a:xfrm>
            <a:off x="6914009" y="2215353"/>
            <a:ext cx="3576783" cy="159677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3042933-3C7A-444A-806D-88C87A8183E5}"/>
              </a:ext>
              <a:ext uri="{C183D7F6-B498-43B3-948B-1728B52AA6E4}">
                <adec:decorative xmlns:adec="http://schemas.microsoft.com/office/drawing/2017/decorative" val="1"/>
              </a:ext>
            </a:extLst>
          </p:cNvPr>
          <p:cNvPicPr>
            <a:picLocks noGrp="1" noChangeAspect="1" noChangeArrowheads="1"/>
          </p:cNvPicPr>
          <p:nvPr>
            <p:ph sz="half" idx="4294967295"/>
          </p:nvPr>
        </p:nvPicPr>
        <p:blipFill>
          <a:blip r:embed="rId5" cstate="screen">
            <a:extLst>
              <a:ext uri="{28A0092B-C50C-407E-A947-70E740481C1C}">
                <a14:useLocalDpi xmlns:a14="http://schemas.microsoft.com/office/drawing/2010/main"/>
              </a:ext>
            </a:extLst>
          </a:blip>
          <a:srcRect/>
          <a:stretch>
            <a:fillRect/>
          </a:stretch>
        </p:blipFill>
        <p:spPr bwMode="auto">
          <a:xfrm>
            <a:off x="6884178" y="3983231"/>
            <a:ext cx="3504559" cy="18433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B031111-9280-4F62-B33D-385100DE7C0C}"/>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69239" y="5082158"/>
            <a:ext cx="1097389" cy="73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7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539C-A7A7-4F44-9E01-142311DEFCE3}"/>
              </a:ext>
            </a:extLst>
          </p:cNvPr>
          <p:cNvSpPr>
            <a:spLocks noGrp="1"/>
          </p:cNvSpPr>
          <p:nvPr>
            <p:ph type="title"/>
          </p:nvPr>
        </p:nvSpPr>
        <p:spPr>
          <a:xfrm>
            <a:off x="609600" y="762000"/>
            <a:ext cx="10972800" cy="1097279"/>
          </a:xfrm>
        </p:spPr>
        <p:txBody>
          <a:bodyPr/>
          <a:lstStyle/>
          <a:p>
            <a:r>
              <a:rPr lang="en-GB" sz="3380" dirty="0"/>
              <a:t>Characteristics of accessible documents</a:t>
            </a:r>
          </a:p>
        </p:txBody>
      </p:sp>
      <p:sp>
        <p:nvSpPr>
          <p:cNvPr id="3" name="Content Placeholder 2">
            <a:extLst>
              <a:ext uri="{FF2B5EF4-FFF2-40B4-BE49-F238E27FC236}">
                <a16:creationId xmlns:a16="http://schemas.microsoft.com/office/drawing/2014/main" id="{BF81FF08-8A73-4D33-BCD6-E5DA92C9F9B6}"/>
              </a:ext>
            </a:extLst>
          </p:cNvPr>
          <p:cNvSpPr>
            <a:spLocks noGrp="1"/>
          </p:cNvSpPr>
          <p:nvPr>
            <p:ph idx="1"/>
          </p:nvPr>
        </p:nvSpPr>
        <p:spPr>
          <a:xfrm>
            <a:off x="609600" y="1956806"/>
            <a:ext cx="10972800" cy="3800051"/>
          </a:xfrm>
        </p:spPr>
        <p:txBody>
          <a:bodyPr/>
          <a:lstStyle/>
          <a:p>
            <a:r>
              <a:rPr lang="en-GB" sz="2400" dirty="0"/>
              <a:t>Searchable text</a:t>
            </a:r>
          </a:p>
          <a:p>
            <a:r>
              <a:rPr lang="en-GB" sz="2400" dirty="0"/>
              <a:t>Navigational aids (bookmarks, headings, table of contents)</a:t>
            </a:r>
          </a:p>
          <a:p>
            <a:r>
              <a:rPr lang="en-GB" sz="2400" dirty="0"/>
              <a:t>Metadata e.g. title and document language</a:t>
            </a:r>
          </a:p>
          <a:p>
            <a:r>
              <a:rPr lang="en-GB" sz="2400" dirty="0"/>
              <a:t>Programmatic document structure e.g. tags </a:t>
            </a:r>
          </a:p>
          <a:p>
            <a:r>
              <a:rPr lang="en-GB" sz="2400" dirty="0"/>
              <a:t>Logical reading order </a:t>
            </a:r>
          </a:p>
          <a:p>
            <a:r>
              <a:rPr lang="en-GB" sz="2400" dirty="0"/>
              <a:t>Interactive form fields that can be tabbed to with keyboard</a:t>
            </a:r>
          </a:p>
          <a:p>
            <a:r>
              <a:rPr lang="en-GB" sz="2400" dirty="0"/>
              <a:t>Alternative text for non-text elements</a:t>
            </a:r>
          </a:p>
          <a:p>
            <a:r>
              <a:rPr lang="en-GB" sz="2400" dirty="0"/>
              <a:t>Appropriately formatted tables</a:t>
            </a:r>
          </a:p>
        </p:txBody>
      </p:sp>
    </p:spTree>
    <p:extLst>
      <p:ext uri="{BB962C8B-B14F-4D97-AF65-F5344CB8AC3E}">
        <p14:creationId xmlns:p14="http://schemas.microsoft.com/office/powerpoint/2010/main" val="384293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0145-9799-4DAD-9291-3B76E4252974}"/>
              </a:ext>
            </a:extLst>
          </p:cNvPr>
          <p:cNvSpPr>
            <a:spLocks noGrp="1"/>
          </p:cNvSpPr>
          <p:nvPr>
            <p:ph type="title"/>
          </p:nvPr>
        </p:nvSpPr>
        <p:spPr/>
        <p:txBody>
          <a:bodyPr/>
          <a:lstStyle/>
          <a:p>
            <a:r>
              <a:rPr lang="en-GB" sz="3380" dirty="0"/>
              <a:t>What types of documents are we talking about?</a:t>
            </a:r>
          </a:p>
        </p:txBody>
      </p:sp>
      <p:pic>
        <p:nvPicPr>
          <p:cNvPr id="7" name="Picture 6" descr="Screenshot of a Microsoft Word Document ">
            <a:extLst>
              <a:ext uri="{FF2B5EF4-FFF2-40B4-BE49-F238E27FC236}">
                <a16:creationId xmlns:a16="http://schemas.microsoft.com/office/drawing/2014/main" id="{5D5406F6-8B92-46C9-89A0-F8801D0BB904}"/>
              </a:ext>
            </a:extLst>
          </p:cNvPr>
          <p:cNvPicPr>
            <a:picLocks noChangeAspect="1"/>
          </p:cNvPicPr>
          <p:nvPr/>
        </p:nvPicPr>
        <p:blipFill rotWithShape="1">
          <a:blip r:embed="rId3"/>
          <a:srcRect l="7305" t="6870" r="7966" b="13690"/>
          <a:stretch/>
        </p:blipFill>
        <p:spPr>
          <a:xfrm>
            <a:off x="871855" y="1901836"/>
            <a:ext cx="3004686" cy="3942045"/>
          </a:xfrm>
          <a:prstGeom prst="rect">
            <a:avLst/>
          </a:prstGeom>
          <a:ln w="19050">
            <a:solidFill>
              <a:schemeClr val="bg2">
                <a:lumMod val="75000"/>
              </a:schemeClr>
            </a:solidFill>
          </a:ln>
        </p:spPr>
      </p:pic>
      <p:pic>
        <p:nvPicPr>
          <p:cNvPr id="5" name="Picture 4" descr="Screenshot of a PDF file of an academic paper">
            <a:extLst>
              <a:ext uri="{FF2B5EF4-FFF2-40B4-BE49-F238E27FC236}">
                <a16:creationId xmlns:a16="http://schemas.microsoft.com/office/drawing/2014/main" id="{8DDB7D00-065F-4E5E-83C6-83EB20A5CC7A}"/>
              </a:ext>
            </a:extLst>
          </p:cNvPr>
          <p:cNvPicPr>
            <a:picLocks noChangeAspect="1"/>
          </p:cNvPicPr>
          <p:nvPr/>
        </p:nvPicPr>
        <p:blipFill>
          <a:blip r:embed="rId4"/>
          <a:stretch>
            <a:fillRect/>
          </a:stretch>
        </p:blipFill>
        <p:spPr>
          <a:xfrm>
            <a:off x="4965355" y="1901836"/>
            <a:ext cx="2743030" cy="3942045"/>
          </a:xfrm>
          <a:prstGeom prst="rect">
            <a:avLst/>
          </a:prstGeom>
          <a:ln w="19050">
            <a:solidFill>
              <a:schemeClr val="bg2">
                <a:lumMod val="75000"/>
              </a:schemeClr>
            </a:solidFill>
          </a:ln>
        </p:spPr>
      </p:pic>
      <p:pic>
        <p:nvPicPr>
          <p:cNvPr id="4" name="Picture 3" descr="Screenshot of an ePub book in ibooks apps">
            <a:extLst>
              <a:ext uri="{FF2B5EF4-FFF2-40B4-BE49-F238E27FC236}">
                <a16:creationId xmlns:a16="http://schemas.microsoft.com/office/drawing/2014/main" id="{1E7C9B28-EBE4-43A6-8754-9558648747B2}"/>
              </a:ext>
            </a:extLst>
          </p:cNvPr>
          <p:cNvPicPr>
            <a:picLocks noChangeAspect="1"/>
          </p:cNvPicPr>
          <p:nvPr/>
        </p:nvPicPr>
        <p:blipFill rotWithShape="1">
          <a:blip r:embed="rId5"/>
          <a:srcRect t="1121" b="898"/>
          <a:stretch/>
        </p:blipFill>
        <p:spPr>
          <a:xfrm>
            <a:off x="8425218" y="1906962"/>
            <a:ext cx="2650613" cy="3940186"/>
          </a:xfrm>
          <a:prstGeom prst="rect">
            <a:avLst/>
          </a:prstGeom>
          <a:ln w="19050">
            <a:solidFill>
              <a:schemeClr val="bg2">
                <a:lumMod val="75000"/>
              </a:schemeClr>
            </a:solidFill>
          </a:ln>
        </p:spPr>
      </p:pic>
    </p:spTree>
    <p:extLst>
      <p:ext uri="{BB962C8B-B14F-4D97-AF65-F5344CB8AC3E}">
        <p14:creationId xmlns:p14="http://schemas.microsoft.com/office/powerpoint/2010/main" val="1351758376"/>
      </p:ext>
    </p:extLst>
  </p:cSld>
  <p:clrMapOvr>
    <a:masterClrMapping/>
  </p:clrMapOvr>
</p:sld>
</file>

<file path=ppt/theme/theme1.xml><?xml version="1.0" encoding="utf-8"?>
<a:theme xmlns:a="http://schemas.openxmlformats.org/drawingml/2006/main" name="AbilityNet Theme June 2014">
  <a:themeElements>
    <a:clrScheme name="AbilityNet">
      <a:dk1>
        <a:srgbClr val="005C6E"/>
      </a:dk1>
      <a:lt1>
        <a:sysClr val="window" lastClr="FFFFFF"/>
      </a:lt1>
      <a:dk2>
        <a:srgbClr val="1F497D"/>
      </a:dk2>
      <a:lt2>
        <a:srgbClr val="D8D8D8"/>
      </a:lt2>
      <a:accent1>
        <a:srgbClr val="005C6E"/>
      </a:accent1>
      <a:accent2>
        <a:srgbClr val="153566"/>
      </a:accent2>
      <a:accent3>
        <a:srgbClr val="461C68"/>
      </a:accent3>
      <a:accent4>
        <a:srgbClr val="7F1229"/>
      </a:accent4>
      <a:accent5>
        <a:srgbClr val="4DBEC9"/>
      </a:accent5>
      <a:accent6>
        <a:srgbClr val="3E7AD7"/>
      </a:accent6>
      <a:hlink>
        <a:srgbClr val="153566"/>
      </a:hlink>
      <a:folHlink>
        <a:srgbClr val="153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ilityNet powerpoint template 4x3 V1 March 2018" id="{5B7310ED-77BD-E247-AB20-7C6FDFC2F53B}" vid="{39FC8AD2-E002-1842-9762-04B77B64AE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9D656127F7B4381A8E8D4361E3765" ma:contentTypeVersion="15" ma:contentTypeDescription="Create a new document." ma:contentTypeScope="" ma:versionID="9466e123443d9f4b5d72f997e8c256a5">
  <xsd:schema xmlns:xsd="http://www.w3.org/2001/XMLSchema" xmlns:xs="http://www.w3.org/2001/XMLSchema" xmlns:p="http://schemas.microsoft.com/office/2006/metadata/properties" xmlns:ns2="2867fae3-c5b5-4a24-afd8-53bfdc08d9d5" xmlns:ns3="4449f381-b5f6-4c57-8ef1-49063a337a0a" targetNamespace="http://schemas.microsoft.com/office/2006/metadata/properties" ma:root="true" ma:fieldsID="f6fde9561e54b70f51303e122a927875" ns2:_="" ns3:_="">
    <xsd:import namespace="2867fae3-c5b5-4a24-afd8-53bfdc08d9d5"/>
    <xsd:import namespace="4449f381-b5f6-4c57-8ef1-49063a337a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7fae3-c5b5-4a24-afd8-53bfdc08d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d872fd-864d-485f-8d3d-6992e6eedb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49f381-b5f6-4c57-8ef1-49063a337a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d7ac739-60b9-4359-a251-734e9ab6f691}" ma:internalName="TaxCatchAll" ma:showField="CatchAllData" ma:web="4449f381-b5f6-4c57-8ef1-49063a337a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67fae3-c5b5-4a24-afd8-53bfdc08d9d5">
      <Terms xmlns="http://schemas.microsoft.com/office/infopath/2007/PartnerControls"/>
    </lcf76f155ced4ddcb4097134ff3c332f>
    <TaxCatchAll xmlns="4449f381-b5f6-4c57-8ef1-49063a337a0a" xsi:nil="true"/>
  </documentManagement>
</p:properties>
</file>

<file path=customXml/itemProps1.xml><?xml version="1.0" encoding="utf-8"?>
<ds:datastoreItem xmlns:ds="http://schemas.openxmlformats.org/officeDocument/2006/customXml" ds:itemID="{ED2D0B24-AB58-4B46-B4F9-50A7898A2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67fae3-c5b5-4a24-afd8-53bfdc08d9d5"/>
    <ds:schemaRef ds:uri="4449f381-b5f6-4c57-8ef1-49063a337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C97D83-4845-463E-92AC-63C130F4F1DE}">
  <ds:schemaRefs>
    <ds:schemaRef ds:uri="http://schemas.microsoft.com/sharepoint/v3/contenttype/forms"/>
  </ds:schemaRefs>
</ds:datastoreItem>
</file>

<file path=customXml/itemProps3.xml><?xml version="1.0" encoding="utf-8"?>
<ds:datastoreItem xmlns:ds="http://schemas.openxmlformats.org/officeDocument/2006/customXml" ds:itemID="{0CB1A4EF-847A-4F12-8DF2-7BABFED57693}">
  <ds:schemaRefs>
    <ds:schemaRef ds:uri="http://purl.org/dc/dcmitype/"/>
    <ds:schemaRef ds:uri="http://schemas.openxmlformats.org/package/2006/metadata/core-properties"/>
    <ds:schemaRef ds:uri="http://purl.org/dc/elements/1.1/"/>
    <ds:schemaRef ds:uri="http://schemas.microsoft.com/office/2006/metadata/properties"/>
    <ds:schemaRef ds:uri="4449f381-b5f6-4c57-8ef1-49063a337a0a"/>
    <ds:schemaRef ds:uri="http://schemas.microsoft.com/office/2006/documentManagement/types"/>
    <ds:schemaRef ds:uri="http://purl.org/dc/terms/"/>
    <ds:schemaRef ds:uri="2867fae3-c5b5-4a24-afd8-53bfdc08d9d5"/>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4064</Words>
  <Application>Microsoft Office PowerPoint</Application>
  <PresentationFormat>Widescreen</PresentationFormat>
  <Paragraphs>526</Paragraphs>
  <Slides>51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AbilityNet Theme June 2014</vt:lpstr>
      <vt:lpstr>How to create accessible documents and presentations</vt:lpstr>
      <vt:lpstr>Welcome</vt:lpstr>
      <vt:lpstr>Example documents</vt:lpstr>
      <vt:lpstr>Agenda</vt:lpstr>
      <vt:lpstr>Accessibility principles: POUR</vt:lpstr>
      <vt:lpstr>Remember, some documents:</vt:lpstr>
      <vt:lpstr>International accessibility standards</vt:lpstr>
      <vt:lpstr>Characteristics of accessible documents</vt:lpstr>
      <vt:lpstr>What types of documents are we talking about?</vt:lpstr>
      <vt:lpstr>Poll What document formats does your organisation post online or share?</vt:lpstr>
      <vt:lpstr>Accessibility pros and cons for document formats</vt:lpstr>
      <vt:lpstr>Creating accessible templates  to avoid potential issues</vt:lpstr>
      <vt:lpstr>Office template: Styles and structure</vt:lpstr>
      <vt:lpstr>Example: Setting heading level in word</vt:lpstr>
      <vt:lpstr>Example: PowerPoint layouts</vt:lpstr>
      <vt:lpstr>Template: Decorative content</vt:lpstr>
      <vt:lpstr>Decorative image announced by screen reader</vt:lpstr>
      <vt:lpstr>Questions? Break 1</vt:lpstr>
      <vt:lpstr>Adding content  to documents</vt:lpstr>
      <vt:lpstr>Poll Does your organisation check accessibility when content is created?</vt:lpstr>
      <vt:lpstr>Types of content we need to make accessible</vt:lpstr>
      <vt:lpstr>What do we mean by accessible text?</vt:lpstr>
      <vt:lpstr>Example: What can we do wrong with lists?</vt:lpstr>
      <vt:lpstr>Example: What can we do wrong with lists?</vt:lpstr>
      <vt:lpstr>Formatting – Bullets and Lists</vt:lpstr>
      <vt:lpstr>Adding ALT text to graphics in Office</vt:lpstr>
      <vt:lpstr>Example: Images and alternative descriptions</vt:lpstr>
      <vt:lpstr>Links</vt:lpstr>
      <vt:lpstr>Formatting – Tables</vt:lpstr>
      <vt:lpstr>Embedding graphics: inaccessible version</vt:lpstr>
      <vt:lpstr>Embedding graphics – accessible version</vt:lpstr>
      <vt:lpstr>Use of Colour</vt:lpstr>
      <vt:lpstr>Microsoft Word Accessibility</vt:lpstr>
      <vt:lpstr>Microsoft Office Accessibility Checker</vt:lpstr>
      <vt:lpstr>Questions? Break 1</vt:lpstr>
      <vt:lpstr>PDF Accessibility</vt:lpstr>
      <vt:lpstr>PDF accessibility – why is this so challenging?</vt:lpstr>
      <vt:lpstr>The challenge of making PDFs accessible</vt:lpstr>
      <vt:lpstr>Additional requirements for accessible PDFs</vt:lpstr>
      <vt:lpstr>PDF accessibility checkers</vt:lpstr>
      <vt:lpstr>Exporting Word to accessible PDF</vt:lpstr>
      <vt:lpstr>Lightweight PDF check</vt:lpstr>
      <vt:lpstr>Reading order  issues in PDF</vt:lpstr>
      <vt:lpstr>Using Adobe Pro to check &amp; fix issues</vt:lpstr>
      <vt:lpstr>Accessible Forms</vt:lpstr>
      <vt:lpstr>Accessible Forms – Word vs PDF</vt:lpstr>
      <vt:lpstr>Accessible PDF forms requirements</vt:lpstr>
      <vt:lpstr>Easy accessible online form solutions</vt:lpstr>
      <vt:lpstr>Summary</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accessible documents and presentations</dc:title>
  <dc:creator/>
  <cp:lastModifiedBy/>
  <cp:revision>2</cp:revision>
  <dcterms:created xsi:type="dcterms:W3CDTF">2020-05-31T09:37:43Z</dcterms:created>
  <dcterms:modified xsi:type="dcterms:W3CDTF">2023-07-21T16:11:27Z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0x01010085E9D656127F7B4381A8E8D4361E3765</vt:lpwstr>
  </property>
</Properties>
</file>