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4"/>
  </p:sldMasterIdLst>
  <p:notesMasterIdLst>
    <p:notesMasterId r:id="rId53"/>
  </p:notesMasterIdLst>
  <p:sldIdLst>
    <p:sldId id="277" r:id="rId5"/>
    <p:sldId id="1073" r:id="rId6"/>
    <p:sldId id="565" r:id="rId7"/>
    <p:sldId id="365" r:id="rId8"/>
    <p:sldId id="575" r:id="rId9"/>
    <p:sldId id="366" r:id="rId10"/>
    <p:sldId id="2238" r:id="rId11"/>
    <p:sldId id="367" r:id="rId12"/>
    <p:sldId id="2239" r:id="rId13"/>
    <p:sldId id="368" r:id="rId14"/>
    <p:sldId id="2248" r:id="rId15"/>
    <p:sldId id="2242" r:id="rId16"/>
    <p:sldId id="2220" r:id="rId17"/>
    <p:sldId id="2262" r:id="rId18"/>
    <p:sldId id="399" r:id="rId19"/>
    <p:sldId id="917" r:id="rId20"/>
    <p:sldId id="918" r:id="rId21"/>
    <p:sldId id="2228" r:id="rId22"/>
    <p:sldId id="2219" r:id="rId23"/>
    <p:sldId id="916" r:id="rId24"/>
    <p:sldId id="2265" r:id="rId25"/>
    <p:sldId id="919" r:id="rId26"/>
    <p:sldId id="946" r:id="rId27"/>
    <p:sldId id="2227" r:id="rId28"/>
    <p:sldId id="2266" r:id="rId29"/>
    <p:sldId id="2251" r:id="rId30"/>
    <p:sldId id="2246" r:id="rId31"/>
    <p:sldId id="2223" r:id="rId32"/>
    <p:sldId id="2245" r:id="rId33"/>
    <p:sldId id="2241" r:id="rId34"/>
    <p:sldId id="2225" r:id="rId35"/>
    <p:sldId id="2249" r:id="rId36"/>
    <p:sldId id="2263" r:id="rId37"/>
    <p:sldId id="2243" r:id="rId38"/>
    <p:sldId id="362" r:id="rId39"/>
    <p:sldId id="2236" r:id="rId40"/>
    <p:sldId id="2235" r:id="rId41"/>
    <p:sldId id="2234" r:id="rId42"/>
    <p:sldId id="2247" r:id="rId43"/>
    <p:sldId id="2237" r:id="rId44"/>
    <p:sldId id="1008" r:id="rId45"/>
    <p:sldId id="2240" r:id="rId46"/>
    <p:sldId id="2224" r:id="rId47"/>
    <p:sldId id="2261" r:id="rId48"/>
    <p:sldId id="2264" r:id="rId49"/>
    <p:sldId id="762" r:id="rId50"/>
    <p:sldId id="2267" r:id="rId51"/>
    <p:sldId id="2260" r:id="rId5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C561B19-67B4-4B20-B7F0-2AE0AAC3BA9C}">
          <p14:sldIdLst>
            <p14:sldId id="277"/>
            <p14:sldId id="1073"/>
            <p14:sldId id="565"/>
            <p14:sldId id="365"/>
            <p14:sldId id="575"/>
            <p14:sldId id="366"/>
          </p14:sldIdLst>
        </p14:section>
        <p14:section name="Application Types" id="{1939936B-5AE0-4AAD-A3C8-116D8A8F9E12}">
          <p14:sldIdLst>
            <p14:sldId id="2238"/>
            <p14:sldId id="367"/>
          </p14:sldIdLst>
        </p14:section>
        <p14:section name="Assistive Technology for Mobiles" id="{C304F660-FC2B-4C63-BF59-456C22E3D9ED}">
          <p14:sldIdLst>
            <p14:sldId id="2239"/>
            <p14:sldId id="368"/>
            <p14:sldId id="2248"/>
          </p14:sldIdLst>
        </p14:section>
        <p14:section name="Using Mobile Screen Readers" id="{11EAF96B-D1DE-4E7F-AD43-1EB08B1EE31B}">
          <p14:sldIdLst>
            <p14:sldId id="2242"/>
            <p14:sldId id="2220"/>
            <p14:sldId id="2262"/>
            <p14:sldId id="399"/>
            <p14:sldId id="917"/>
            <p14:sldId id="918"/>
            <p14:sldId id="2228"/>
            <p14:sldId id="2219"/>
            <p14:sldId id="916"/>
            <p14:sldId id="2265"/>
            <p14:sldId id="919"/>
            <p14:sldId id="946"/>
            <p14:sldId id="2227"/>
            <p14:sldId id="2266"/>
            <p14:sldId id="2251"/>
          </p14:sldIdLst>
        </p14:section>
        <p14:section name="Practical Exercise" id="{68260067-D365-4761-9DF6-F8FFDC032295}">
          <p14:sldIdLst>
            <p14:sldId id="2246"/>
            <p14:sldId id="2223"/>
            <p14:sldId id="2245"/>
          </p14:sldIdLst>
        </p14:section>
        <p14:section name="Testing Considerations" id="{96A3D13C-7C2C-4F58-8050-0F027F159286}">
          <p14:sldIdLst>
            <p14:sldId id="2241"/>
            <p14:sldId id="2225"/>
            <p14:sldId id="2249"/>
            <p14:sldId id="2263"/>
          </p14:sldIdLst>
        </p14:section>
        <p14:section name="Automated Testing" id="{C319FF89-728A-4249-AB2B-62C1FC3E340E}">
          <p14:sldIdLst>
            <p14:sldId id="2243"/>
            <p14:sldId id="362"/>
            <p14:sldId id="2236"/>
            <p14:sldId id="2235"/>
            <p14:sldId id="2234"/>
            <p14:sldId id="2247"/>
            <p14:sldId id="2237"/>
            <p14:sldId id="1008"/>
          </p14:sldIdLst>
        </p14:section>
        <p14:section name="Design Considerations" id="{94C759B9-6A5C-4AEC-ACEB-68F093005820}">
          <p14:sldIdLst>
            <p14:sldId id="2240"/>
            <p14:sldId id="2224"/>
            <p14:sldId id="2261"/>
          </p14:sldIdLst>
        </p14:section>
        <p14:section name="Closing" id="{D2187E7D-DE12-4652-BD5E-7C23EF227CD6}">
          <p14:sldIdLst>
            <p14:sldId id="2264"/>
            <p14:sldId id="762"/>
            <p14:sldId id="2267"/>
            <p14:sldId id="226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McLaughlan" initials="DM" lastIdx="8" clrIdx="0">
    <p:extLst>
      <p:ext uri="{19B8F6BF-5375-455C-9EA6-DF929625EA0E}">
        <p15:presenceInfo xmlns:p15="http://schemas.microsoft.com/office/powerpoint/2012/main" userId="S::daniel.mclaughlan@abilitynet.org.uk::ef0f1463-5b1e-495f-a867-0035b274e0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C6E"/>
    <a:srgbClr val="1D5A60"/>
    <a:srgbClr val="F3F3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A8B4D-CF99-4BDF-84F0-060D18D101E2}" v="1" dt="2022-05-20T07:50:18.1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81" autoAdjust="0"/>
    <p:restoredTop sz="60680" autoAdjust="0"/>
  </p:normalViewPr>
  <p:slideViewPr>
    <p:cSldViewPr snapToGrid="0" snapToObjects="1">
      <p:cViewPr varScale="1">
        <p:scale>
          <a:sx n="69" d="100"/>
          <a:sy n="69" d="100"/>
        </p:scale>
        <p:origin x="581" y="53"/>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C2FB6C-90EA-8548-8402-E8D225CFD98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2A6F2F8F-2A51-F345-A083-D21C52760DD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0813F47-3F03-F143-9832-D86F10E576EF}" type="datetimeFigureOut">
              <a:rPr lang="en-US"/>
              <a:pPr>
                <a:defRPr/>
              </a:pPr>
              <a:t>7/21/2023</a:t>
            </a:fld>
            <a:endParaRPr lang="en-US" dirty="0"/>
          </a:p>
        </p:txBody>
      </p:sp>
      <p:sp>
        <p:nvSpPr>
          <p:cNvPr id="4" name="Slide Image Placeholder 3">
            <a:extLst>
              <a:ext uri="{FF2B5EF4-FFF2-40B4-BE49-F238E27FC236}">
                <a16:creationId xmlns:a16="http://schemas.microsoft.com/office/drawing/2014/main" id="{AF31D52D-C7AA-6447-819C-625E34162A0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C65C1C31-4FEA-C541-9CA5-AB108B505AF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98CFE8F6-E0C0-5246-8B0F-86D3B3ACDB1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9365A9E8-DB19-2C4D-9A9F-C6578CB8F777}"/>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4F120A8-4F88-FC45-B686-EFB14B7584A0}" type="slidenum">
              <a:rPr lang="en-US"/>
              <a:pPr>
                <a:defRPr/>
              </a:pPr>
              <a:t>‹#›</a:t>
            </a:fld>
            <a:endParaRPr lang="en-US" dirty="0"/>
          </a:p>
        </p:txBody>
      </p:sp>
    </p:spTree>
    <p:extLst>
      <p:ext uri="{BB962C8B-B14F-4D97-AF65-F5344CB8AC3E}">
        <p14:creationId xmlns:p14="http://schemas.microsoft.com/office/powerpoint/2010/main" val="373881664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eveloper.apple.com/documentation/appkit/nsaccessibility/1535018-accessibilitychildren"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developer.apple.com/documentation/appkit/nsaccessibility/1534976-accessibilitylabel" TargetMode="External"/><Relationship Id="rId4" Type="http://schemas.openxmlformats.org/officeDocument/2006/relationships/hyperlink" Target="https://developer.apple.com/documentation/appkit/nsaccessibility/1535030-accessibilitywindow"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2</a:t>
            </a:fld>
            <a:endParaRPr lang="en-US"/>
          </a:p>
        </p:txBody>
      </p:sp>
    </p:spTree>
    <p:extLst>
      <p:ext uri="{BB962C8B-B14F-4D97-AF65-F5344CB8AC3E}">
        <p14:creationId xmlns:p14="http://schemas.microsoft.com/office/powerpoint/2010/main" val="909144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older versions of iOS, the Accessibility option was under General.</a:t>
            </a:r>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13</a:t>
            </a:fld>
            <a:endParaRPr lang="en-US" dirty="0"/>
          </a:p>
        </p:txBody>
      </p:sp>
    </p:spTree>
    <p:extLst>
      <p:ext uri="{BB962C8B-B14F-4D97-AF65-F5344CB8AC3E}">
        <p14:creationId xmlns:p14="http://schemas.microsoft.com/office/powerpoint/2010/main" val="3967973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r>
              <a:rPr lang="en-GB" sz="1200" dirty="0">
                <a:solidFill>
                  <a:srgbClr val="1D5A60"/>
                </a:solidFill>
                <a:latin typeface="Arial" panose="020B0604020202020204" pitchFamily="34" charset="0"/>
                <a:cs typeface="Arial" panose="020B0604020202020204" pitchFamily="34" charset="0"/>
              </a:rPr>
              <a:t> Settings</a:t>
            </a:r>
          </a:p>
          <a:p>
            <a:br>
              <a:rPr lang="en-GB" sz="1200" dirty="0">
                <a:solidFill>
                  <a:srgbClr val="1D5A60"/>
                </a:solidFill>
                <a:latin typeface="Arial" panose="020B0604020202020204" pitchFamily="34" charset="0"/>
                <a:cs typeface="Arial" panose="020B0604020202020204" pitchFamily="34" charset="0"/>
              </a:rPr>
            </a:br>
            <a:r>
              <a:rPr lang="en-GB" sz="1200" dirty="0">
                <a:solidFill>
                  <a:srgbClr val="1D5A60"/>
                </a:solidFill>
                <a:latin typeface="Arial" panose="020B0604020202020204" pitchFamily="34" charset="0"/>
                <a:cs typeface="Arial" panose="020B0604020202020204" pitchFamily="34" charset="0"/>
              </a:rPr>
              <a:t>→ Accessibility</a:t>
            </a:r>
            <a:br>
              <a:rPr lang="en-GB" sz="1200" dirty="0">
                <a:solidFill>
                  <a:srgbClr val="1D5A60"/>
                </a:solidFill>
                <a:latin typeface="Arial" panose="020B0604020202020204" pitchFamily="34" charset="0"/>
                <a:cs typeface="Arial" panose="020B0604020202020204" pitchFamily="34" charset="0"/>
              </a:rPr>
            </a:br>
            <a:r>
              <a:rPr lang="en-GB" sz="1200" dirty="0">
                <a:solidFill>
                  <a:srgbClr val="1D5A60"/>
                </a:solidFill>
                <a:latin typeface="Arial" panose="020B0604020202020204" pitchFamily="34" charset="0"/>
                <a:cs typeface="Arial" panose="020B0604020202020204" pitchFamily="34" charset="0"/>
              </a:rPr>
              <a:t>→ Accessibility Shortcut</a:t>
            </a:r>
            <a:br>
              <a:rPr lang="en-GB" sz="1200" dirty="0">
                <a:solidFill>
                  <a:srgbClr val="1D5A60"/>
                </a:solidFill>
                <a:latin typeface="Arial" panose="020B0604020202020204" pitchFamily="34" charset="0"/>
                <a:cs typeface="Arial" panose="020B0604020202020204" pitchFamily="34" charset="0"/>
              </a:rPr>
            </a:br>
            <a:r>
              <a:rPr lang="en-GB" sz="1200" dirty="0">
                <a:solidFill>
                  <a:srgbClr val="1D5A60"/>
                </a:solidFill>
                <a:latin typeface="Arial" panose="020B0604020202020204" pitchFamily="34" charset="0"/>
                <a:cs typeface="Arial" panose="020B0604020202020204" pitchFamily="34" charset="0"/>
              </a:rPr>
              <a:t>→ </a:t>
            </a:r>
            <a:r>
              <a:rPr lang="en-GB" sz="1200" dirty="0" err="1">
                <a:solidFill>
                  <a:srgbClr val="1D5A60"/>
                </a:solidFill>
                <a:latin typeface="Arial" panose="020B0604020202020204" pitchFamily="34" charset="0"/>
                <a:cs typeface="Arial" panose="020B0604020202020204" pitchFamily="34" charset="0"/>
              </a:rPr>
              <a:t>VoiceOver</a:t>
            </a:r>
            <a:r>
              <a:rPr lang="en-GB" sz="1200" dirty="0">
                <a:solidFill>
                  <a:srgbClr val="1D5A60"/>
                </a:solidFill>
                <a:latin typeface="Arial" panose="020B0604020202020204" pitchFamily="34" charset="0"/>
                <a:cs typeface="Arial" panose="020B0604020202020204" pitchFamily="34" charset="0"/>
              </a:rPr>
              <a:t> </a:t>
            </a:r>
          </a:p>
          <a:p>
            <a:endParaRPr lang="en-GB" sz="1200" dirty="0">
              <a:solidFill>
                <a:srgbClr val="1D5A60"/>
              </a:solidFill>
              <a:latin typeface="Arial" panose="020B0604020202020204" pitchFamily="34" charset="0"/>
              <a:cs typeface="Arial" panose="020B0604020202020204" pitchFamily="34" charset="0"/>
            </a:endParaRPr>
          </a:p>
          <a:p>
            <a:r>
              <a:rPr lang="en-GB" sz="1200" dirty="0">
                <a:solidFill>
                  <a:srgbClr val="1D5A60"/>
                </a:solidFill>
                <a:latin typeface="Arial" panose="020B0604020202020204" pitchFamily="34" charset="0"/>
                <a:cs typeface="Arial" panose="020B0604020202020204" pitchFamily="34" charset="0"/>
              </a:rPr>
              <a:t>Triple tap </a:t>
            </a:r>
            <a:r>
              <a:rPr lang="en-GB" sz="1200" b="1" dirty="0">
                <a:solidFill>
                  <a:srgbClr val="1D5A60"/>
                </a:solidFill>
                <a:latin typeface="Arial" panose="020B0604020202020204" pitchFamily="34" charset="0"/>
                <a:cs typeface="Arial" panose="020B0604020202020204" pitchFamily="34" charset="0"/>
              </a:rPr>
              <a:t>home button </a:t>
            </a:r>
            <a:r>
              <a:rPr lang="en-GB" sz="1200" dirty="0">
                <a:solidFill>
                  <a:srgbClr val="1D5A60"/>
                </a:solidFill>
                <a:latin typeface="Arial" panose="020B0604020202020204" pitchFamily="34" charset="0"/>
                <a:cs typeface="Arial" panose="020B0604020202020204" pitchFamily="34" charset="0"/>
              </a:rPr>
              <a:t>or </a:t>
            </a:r>
            <a:r>
              <a:rPr lang="en-GB" sz="1200" b="1" dirty="0">
                <a:solidFill>
                  <a:srgbClr val="1D5A60"/>
                </a:solidFill>
                <a:latin typeface="Arial" panose="020B0604020202020204" pitchFamily="34" charset="0"/>
                <a:cs typeface="Arial" panose="020B0604020202020204" pitchFamily="34" charset="0"/>
              </a:rPr>
              <a:t>side (power) button</a:t>
            </a:r>
          </a:p>
          <a:p>
            <a:endParaRPr lang="en-GB" dirty="0"/>
          </a:p>
        </p:txBody>
      </p:sp>
      <p:sp>
        <p:nvSpPr>
          <p:cNvPr id="4" name="Slide Number Placeholder 3"/>
          <p:cNvSpPr>
            <a:spLocks noGrp="1"/>
          </p:cNvSpPr>
          <p:nvPr>
            <p:ph type="sldNum" sz="quarter" idx="10"/>
          </p:nvPr>
        </p:nvSpPr>
        <p:spPr/>
        <p:txBody>
          <a:bodyPr/>
          <a:lstStyle/>
          <a:p>
            <a:fld id="{BA8A1F43-301A-4B0C-B534-F0E95FAED373}" type="slidenum">
              <a:rPr lang="en-GB" smtClean="0"/>
              <a:t>14</a:t>
            </a:fld>
            <a:endParaRPr lang="en-GB"/>
          </a:p>
        </p:txBody>
      </p:sp>
    </p:spTree>
    <p:extLst>
      <p:ext uri="{BB962C8B-B14F-4D97-AF65-F5344CB8AC3E}">
        <p14:creationId xmlns:p14="http://schemas.microsoft.com/office/powerpoint/2010/main" val="2909699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baseline="0" dirty="0"/>
              <a:t>Explore by touch</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baseline="0" dirty="0"/>
              <a:t>Element by element (swipe left/right)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baseline="0" dirty="0"/>
              <a:t>Activate (Double tap)</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baseline="0" dirty="0"/>
              <a:t>Stop speaking (Two finger tap)</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baseline="0" dirty="0"/>
              <a:t>Rotor – speaking rate, headings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baseline="0" dirty="0"/>
              <a:t>Back (two finger scrub)</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baseline="0" dirty="0"/>
              <a:t>Home (one finger swipe up – one pip)</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baseline="0" dirty="0"/>
              <a:t>App switcher (one finger swipe up – two pips)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baseline="0" dirty="0"/>
              <a:t>Scroll (three finger swipe)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baseline="0" dirty="0"/>
          </a:p>
          <a:p>
            <a:endParaRPr lang="en-GB" baseline="0" dirty="0"/>
          </a:p>
        </p:txBody>
      </p:sp>
      <p:sp>
        <p:nvSpPr>
          <p:cNvPr id="4" name="Slide Number Placeholder 3"/>
          <p:cNvSpPr>
            <a:spLocks noGrp="1"/>
          </p:cNvSpPr>
          <p:nvPr>
            <p:ph type="sldNum" sz="quarter" idx="10"/>
          </p:nvPr>
        </p:nvSpPr>
        <p:spPr/>
        <p:txBody>
          <a:bodyPr/>
          <a:lstStyle/>
          <a:p>
            <a:fld id="{BA8A1F43-301A-4B0C-B534-F0E95FAED373}" type="slidenum">
              <a:rPr lang="en-GB" smtClean="0"/>
              <a:t>15</a:t>
            </a:fld>
            <a:endParaRPr lang="en-GB"/>
          </a:p>
        </p:txBody>
      </p:sp>
    </p:spTree>
    <p:extLst>
      <p:ext uri="{BB962C8B-B14F-4D97-AF65-F5344CB8AC3E}">
        <p14:creationId xmlns:p14="http://schemas.microsoft.com/office/powerpoint/2010/main" val="750220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Daniel</a:t>
            </a:r>
          </a:p>
          <a:p>
            <a:endParaRPr lang="en-GB" baseline="0"/>
          </a:p>
          <a:p>
            <a:r>
              <a:rPr lang="en-GB" baseline="0"/>
              <a:t>Over the next two slides basic </a:t>
            </a:r>
            <a:r>
              <a:rPr lang="en-GB" baseline="0" err="1"/>
              <a:t>VoiceOver</a:t>
            </a:r>
            <a:r>
              <a:rPr lang="en-GB" baseline="0"/>
              <a:t> gestures are introduced. These can be demonstrated by navigating the Home screen on a real device.</a:t>
            </a:r>
          </a:p>
        </p:txBody>
      </p:sp>
      <p:sp>
        <p:nvSpPr>
          <p:cNvPr id="4" name="Slide Number Placeholder 3"/>
          <p:cNvSpPr>
            <a:spLocks noGrp="1"/>
          </p:cNvSpPr>
          <p:nvPr>
            <p:ph type="sldNum" sz="quarter" idx="10"/>
          </p:nvPr>
        </p:nvSpPr>
        <p:spPr/>
        <p:txBody>
          <a:bodyPr/>
          <a:lstStyle/>
          <a:p>
            <a:fld id="{BA8A1F43-301A-4B0C-B534-F0E95FAED373}" type="slidenum">
              <a:rPr lang="en-GB" smtClean="0"/>
              <a:t>16</a:t>
            </a:fld>
            <a:endParaRPr lang="en-GB"/>
          </a:p>
        </p:txBody>
      </p:sp>
    </p:spTree>
    <p:extLst>
      <p:ext uri="{BB962C8B-B14F-4D97-AF65-F5344CB8AC3E}">
        <p14:creationId xmlns:p14="http://schemas.microsoft.com/office/powerpoint/2010/main" val="1566644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Daniel</a:t>
            </a:r>
          </a:p>
        </p:txBody>
      </p:sp>
      <p:sp>
        <p:nvSpPr>
          <p:cNvPr id="4" name="Slide Number Placeholder 3"/>
          <p:cNvSpPr>
            <a:spLocks noGrp="1"/>
          </p:cNvSpPr>
          <p:nvPr>
            <p:ph type="sldNum" sz="quarter" idx="10"/>
          </p:nvPr>
        </p:nvSpPr>
        <p:spPr/>
        <p:txBody>
          <a:bodyPr/>
          <a:lstStyle/>
          <a:p>
            <a:fld id="{BA8A1F43-301A-4B0C-B534-F0E95FAED373}" type="slidenum">
              <a:rPr lang="en-GB" smtClean="0"/>
              <a:t>17</a:t>
            </a:fld>
            <a:endParaRPr lang="en-GB"/>
          </a:p>
        </p:txBody>
      </p:sp>
    </p:spTree>
    <p:extLst>
      <p:ext uri="{BB962C8B-B14F-4D97-AF65-F5344CB8AC3E}">
        <p14:creationId xmlns:p14="http://schemas.microsoft.com/office/powerpoint/2010/main" val="2519895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Exact location of the option may depend on device. For example,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You can enable the accessibility shortcut to activate </a:t>
            </a:r>
            <a:r>
              <a:rPr lang="en-GB" dirty="0" err="1"/>
              <a:t>TalkBack</a:t>
            </a:r>
            <a:r>
              <a:rPr lang="en-GB" dirty="0"/>
              <a:t> without using the menus: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Press and hold the up and down volume buttons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i="0" dirty="0">
                <a:solidFill>
                  <a:srgbClr val="3C4043"/>
                </a:solidFill>
                <a:effectLst/>
                <a:latin typeface="Roboto" panose="02000000000000000000" pitchFamily="2" charset="0"/>
              </a:rPr>
              <a:t>2-finger swipe up from bottom (3-finger swipe with TalkBack turned on</a:t>
            </a:r>
            <a:r>
              <a:rPr lang="en-GB" dirty="0"/>
              <a:t>).</a:t>
            </a:r>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19</a:t>
            </a:fld>
            <a:endParaRPr lang="en-US" dirty="0"/>
          </a:p>
        </p:txBody>
      </p:sp>
    </p:spTree>
    <p:extLst>
      <p:ext uri="{BB962C8B-B14F-4D97-AF65-F5344CB8AC3E}">
        <p14:creationId xmlns:p14="http://schemas.microsoft.com/office/powerpoint/2010/main" val="3122707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in different versions of Android the menu items may be named slightly differently.</a:t>
            </a:r>
          </a:p>
        </p:txBody>
      </p:sp>
      <p:sp>
        <p:nvSpPr>
          <p:cNvPr id="4" name="Slide Number Placeholder 3"/>
          <p:cNvSpPr>
            <a:spLocks noGrp="1"/>
          </p:cNvSpPr>
          <p:nvPr>
            <p:ph type="sldNum" sz="quarter" idx="10"/>
          </p:nvPr>
        </p:nvSpPr>
        <p:spPr/>
        <p:txBody>
          <a:bodyPr/>
          <a:lstStyle/>
          <a:p>
            <a:fld id="{BA8A1F43-301A-4B0C-B534-F0E95FAED373}" type="slidenum">
              <a:rPr lang="en-GB" smtClean="0"/>
              <a:t>20</a:t>
            </a:fld>
            <a:endParaRPr lang="en-GB"/>
          </a:p>
        </p:txBody>
      </p:sp>
    </p:spTree>
    <p:extLst>
      <p:ext uri="{BB962C8B-B14F-4D97-AF65-F5344CB8AC3E}">
        <p14:creationId xmlns:p14="http://schemas.microsoft.com/office/powerpoint/2010/main" val="3382688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Explore by touch</a:t>
            </a:r>
          </a:p>
          <a:p>
            <a:r>
              <a:rPr lang="en-GB" baseline="0" dirty="0"/>
              <a:t>Element by Element (swipe left/right)</a:t>
            </a:r>
          </a:p>
          <a:p>
            <a:r>
              <a:rPr lang="en-GB" baseline="0" dirty="0"/>
              <a:t>Activate (double tap)</a:t>
            </a:r>
          </a:p>
          <a:p>
            <a:r>
              <a:rPr lang="en-GB" baseline="0" dirty="0"/>
              <a:t>Silence (two finger tap)</a:t>
            </a:r>
          </a:p>
          <a:p>
            <a:r>
              <a:rPr lang="en-GB" baseline="0" dirty="0"/>
              <a:t>Scroll (two finger drag)</a:t>
            </a:r>
          </a:p>
          <a:p>
            <a:r>
              <a:rPr lang="en-GB" baseline="0" dirty="0"/>
              <a:t>Talkback menu (up then down, navigate with up or down)</a:t>
            </a:r>
          </a:p>
        </p:txBody>
      </p:sp>
      <p:sp>
        <p:nvSpPr>
          <p:cNvPr id="4" name="Slide Number Placeholder 3"/>
          <p:cNvSpPr>
            <a:spLocks noGrp="1"/>
          </p:cNvSpPr>
          <p:nvPr>
            <p:ph type="sldNum" sz="quarter" idx="10"/>
          </p:nvPr>
        </p:nvSpPr>
        <p:spPr/>
        <p:txBody>
          <a:bodyPr/>
          <a:lstStyle/>
          <a:p>
            <a:fld id="{BA8A1F43-301A-4B0C-B534-F0E95FAED373}" type="slidenum">
              <a:rPr lang="en-GB" smtClean="0"/>
              <a:t>21</a:t>
            </a:fld>
            <a:endParaRPr lang="en-GB"/>
          </a:p>
        </p:txBody>
      </p:sp>
    </p:spTree>
    <p:extLst>
      <p:ext uri="{BB962C8B-B14F-4D97-AF65-F5344CB8AC3E}">
        <p14:creationId xmlns:p14="http://schemas.microsoft.com/office/powerpoint/2010/main" val="1174742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On this slide some basic </a:t>
            </a:r>
            <a:r>
              <a:rPr lang="en-GB" baseline="0" dirty="0" err="1"/>
              <a:t>TalkBack</a:t>
            </a:r>
            <a:r>
              <a:rPr lang="en-GB" baseline="0" dirty="0"/>
              <a:t> gestures are introduced. These can be demonstrated by navigating the Home screen on a real device.</a:t>
            </a:r>
          </a:p>
          <a:p>
            <a:endParaRPr lang="en-GB" baseline="0" dirty="0"/>
          </a:p>
          <a:p>
            <a:r>
              <a:rPr lang="en-GB" baseline="0" dirty="0"/>
              <a:t>Two finger drag to scroll.</a:t>
            </a:r>
          </a:p>
        </p:txBody>
      </p:sp>
      <p:sp>
        <p:nvSpPr>
          <p:cNvPr id="4" name="Slide Number Placeholder 3"/>
          <p:cNvSpPr>
            <a:spLocks noGrp="1"/>
          </p:cNvSpPr>
          <p:nvPr>
            <p:ph type="sldNum" sz="quarter" idx="10"/>
          </p:nvPr>
        </p:nvSpPr>
        <p:spPr/>
        <p:txBody>
          <a:bodyPr/>
          <a:lstStyle/>
          <a:p>
            <a:fld id="{BA8A1F43-301A-4B0C-B534-F0E95FAED373}" type="slidenum">
              <a:rPr lang="en-GB" smtClean="0"/>
              <a:t>22</a:t>
            </a:fld>
            <a:endParaRPr lang="en-GB"/>
          </a:p>
        </p:txBody>
      </p:sp>
    </p:spTree>
    <p:extLst>
      <p:ext uri="{BB962C8B-B14F-4D97-AF65-F5344CB8AC3E}">
        <p14:creationId xmlns:p14="http://schemas.microsoft.com/office/powerpoint/2010/main" val="490442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In earlier version of Android, the local context menu is used by:</a:t>
            </a:r>
          </a:p>
          <a:p>
            <a:endParaRPr lang="en-GB" baseline="0" dirty="0"/>
          </a:p>
          <a:p>
            <a:r>
              <a:rPr lang="en-GB" baseline="0" dirty="0"/>
              <a:t>* Swipe up or down to change the local context menu option</a:t>
            </a:r>
          </a:p>
          <a:p>
            <a:r>
              <a:rPr lang="en-GB" baseline="0" dirty="0"/>
              <a:t>* Swipe left and right to move through the selected option</a:t>
            </a:r>
          </a:p>
          <a:p>
            <a:endParaRPr lang="en-GB" baseline="0" dirty="0"/>
          </a:p>
          <a:p>
            <a:r>
              <a:rPr lang="en-GB" baseline="0" dirty="0"/>
              <a:t>In newer versions of Talkback,</a:t>
            </a:r>
          </a:p>
          <a:p>
            <a:endParaRPr lang="en-GB" baseline="0" dirty="0"/>
          </a:p>
          <a:p>
            <a:r>
              <a:rPr lang="en-GB" baseline="0" dirty="0"/>
              <a:t>Swipe up then down or down then up to change local context menu option</a:t>
            </a:r>
          </a:p>
          <a:p>
            <a:r>
              <a:rPr lang="en-GB" baseline="0" dirty="0"/>
              <a:t>Swipe up OR down to navigate these options. Left or right to navigate all options.</a:t>
            </a:r>
          </a:p>
          <a:p>
            <a:endParaRPr lang="en-GB"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b="0" i="0" dirty="0">
                <a:solidFill>
                  <a:srgbClr val="3A3A3A"/>
                </a:solidFill>
                <a:effectLst/>
                <a:latin typeface="Tahoma" panose="020B0604030504040204" pitchFamily="34" charset="0"/>
              </a:rPr>
              <a:t>On previous versions of talkback up then down moves to first item on the screen.</a:t>
            </a:r>
          </a:p>
          <a:p>
            <a:endParaRPr lang="en-GB" baseline="0" dirty="0"/>
          </a:p>
          <a:p>
            <a:r>
              <a:rPr lang="en-GB" baseline="0" dirty="0"/>
              <a:t>LCM and GCM have been unified: up//down and right take you there</a:t>
            </a:r>
          </a:p>
          <a:p>
            <a:endParaRPr lang="en-GB" b="0" i="0" baseline="0" dirty="0">
              <a:solidFill>
                <a:srgbClr val="3A3A3A"/>
              </a:solidFill>
              <a:effectLst/>
              <a:latin typeface="Tahoma" panose="020B0604030504040204" pitchFamily="34" charset="0"/>
            </a:endParaRPr>
          </a:p>
          <a:p>
            <a:r>
              <a:rPr lang="en-GB" b="0" i="0" baseline="0" dirty="0">
                <a:solidFill>
                  <a:srgbClr val="3A3A3A"/>
                </a:solidFill>
                <a:effectLst/>
                <a:latin typeface="Tahoma" panose="020B0604030504040204" pitchFamily="34" charset="0"/>
              </a:rPr>
              <a:t>In previous versions:</a:t>
            </a:r>
          </a:p>
          <a:p>
            <a:endParaRPr lang="en-GB" b="0" i="0" baseline="0" dirty="0">
              <a:solidFill>
                <a:srgbClr val="3A3A3A"/>
              </a:solidFill>
              <a:effectLst/>
              <a:latin typeface="Tahoma" panose="020B0604030504040204" pitchFamily="34" charset="0"/>
            </a:endParaRPr>
          </a:p>
          <a:p>
            <a:r>
              <a:rPr lang="en-GB" b="0" i="0" baseline="0" dirty="0">
                <a:solidFill>
                  <a:srgbClr val="3A3A3A"/>
                </a:solidFill>
                <a:effectLst/>
                <a:latin typeface="Tahoma" panose="020B0604030504040204" pitchFamily="34" charset="0"/>
              </a:rPr>
              <a:t>Local Context Menu - Down then right</a:t>
            </a:r>
          </a:p>
          <a:p>
            <a:r>
              <a:rPr lang="en-GB" b="0" i="0" baseline="0" dirty="0">
                <a:solidFill>
                  <a:srgbClr val="3A3A3A"/>
                </a:solidFill>
                <a:effectLst/>
                <a:latin typeface="Tahoma" panose="020B0604030504040204" pitchFamily="34" charset="0"/>
              </a:rPr>
              <a:t>Global Context Menu – Up then right</a:t>
            </a:r>
            <a:endParaRPr lang="en-GB" baseline="0" dirty="0"/>
          </a:p>
        </p:txBody>
      </p:sp>
      <p:sp>
        <p:nvSpPr>
          <p:cNvPr id="4" name="Slide Number Placeholder 3"/>
          <p:cNvSpPr>
            <a:spLocks noGrp="1"/>
          </p:cNvSpPr>
          <p:nvPr>
            <p:ph type="sldNum" sz="quarter" idx="10"/>
          </p:nvPr>
        </p:nvSpPr>
        <p:spPr/>
        <p:txBody>
          <a:bodyPr/>
          <a:lstStyle/>
          <a:p>
            <a:fld id="{BA8A1F43-301A-4B0C-B534-F0E95FAED373}" type="slidenum">
              <a:rPr lang="en-GB" smtClean="0"/>
              <a:t>23</a:t>
            </a:fld>
            <a:endParaRPr lang="en-GB"/>
          </a:p>
        </p:txBody>
      </p:sp>
    </p:spTree>
    <p:extLst>
      <p:ext uri="{BB962C8B-B14F-4D97-AF65-F5344CB8AC3E}">
        <p14:creationId xmlns:p14="http://schemas.microsoft.com/office/powerpoint/2010/main" val="1952235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r>
              <a:rPr lang="en-GB" altLang="en-US" sz="1200">
                <a:latin typeface="Arial" panose="020B0604020202020204" pitchFamily="34" charset="0"/>
                <a:cs typeface="Arial" panose="020B0604020202020204" pitchFamily="34" charset="0"/>
              </a:rPr>
              <a:t>- We are a technology charity providing a range of free and expert paid for products, services and resources. Our vision is a digital world that is accessible to all. </a:t>
            </a:r>
          </a:p>
          <a:p>
            <a:pPr marL="0" indent="0">
              <a:lnSpc>
                <a:spcPct val="150000"/>
              </a:lnSpc>
              <a:buNone/>
            </a:pPr>
            <a:endParaRPr lang="en-GB" altLang="en-US" sz="1200">
              <a:latin typeface="Arial" panose="020B0604020202020204" pitchFamily="34" charset="0"/>
              <a:cs typeface="Arial" panose="020B0604020202020204" pitchFamily="34" charset="0"/>
            </a:endParaRPr>
          </a:p>
          <a:p>
            <a:pPr>
              <a:lnSpc>
                <a:spcPct val="150000"/>
              </a:lnSpc>
            </a:pPr>
            <a:r>
              <a:rPr lang="en-GB" sz="1200">
                <a:latin typeface="Arial" panose="020B0604020202020204" pitchFamily="34" charset="0"/>
                <a:cs typeface="Arial" panose="020B0604020202020204" pitchFamily="34" charset="0"/>
              </a:rPr>
              <a:t>Products/Services include: </a:t>
            </a:r>
          </a:p>
          <a:p>
            <a:pPr>
              <a:lnSpc>
                <a:spcPct val="150000"/>
              </a:lnSpc>
            </a:pPr>
            <a:r>
              <a:rPr lang="en-GB" sz="1200">
                <a:latin typeface="Arial" panose="020B0604020202020204" pitchFamily="34" charset="0"/>
                <a:cs typeface="Arial" panose="020B0604020202020204" pitchFamily="34" charset="0"/>
              </a:rPr>
              <a:t>- Digital Accessibility Consultancy, Auditing and Training </a:t>
            </a:r>
          </a:p>
          <a:p>
            <a:pPr>
              <a:lnSpc>
                <a:spcPct val="150000"/>
              </a:lnSpc>
            </a:pPr>
            <a:r>
              <a:rPr lang="en-GB" sz="1200">
                <a:latin typeface="Arial" panose="020B0604020202020204" pitchFamily="34" charset="0"/>
                <a:cs typeface="Arial" panose="020B0604020202020204" pitchFamily="34" charset="0"/>
              </a:rPr>
              <a:t>- Accessibility Accreditation and Diverse User Testing </a:t>
            </a:r>
          </a:p>
          <a:p>
            <a:endParaRPr lang="en-US"/>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3</a:t>
            </a:fld>
            <a:endParaRPr lang="en-US"/>
          </a:p>
        </p:txBody>
      </p:sp>
    </p:spTree>
    <p:extLst>
      <p:ext uri="{BB962C8B-B14F-4D97-AF65-F5344CB8AC3E}">
        <p14:creationId xmlns:p14="http://schemas.microsoft.com/office/powerpoint/2010/main" val="2968853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 9.1</a:t>
            </a:r>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24</a:t>
            </a:fld>
            <a:endParaRPr lang="en-US" dirty="0"/>
          </a:p>
        </p:txBody>
      </p:sp>
    </p:spTree>
    <p:extLst>
      <p:ext uri="{BB962C8B-B14F-4D97-AF65-F5344CB8AC3E}">
        <p14:creationId xmlns:p14="http://schemas.microsoft.com/office/powerpoint/2010/main" val="4108902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25</a:t>
            </a:fld>
            <a:endParaRPr lang="en-US" dirty="0"/>
          </a:p>
        </p:txBody>
      </p:sp>
    </p:spTree>
    <p:extLst>
      <p:ext uri="{BB962C8B-B14F-4D97-AF65-F5344CB8AC3E}">
        <p14:creationId xmlns:p14="http://schemas.microsoft.com/office/powerpoint/2010/main" val="975484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26</a:t>
            </a:fld>
            <a:endParaRPr lang="en-US"/>
          </a:p>
        </p:txBody>
      </p:sp>
    </p:spTree>
    <p:extLst>
      <p:ext uri="{BB962C8B-B14F-4D97-AF65-F5344CB8AC3E}">
        <p14:creationId xmlns:p14="http://schemas.microsoft.com/office/powerpoint/2010/main" val="2221759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F120A8-4F88-FC45-B686-EFB14B7584A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4082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45 mins</a:t>
            </a:r>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28</a:t>
            </a:fld>
            <a:endParaRPr lang="en-US" dirty="0"/>
          </a:p>
        </p:txBody>
      </p:sp>
    </p:spTree>
    <p:extLst>
      <p:ext uri="{BB962C8B-B14F-4D97-AF65-F5344CB8AC3E}">
        <p14:creationId xmlns:p14="http://schemas.microsoft.com/office/powerpoint/2010/main" val="357535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worked well?</a:t>
            </a:r>
          </a:p>
          <a:p>
            <a:r>
              <a:rPr lang="en-GB" dirty="0"/>
              <a:t>What was hard and why? Was this due to the app or unfamiliarity with the screen reader?</a:t>
            </a:r>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29</a:t>
            </a:fld>
            <a:endParaRPr lang="en-US" dirty="0"/>
          </a:p>
        </p:txBody>
      </p:sp>
    </p:spTree>
    <p:extLst>
      <p:ext uri="{BB962C8B-B14F-4D97-AF65-F5344CB8AC3E}">
        <p14:creationId xmlns:p14="http://schemas.microsoft.com/office/powerpoint/2010/main" val="1650819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30</a:t>
            </a:fld>
            <a:endParaRPr lang="en-US" dirty="0"/>
          </a:p>
        </p:txBody>
      </p:sp>
    </p:spTree>
    <p:extLst>
      <p:ext uri="{BB962C8B-B14F-4D97-AF65-F5344CB8AC3E}">
        <p14:creationId xmlns:p14="http://schemas.microsoft.com/office/powerpoint/2010/main" val="1007000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iOS: Accessibility &gt; Caption Panel</a:t>
            </a:r>
          </a:p>
          <a:p>
            <a:r>
              <a:rPr lang="en-GB" dirty="0"/>
              <a:t>Android: Settings &gt; Advanced Settings &gt; Developer Settings &gt; Display Speech Output</a:t>
            </a:r>
          </a:p>
          <a:p>
            <a:endParaRPr lang="en-GB" dirty="0"/>
          </a:p>
          <a:p>
            <a:r>
              <a:rPr lang="en-GB" dirty="0"/>
              <a:t>Android</a:t>
            </a:r>
          </a:p>
          <a:p>
            <a:r>
              <a:rPr lang="en-GB" dirty="0"/>
              <a:t>To enable Developer Options, under About phone, tap the build number seven times.</a:t>
            </a:r>
          </a:p>
          <a:p>
            <a:r>
              <a:rPr lang="en-GB" dirty="0"/>
              <a:t>Then under System &gt; Advanced &gt; Developer options, enable the Show Layout Bounds option</a:t>
            </a:r>
          </a:p>
          <a:p>
            <a:endParaRPr lang="en-GB" dirty="0"/>
          </a:p>
          <a:p>
            <a:r>
              <a:rPr lang="en-GB" dirty="0"/>
              <a:t>https://developer.android.com/studio/debug/dev-options</a:t>
            </a:r>
          </a:p>
          <a:p>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31</a:t>
            </a:fld>
            <a:endParaRPr lang="en-US" dirty="0"/>
          </a:p>
        </p:txBody>
      </p:sp>
    </p:spTree>
    <p:extLst>
      <p:ext uri="{BB962C8B-B14F-4D97-AF65-F5344CB8AC3E}">
        <p14:creationId xmlns:p14="http://schemas.microsoft.com/office/powerpoint/2010/main" val="886905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Semantics – do elements have the appropriate role? E.g. is a button announced as a "button"</a:t>
            </a:r>
          </a:p>
          <a:p>
            <a:r>
              <a:rPr lang="en-GB" dirty="0"/>
              <a:t>Interactive elements – are all controls focusable and operable with the screen reader</a:t>
            </a:r>
          </a:p>
          <a:p>
            <a:r>
              <a:rPr lang="en-GB" dirty="0"/>
              <a:t>Meaningful sequence – </a:t>
            </a:r>
          </a:p>
          <a:p>
            <a:r>
              <a:rPr lang="en-GB" dirty="0"/>
              <a:t>Text alternatives – are images described appropriately</a:t>
            </a:r>
          </a:p>
          <a:p>
            <a:r>
              <a:rPr lang="en-GB" dirty="0"/>
              <a:t>Errors and status messages – are dynamic updates announced</a:t>
            </a:r>
          </a:p>
          <a:p>
            <a:r>
              <a:rPr lang="en-GB" dirty="0"/>
              <a:t>Text Resize – can text be resized without loss of content or functionality</a:t>
            </a:r>
          </a:p>
          <a:p>
            <a:r>
              <a:rPr lang="en-GB" dirty="0"/>
              <a:t>Colour and contrast</a:t>
            </a:r>
          </a:p>
          <a:p>
            <a:r>
              <a:rPr lang="en-GB" dirty="0"/>
              <a:t>Orientation</a:t>
            </a:r>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32</a:t>
            </a:fld>
            <a:endParaRPr lang="en-US" dirty="0"/>
          </a:p>
        </p:txBody>
      </p:sp>
    </p:spTree>
    <p:extLst>
      <p:ext uri="{BB962C8B-B14F-4D97-AF65-F5344CB8AC3E}">
        <p14:creationId xmlns:p14="http://schemas.microsoft.com/office/powerpoint/2010/main" val="3848282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33</a:t>
            </a:fld>
            <a:endParaRPr lang="en-US"/>
          </a:p>
        </p:txBody>
      </p:sp>
    </p:spTree>
    <p:extLst>
      <p:ext uri="{BB962C8B-B14F-4D97-AF65-F5344CB8AC3E}">
        <p14:creationId xmlns:p14="http://schemas.microsoft.com/office/powerpoint/2010/main" val="553508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an outline of what we will cover today.</a:t>
            </a:r>
          </a:p>
          <a:p>
            <a:endParaRPr lang="en-GB" dirty="0"/>
          </a:p>
          <a:p>
            <a:r>
              <a:rPr lang="en-GB" dirty="0"/>
              <a:t>* We will first look at application types and tips for how you can determine the type if you're not involved in developing the app itself</a:t>
            </a:r>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4</a:t>
            </a:fld>
            <a:endParaRPr lang="en-US" dirty="0"/>
          </a:p>
        </p:txBody>
      </p:sp>
    </p:spTree>
    <p:extLst>
      <p:ext uri="{BB962C8B-B14F-4D97-AF65-F5344CB8AC3E}">
        <p14:creationId xmlns:p14="http://schemas.microsoft.com/office/powerpoint/2010/main" val="1197578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F120A8-4F88-FC45-B686-EFB14B7584A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4297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Recording:</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Snapshot:</a:t>
            </a:r>
          </a:p>
        </p:txBody>
      </p:sp>
      <p:sp>
        <p:nvSpPr>
          <p:cNvPr id="4" name="Slide Number Placeholder 3"/>
          <p:cNvSpPr>
            <a:spLocks noGrp="1"/>
          </p:cNvSpPr>
          <p:nvPr>
            <p:ph type="sldNum" sz="quarter" idx="5"/>
          </p:nvPr>
        </p:nvSpPr>
        <p:spPr/>
        <p:txBody>
          <a:bodyPr/>
          <a:lstStyle/>
          <a:p>
            <a:fld id="{E40CCEF3-E323-9945-8D1A-F7C3ECA6AB17}" type="slidenum">
              <a:rPr lang="en-US" smtClean="0"/>
              <a:t>35</a:t>
            </a:fld>
            <a:endParaRPr lang="en-US" dirty="0"/>
          </a:p>
        </p:txBody>
      </p:sp>
    </p:spTree>
    <p:extLst>
      <p:ext uri="{BB962C8B-B14F-4D97-AF65-F5344CB8AC3E}">
        <p14:creationId xmlns:p14="http://schemas.microsoft.com/office/powerpoint/2010/main" val="601508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Results show a screen with all issues highlighted, user can select a highlighted item to view the error, or view the errors by categories and drill down.</a:t>
            </a:r>
          </a:p>
          <a:p>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36</a:t>
            </a:fld>
            <a:endParaRPr lang="en-US" dirty="0"/>
          </a:p>
        </p:txBody>
      </p:sp>
    </p:spTree>
    <p:extLst>
      <p:ext uri="{BB962C8B-B14F-4D97-AF65-F5344CB8AC3E}">
        <p14:creationId xmlns:p14="http://schemas.microsoft.com/office/powerpoint/2010/main" val="3575208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Lint is a tool provided in Android Studio that helps you identify problems with the structure of the code.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Helps identify cause of issues found in manual testing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E40CCEF3-E323-9945-8D1A-F7C3ECA6AB17}" type="slidenum">
              <a:rPr lang="en-US" smtClean="0"/>
              <a:t>37</a:t>
            </a:fld>
            <a:endParaRPr lang="en-US" dirty="0"/>
          </a:p>
        </p:txBody>
      </p:sp>
    </p:spTree>
    <p:extLst>
      <p:ext uri="{BB962C8B-B14F-4D97-AF65-F5344CB8AC3E}">
        <p14:creationId xmlns:p14="http://schemas.microsoft.com/office/powerpoint/2010/main" val="30129541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E40CCEF3-E323-9945-8D1A-F7C3ECA6AB17}" type="slidenum">
              <a:rPr lang="en-US" smtClean="0"/>
              <a:t>38</a:t>
            </a:fld>
            <a:endParaRPr lang="en-US" dirty="0"/>
          </a:p>
        </p:txBody>
      </p:sp>
    </p:spTree>
    <p:extLst>
      <p:ext uri="{BB962C8B-B14F-4D97-AF65-F5344CB8AC3E}">
        <p14:creationId xmlns:p14="http://schemas.microsoft.com/office/powerpoint/2010/main" val="1218103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i="0" dirty="0">
                <a:solidFill>
                  <a:srgbClr val="202124"/>
                </a:solidFill>
                <a:effectLst/>
                <a:latin typeface="Arial" panose="020B0604020202020204" pitchFamily="34" charset="0"/>
                <a:cs typeface="Arial" panose="020B0604020202020204" pitchFamily="34" charset="0"/>
              </a:rPr>
              <a:t>How to read Accessibility Scanner results</a:t>
            </a:r>
          </a:p>
          <a:p>
            <a:pPr algn="l"/>
            <a:r>
              <a:rPr lang="en-GB" sz="1200" b="1" i="0" u="none" strike="noStrike" dirty="0">
                <a:solidFill>
                  <a:srgbClr val="1A73E8"/>
                </a:solidFill>
                <a:effectLst/>
                <a:latin typeface="Arial" panose="020B0604020202020204" pitchFamily="34" charset="0"/>
                <a:cs typeface="Arial" panose="020B0604020202020204" pitchFamily="34" charset="0"/>
              </a:rPr>
              <a:t>Content labelling</a:t>
            </a:r>
            <a:endParaRPr lang="en-GB" sz="1200" b="1" i="0" dirty="0">
              <a:solidFill>
                <a:srgbClr val="3C4043"/>
              </a:solidFill>
              <a:effectLst/>
              <a:latin typeface="Arial" panose="020B0604020202020204" pitchFamily="34" charset="0"/>
              <a:cs typeface="Arial" panose="020B0604020202020204" pitchFamily="34" charset="0"/>
            </a:endParaRPr>
          </a:p>
          <a:p>
            <a:pPr algn="l"/>
            <a:r>
              <a:rPr lang="en-GB" sz="1200" b="0" i="0" dirty="0">
                <a:solidFill>
                  <a:srgbClr val="3C4043"/>
                </a:solidFill>
                <a:effectLst/>
                <a:latin typeface="Arial" panose="020B0604020202020204" pitchFamily="34" charset="0"/>
                <a:cs typeface="Arial" panose="020B0604020202020204" pitchFamily="34" charset="0"/>
              </a:rPr>
              <a:t>Accessibility Scanner looks for the following content labelling opportunities:</a:t>
            </a:r>
          </a:p>
          <a:p>
            <a:pPr algn="l" fontAlgn="base">
              <a:buFont typeface="Arial" panose="020B0604020202020204" pitchFamily="34" charset="0"/>
              <a:buChar char="•"/>
            </a:pPr>
            <a:r>
              <a:rPr lang="en-GB" sz="1200" b="1" i="0" dirty="0">
                <a:solidFill>
                  <a:srgbClr val="3C4043"/>
                </a:solidFill>
                <a:effectLst/>
                <a:latin typeface="Arial" panose="020B0604020202020204" pitchFamily="34" charset="0"/>
                <a:cs typeface="Arial" panose="020B0604020202020204" pitchFamily="34" charset="0"/>
              </a:rPr>
              <a:t>Item label missing</a:t>
            </a:r>
            <a:br>
              <a:rPr lang="en-GB" sz="1200" b="0" i="0" dirty="0">
                <a:solidFill>
                  <a:srgbClr val="3C4043"/>
                </a:solidFill>
                <a:effectLst/>
                <a:latin typeface="Arial" panose="020B0604020202020204" pitchFamily="34" charset="0"/>
                <a:cs typeface="Arial" panose="020B0604020202020204" pitchFamily="34" charset="0"/>
              </a:rPr>
            </a:br>
            <a:r>
              <a:rPr lang="en-GB" sz="1200" b="0" i="0" dirty="0">
                <a:solidFill>
                  <a:srgbClr val="3C4043"/>
                </a:solidFill>
                <a:effectLst/>
                <a:latin typeface="Arial" panose="020B0604020202020204" pitchFamily="34" charset="0"/>
                <a:cs typeface="Arial" panose="020B0604020202020204" pitchFamily="34" charset="0"/>
              </a:rPr>
              <a:t>Identify Views that a screen reader could focus and that have an empty spoken description, either for the View or relevant Views in its sub-hierarchy.</a:t>
            </a:r>
          </a:p>
          <a:p>
            <a:pPr algn="l" fontAlgn="base">
              <a:buFont typeface="Arial" panose="020B0604020202020204" pitchFamily="34" charset="0"/>
              <a:buChar char="•"/>
            </a:pPr>
            <a:r>
              <a:rPr lang="en-GB" sz="1200" b="1" i="0" dirty="0">
                <a:solidFill>
                  <a:srgbClr val="3C4043"/>
                </a:solidFill>
                <a:effectLst/>
                <a:latin typeface="Arial" panose="020B0604020202020204" pitchFamily="34" charset="0"/>
                <a:cs typeface="Arial" panose="020B0604020202020204" pitchFamily="34" charset="0"/>
              </a:rPr>
              <a:t>Item labelled with type or state</a:t>
            </a:r>
            <a:br>
              <a:rPr lang="en-GB" sz="1200" b="0" i="0" dirty="0">
                <a:solidFill>
                  <a:srgbClr val="3C4043"/>
                </a:solidFill>
                <a:effectLst/>
                <a:latin typeface="Arial" panose="020B0604020202020204" pitchFamily="34" charset="0"/>
                <a:cs typeface="Arial" panose="020B0604020202020204" pitchFamily="34" charset="0"/>
              </a:rPr>
            </a:br>
            <a:r>
              <a:rPr lang="en-GB" sz="1200" b="0" i="0" dirty="0">
                <a:solidFill>
                  <a:srgbClr val="3C4043"/>
                </a:solidFill>
                <a:effectLst/>
                <a:latin typeface="Arial" panose="020B0604020202020204" pitchFamily="34" charset="0"/>
                <a:cs typeface="Arial" panose="020B0604020202020204" pitchFamily="34" charset="0"/>
              </a:rPr>
              <a:t>Identify cases where a View has a redundant description. </a:t>
            </a:r>
          </a:p>
          <a:p>
            <a:pPr algn="l" fontAlgn="base">
              <a:buFont typeface="Arial" panose="020B0604020202020204" pitchFamily="34" charset="0"/>
              <a:buChar char="•"/>
            </a:pPr>
            <a:r>
              <a:rPr lang="en-GB" sz="1200" b="1" i="0" dirty="0">
                <a:solidFill>
                  <a:srgbClr val="3C4043"/>
                </a:solidFill>
                <a:effectLst/>
                <a:latin typeface="Arial" panose="020B0604020202020204" pitchFamily="34" charset="0"/>
                <a:cs typeface="Arial" panose="020B0604020202020204" pitchFamily="34" charset="0"/>
              </a:rPr>
              <a:t>Duplicate item descriptions</a:t>
            </a:r>
            <a:br>
              <a:rPr lang="en-GB" sz="1200" b="0" i="0" dirty="0">
                <a:solidFill>
                  <a:srgbClr val="3C4043"/>
                </a:solidFill>
                <a:effectLst/>
                <a:latin typeface="Arial" panose="020B0604020202020204" pitchFamily="34" charset="0"/>
                <a:cs typeface="Arial" panose="020B0604020202020204" pitchFamily="34" charset="0"/>
              </a:rPr>
            </a:br>
            <a:r>
              <a:rPr lang="en-GB" sz="1200" b="0" i="0" dirty="0">
                <a:solidFill>
                  <a:srgbClr val="3C4043"/>
                </a:solidFill>
                <a:effectLst/>
                <a:latin typeface="Arial" panose="020B0604020202020204" pitchFamily="34" charset="0"/>
                <a:cs typeface="Arial" panose="020B0604020202020204" pitchFamily="34" charset="0"/>
              </a:rPr>
              <a:t>Identify cases where a hierarchy contains Views with exactly duplicate descriptions. For example, two separately focusable buttons described as 'More options' could confuse a user.</a:t>
            </a:r>
          </a:p>
          <a:p>
            <a:pPr algn="l" fontAlgn="base">
              <a:buFont typeface="Arial" panose="020B0604020202020204" pitchFamily="34" charset="0"/>
              <a:buChar char="•"/>
            </a:pPr>
            <a:r>
              <a:rPr lang="en-GB" sz="1200" b="1" i="0" dirty="0">
                <a:solidFill>
                  <a:srgbClr val="3C4043"/>
                </a:solidFill>
                <a:effectLst/>
                <a:latin typeface="Arial" panose="020B0604020202020204" pitchFamily="34" charset="0"/>
                <a:cs typeface="Arial" panose="020B0604020202020204" pitchFamily="34" charset="0"/>
              </a:rPr>
              <a:t>Link purpose unclear</a:t>
            </a:r>
            <a:br>
              <a:rPr lang="en-GB" sz="1200" b="0" i="0" dirty="0">
                <a:solidFill>
                  <a:srgbClr val="3C4043"/>
                </a:solidFill>
                <a:effectLst/>
                <a:latin typeface="Arial" panose="020B0604020202020204" pitchFamily="34" charset="0"/>
                <a:cs typeface="Arial" panose="020B0604020202020204" pitchFamily="34" charset="0"/>
              </a:rPr>
            </a:br>
            <a:r>
              <a:rPr lang="en-GB" sz="1200" b="0" i="0" dirty="0">
                <a:solidFill>
                  <a:srgbClr val="3C4043"/>
                </a:solidFill>
                <a:effectLst/>
                <a:latin typeface="Arial" panose="020B0604020202020204" pitchFamily="34" charset="0"/>
                <a:cs typeface="Arial" panose="020B0604020202020204" pitchFamily="34" charset="0"/>
              </a:rPr>
              <a:t>Identify uninformative link text, such as 'click here’. </a:t>
            </a:r>
          </a:p>
          <a:p>
            <a:pPr algn="l"/>
            <a:endParaRPr lang="en-GB" sz="1200" b="0" i="0" u="none" strike="noStrike" dirty="0">
              <a:solidFill>
                <a:srgbClr val="3C4043"/>
              </a:solidFill>
              <a:effectLst/>
              <a:latin typeface="Arial" panose="020B0604020202020204" pitchFamily="34" charset="0"/>
              <a:cs typeface="Arial" panose="020B0604020202020204" pitchFamily="34" charset="0"/>
            </a:endParaRPr>
          </a:p>
          <a:p>
            <a:pPr algn="l"/>
            <a:r>
              <a:rPr lang="en-GB" sz="1200" b="1" i="0" u="none" strike="noStrike" dirty="0">
                <a:solidFill>
                  <a:srgbClr val="1A73E8"/>
                </a:solidFill>
                <a:effectLst/>
                <a:latin typeface="Arial" panose="020B0604020202020204" pitchFamily="34" charset="0"/>
                <a:cs typeface="Arial" panose="020B0604020202020204" pitchFamily="34" charset="0"/>
              </a:rPr>
              <a:t>Implementation</a:t>
            </a:r>
            <a:endParaRPr lang="en-GB" sz="1200" b="1" i="0" dirty="0">
              <a:solidFill>
                <a:srgbClr val="3C4043"/>
              </a:solidFill>
              <a:effectLst/>
              <a:latin typeface="Arial" panose="020B0604020202020204" pitchFamily="34" charset="0"/>
              <a:cs typeface="Arial" panose="020B0604020202020204" pitchFamily="34" charset="0"/>
            </a:endParaRPr>
          </a:p>
          <a:p>
            <a:pPr algn="l"/>
            <a:r>
              <a:rPr lang="en-GB" sz="1200" b="0" i="0" dirty="0">
                <a:solidFill>
                  <a:srgbClr val="3C4043"/>
                </a:solidFill>
                <a:effectLst/>
                <a:latin typeface="Arial" panose="020B0604020202020204" pitchFamily="34" charset="0"/>
                <a:cs typeface="Arial" panose="020B0604020202020204" pitchFamily="34" charset="0"/>
              </a:rPr>
              <a:t>Accessibility Scanner examines View hierarchies and identifies instances where users with motor impairments might have difficulty interacting with a layout.</a:t>
            </a:r>
          </a:p>
          <a:p>
            <a:pPr algn="l" fontAlgn="base">
              <a:buFont typeface="Arial" panose="020B0604020202020204" pitchFamily="34" charset="0"/>
              <a:buChar char="•"/>
            </a:pPr>
            <a:r>
              <a:rPr lang="en-GB" sz="1200" b="1" i="0" dirty="0">
                <a:solidFill>
                  <a:srgbClr val="3C4043"/>
                </a:solidFill>
                <a:effectLst/>
                <a:latin typeface="Arial" panose="020B0604020202020204" pitchFamily="34" charset="0"/>
                <a:cs typeface="Arial" panose="020B0604020202020204" pitchFamily="34" charset="0"/>
              </a:rPr>
              <a:t>Clickable links</a:t>
            </a:r>
            <a:br>
              <a:rPr lang="en-GB" sz="1200" b="0" i="0" dirty="0">
                <a:solidFill>
                  <a:srgbClr val="3C4043"/>
                </a:solidFill>
                <a:effectLst/>
                <a:latin typeface="Arial" panose="020B0604020202020204" pitchFamily="34" charset="0"/>
                <a:cs typeface="Arial" panose="020B0604020202020204" pitchFamily="34" charset="0"/>
              </a:rPr>
            </a:br>
            <a:r>
              <a:rPr lang="en-GB" sz="1200" b="0" i="0" dirty="0">
                <a:solidFill>
                  <a:srgbClr val="3C4043"/>
                </a:solidFill>
                <a:effectLst/>
                <a:latin typeface="Arial" panose="020B0604020202020204" pitchFamily="34" charset="0"/>
                <a:cs typeface="Arial" panose="020B0604020202020204" pitchFamily="34" charset="0"/>
              </a:rPr>
              <a:t>Identify uses of </a:t>
            </a:r>
            <a:r>
              <a:rPr lang="en-GB" sz="1200" b="0" i="0" dirty="0" err="1">
                <a:solidFill>
                  <a:srgbClr val="3C4043"/>
                </a:solidFill>
                <a:effectLst/>
                <a:latin typeface="Arial" panose="020B0604020202020204" pitchFamily="34" charset="0"/>
                <a:cs typeface="Arial" panose="020B0604020202020204" pitchFamily="34" charset="0"/>
              </a:rPr>
              <a:t>ClickableSpan</a:t>
            </a:r>
            <a:r>
              <a:rPr lang="en-GB" sz="1200" b="0" i="0" dirty="0">
                <a:solidFill>
                  <a:srgbClr val="3C4043"/>
                </a:solidFill>
                <a:effectLst/>
                <a:latin typeface="Arial" panose="020B0604020202020204" pitchFamily="34" charset="0"/>
                <a:cs typeface="Arial" panose="020B0604020202020204" pitchFamily="34" charset="0"/>
              </a:rPr>
              <a:t> that aren't </a:t>
            </a:r>
            <a:r>
              <a:rPr lang="en-GB" sz="1200" b="0" i="0" dirty="0" err="1">
                <a:solidFill>
                  <a:srgbClr val="3C4043"/>
                </a:solidFill>
                <a:effectLst/>
                <a:latin typeface="Arial" panose="020B0604020202020204" pitchFamily="34" charset="0"/>
                <a:cs typeface="Arial" panose="020B0604020202020204" pitchFamily="34" charset="0"/>
              </a:rPr>
              <a:t>UrlSpans</a:t>
            </a:r>
            <a:r>
              <a:rPr lang="en-GB" sz="1200" b="0" i="0" dirty="0">
                <a:solidFill>
                  <a:srgbClr val="3C4043"/>
                </a:solidFill>
                <a:effectLst/>
                <a:latin typeface="Arial" panose="020B0604020202020204" pitchFamily="34" charset="0"/>
                <a:cs typeface="Arial" panose="020B0604020202020204" pitchFamily="34" charset="0"/>
              </a:rPr>
              <a:t>.</a:t>
            </a:r>
          </a:p>
          <a:p>
            <a:pPr algn="l" fontAlgn="base">
              <a:buFont typeface="Arial" panose="020B0604020202020204" pitchFamily="34" charset="0"/>
              <a:buChar char="•"/>
            </a:pPr>
            <a:r>
              <a:rPr lang="en-GB" sz="1200" b="1" i="0" dirty="0">
                <a:solidFill>
                  <a:srgbClr val="3C4043"/>
                </a:solidFill>
                <a:effectLst/>
                <a:latin typeface="Arial" panose="020B0604020202020204" pitchFamily="34" charset="0"/>
                <a:cs typeface="Arial" panose="020B0604020202020204" pitchFamily="34" charset="0"/>
              </a:rPr>
              <a:t>Duplicate clickable Views</a:t>
            </a:r>
            <a:br>
              <a:rPr lang="en-GB" sz="1200" b="0" i="0" dirty="0">
                <a:solidFill>
                  <a:srgbClr val="3C4043"/>
                </a:solidFill>
                <a:effectLst/>
                <a:latin typeface="Arial" panose="020B0604020202020204" pitchFamily="34" charset="0"/>
                <a:cs typeface="Arial" panose="020B0604020202020204" pitchFamily="34" charset="0"/>
              </a:rPr>
            </a:br>
            <a:r>
              <a:rPr lang="en-GB" sz="1200" b="0" i="0" dirty="0">
                <a:solidFill>
                  <a:srgbClr val="3C4043"/>
                </a:solidFill>
                <a:effectLst/>
                <a:latin typeface="Arial" panose="020B0604020202020204" pitchFamily="34" charset="0"/>
                <a:cs typeface="Arial" panose="020B0604020202020204" pitchFamily="34" charset="0"/>
              </a:rPr>
              <a:t>Identify clickable Views that share the same on-screen location as other clickable Views.</a:t>
            </a:r>
          </a:p>
          <a:p>
            <a:pPr algn="l" fontAlgn="base">
              <a:buFont typeface="Arial" panose="020B0604020202020204" pitchFamily="34" charset="0"/>
              <a:buChar char="•"/>
            </a:pPr>
            <a:r>
              <a:rPr lang="en-GB" sz="1200" b="1" i="0" dirty="0">
                <a:solidFill>
                  <a:srgbClr val="3C4043"/>
                </a:solidFill>
                <a:effectLst/>
                <a:latin typeface="Arial" panose="020B0604020202020204" pitchFamily="34" charset="0"/>
                <a:cs typeface="Arial" panose="020B0604020202020204" pitchFamily="34" charset="0"/>
              </a:rPr>
              <a:t>Editable item label</a:t>
            </a:r>
            <a:br>
              <a:rPr lang="en-GB" sz="1200" b="0" i="0" dirty="0">
                <a:solidFill>
                  <a:srgbClr val="3C4043"/>
                </a:solidFill>
                <a:effectLst/>
                <a:latin typeface="Arial" panose="020B0604020202020204" pitchFamily="34" charset="0"/>
                <a:cs typeface="Arial" panose="020B0604020202020204" pitchFamily="34" charset="0"/>
              </a:rPr>
            </a:br>
            <a:r>
              <a:rPr lang="en-GB" sz="1200" b="0" i="0" dirty="0">
                <a:solidFill>
                  <a:srgbClr val="3C4043"/>
                </a:solidFill>
                <a:effectLst/>
                <a:latin typeface="Arial" panose="020B0604020202020204" pitchFamily="34" charset="0"/>
                <a:cs typeface="Arial" panose="020B0604020202020204" pitchFamily="34" charset="0"/>
              </a:rPr>
              <a:t>Identify </a:t>
            </a:r>
            <a:r>
              <a:rPr lang="en-GB" sz="1200" b="0" i="0" dirty="0" err="1">
                <a:solidFill>
                  <a:srgbClr val="3C4043"/>
                </a:solidFill>
                <a:effectLst/>
                <a:latin typeface="Arial" panose="020B0604020202020204" pitchFamily="34" charset="0"/>
                <a:cs typeface="Arial" panose="020B0604020202020204" pitchFamily="34" charset="0"/>
              </a:rPr>
              <a:t>EditTexts</a:t>
            </a:r>
            <a:r>
              <a:rPr lang="en-GB" sz="1200" b="0" i="0" dirty="0">
                <a:solidFill>
                  <a:srgbClr val="3C4043"/>
                </a:solidFill>
                <a:effectLst/>
                <a:latin typeface="Arial" panose="020B0604020202020204" pitchFamily="34" charset="0"/>
                <a:cs typeface="Arial" panose="020B0604020202020204" pitchFamily="34" charset="0"/>
              </a:rPr>
              <a:t> and editable </a:t>
            </a:r>
            <a:r>
              <a:rPr lang="en-GB" sz="1200" b="0" i="0" dirty="0" err="1">
                <a:solidFill>
                  <a:srgbClr val="3C4043"/>
                </a:solidFill>
                <a:effectLst/>
                <a:latin typeface="Arial" panose="020B0604020202020204" pitchFamily="34" charset="0"/>
                <a:cs typeface="Arial" panose="020B0604020202020204" pitchFamily="34" charset="0"/>
              </a:rPr>
              <a:t>TextViews</a:t>
            </a:r>
            <a:r>
              <a:rPr lang="en-GB" sz="1200" b="0" i="0" dirty="0">
                <a:solidFill>
                  <a:srgbClr val="3C4043"/>
                </a:solidFill>
                <a:effectLst/>
                <a:latin typeface="Arial" panose="020B0604020202020204" pitchFamily="34" charset="0"/>
                <a:cs typeface="Arial" panose="020B0604020202020204" pitchFamily="34" charset="0"/>
              </a:rPr>
              <a:t> that have a non-empty </a:t>
            </a:r>
            <a:r>
              <a:rPr lang="en-GB" sz="1200" b="0" i="0" dirty="0" err="1">
                <a:solidFill>
                  <a:srgbClr val="3C4043"/>
                </a:solidFill>
                <a:effectLst/>
                <a:latin typeface="Arial" panose="020B0604020202020204" pitchFamily="34" charset="0"/>
                <a:cs typeface="Arial" panose="020B0604020202020204" pitchFamily="34" charset="0"/>
              </a:rPr>
              <a:t>contentDescription</a:t>
            </a:r>
            <a:r>
              <a:rPr lang="en-GB" sz="1200" b="0" i="0" dirty="0">
                <a:solidFill>
                  <a:srgbClr val="3C4043"/>
                </a:solidFill>
                <a:effectLst/>
                <a:latin typeface="Arial" panose="020B0604020202020204" pitchFamily="34" charset="0"/>
                <a:cs typeface="Arial" panose="020B0604020202020204" pitchFamily="34" charset="0"/>
              </a:rPr>
              <a:t>.</a:t>
            </a:r>
          </a:p>
          <a:p>
            <a:pPr algn="l" fontAlgn="base">
              <a:buFont typeface="Arial" panose="020B0604020202020204" pitchFamily="34" charset="0"/>
              <a:buChar char="•"/>
            </a:pPr>
            <a:r>
              <a:rPr lang="en-GB" sz="1200" b="1" i="0" dirty="0">
                <a:solidFill>
                  <a:srgbClr val="3C4043"/>
                </a:solidFill>
                <a:effectLst/>
                <a:latin typeface="Arial" panose="020B0604020202020204" pitchFamily="34" charset="0"/>
                <a:cs typeface="Arial" panose="020B0604020202020204" pitchFamily="34" charset="0"/>
              </a:rPr>
              <a:t>Unsupported item type</a:t>
            </a:r>
            <a:br>
              <a:rPr lang="en-GB" sz="1200" b="0" i="0" dirty="0">
                <a:solidFill>
                  <a:srgbClr val="3C4043"/>
                </a:solidFill>
                <a:effectLst/>
                <a:latin typeface="Arial" panose="020B0604020202020204" pitchFamily="34" charset="0"/>
                <a:cs typeface="Arial" panose="020B0604020202020204" pitchFamily="34" charset="0"/>
              </a:rPr>
            </a:br>
            <a:r>
              <a:rPr lang="en-GB" sz="1200" b="0" i="0" dirty="0">
                <a:solidFill>
                  <a:srgbClr val="3C4043"/>
                </a:solidFill>
                <a:effectLst/>
                <a:latin typeface="Arial" panose="020B0604020202020204" pitchFamily="34" charset="0"/>
                <a:cs typeface="Arial" panose="020B0604020202020204" pitchFamily="34" charset="0"/>
              </a:rPr>
              <a:t>Identify item types that are not supported by accessibility services. </a:t>
            </a:r>
          </a:p>
          <a:p>
            <a:pPr algn="l" fontAlgn="base">
              <a:buFont typeface="Arial" panose="020B0604020202020204" pitchFamily="34" charset="0"/>
              <a:buChar char="•"/>
            </a:pPr>
            <a:r>
              <a:rPr lang="en-GB" sz="1200" b="1" i="0" dirty="0">
                <a:solidFill>
                  <a:srgbClr val="3C4043"/>
                </a:solidFill>
                <a:effectLst/>
                <a:latin typeface="Arial" panose="020B0604020202020204" pitchFamily="34" charset="0"/>
                <a:cs typeface="Arial" panose="020B0604020202020204" pitchFamily="34" charset="0"/>
              </a:rPr>
              <a:t>Traversal order</a:t>
            </a:r>
            <a:br>
              <a:rPr lang="en-GB" sz="1200" b="0" i="0" dirty="0">
                <a:solidFill>
                  <a:srgbClr val="3C4043"/>
                </a:solidFill>
                <a:effectLst/>
                <a:latin typeface="Arial" panose="020B0604020202020204" pitchFamily="34" charset="0"/>
                <a:cs typeface="Arial" panose="020B0604020202020204" pitchFamily="34" charset="0"/>
              </a:rPr>
            </a:br>
            <a:r>
              <a:rPr lang="en-GB" sz="1200" b="0" i="0" dirty="0">
                <a:solidFill>
                  <a:srgbClr val="3C4043"/>
                </a:solidFill>
                <a:effectLst/>
                <a:latin typeface="Arial" panose="020B0604020202020204" pitchFamily="34" charset="0"/>
                <a:cs typeface="Arial" panose="020B0604020202020204" pitchFamily="34" charset="0"/>
              </a:rPr>
              <a:t>Identify possible issues in the traversal ordering of items, which might affect users of screen readers or other accessibility services. </a:t>
            </a:r>
          </a:p>
          <a:p>
            <a:pPr algn="l" fontAlgn="base">
              <a:buFont typeface="Arial" panose="020B0604020202020204" pitchFamily="34" charset="0"/>
              <a:buChar char="•"/>
            </a:pPr>
            <a:endParaRPr lang="en-GB" sz="1200" b="0" i="0" dirty="0">
              <a:solidFill>
                <a:srgbClr val="3C4043"/>
              </a:solidFill>
              <a:effectLst/>
              <a:latin typeface="Arial" panose="020B0604020202020204" pitchFamily="34" charset="0"/>
              <a:cs typeface="Arial" panose="020B0604020202020204" pitchFamily="34" charset="0"/>
            </a:endParaRPr>
          </a:p>
          <a:p>
            <a:pPr algn="l" fontAlgn="base">
              <a:buFont typeface="Arial" panose="020B0604020202020204" pitchFamily="34" charset="0"/>
              <a:buNone/>
            </a:pPr>
            <a:r>
              <a:rPr lang="en-GB" sz="1200" b="1" i="0" u="none" strike="noStrike" dirty="0">
                <a:solidFill>
                  <a:srgbClr val="1A73E8"/>
                </a:solidFill>
                <a:effectLst/>
                <a:latin typeface="Arial" panose="020B0604020202020204" pitchFamily="34" charset="0"/>
                <a:cs typeface="Arial" panose="020B0604020202020204" pitchFamily="34" charset="0"/>
              </a:rPr>
              <a:t>Low contrast</a:t>
            </a:r>
            <a:endParaRPr lang="en-GB" sz="1200" b="1" i="0" dirty="0">
              <a:solidFill>
                <a:srgbClr val="3C4043"/>
              </a:solidFill>
              <a:effectLst/>
              <a:latin typeface="Arial" panose="020B0604020202020204" pitchFamily="34" charset="0"/>
              <a:cs typeface="Arial" panose="020B0604020202020204" pitchFamily="34" charset="0"/>
            </a:endParaRPr>
          </a:p>
          <a:p>
            <a:pPr algn="l"/>
            <a:r>
              <a:rPr lang="en-GB" sz="1200" b="0" i="0" dirty="0">
                <a:solidFill>
                  <a:srgbClr val="3C4043"/>
                </a:solidFill>
                <a:effectLst/>
                <a:latin typeface="Arial" panose="020B0604020202020204" pitchFamily="34" charset="0"/>
                <a:cs typeface="Arial" panose="020B0604020202020204" pitchFamily="34" charset="0"/>
              </a:rPr>
              <a:t>Accessibility Scanner suggests improvements to colour contrast ratios to make your app more accessible to visually impaired users.</a:t>
            </a:r>
          </a:p>
          <a:p>
            <a:pPr algn="l" fontAlgn="base">
              <a:buFont typeface="Arial" panose="020B0604020202020204" pitchFamily="34" charset="0"/>
              <a:buChar char="•"/>
            </a:pPr>
            <a:r>
              <a:rPr lang="en-GB" sz="1200" b="1" i="0" dirty="0">
                <a:solidFill>
                  <a:srgbClr val="3C4043"/>
                </a:solidFill>
                <a:effectLst/>
                <a:latin typeface="Arial" panose="020B0604020202020204" pitchFamily="34" charset="0"/>
                <a:cs typeface="Arial" panose="020B0604020202020204" pitchFamily="34" charset="0"/>
              </a:rPr>
              <a:t>Text and image contrast</a:t>
            </a:r>
            <a:br>
              <a:rPr lang="en-GB" sz="1200" b="0" i="0" dirty="0">
                <a:solidFill>
                  <a:srgbClr val="3C4043"/>
                </a:solidFill>
                <a:effectLst/>
                <a:latin typeface="Arial" panose="020B0604020202020204" pitchFamily="34" charset="0"/>
                <a:cs typeface="Arial" panose="020B0604020202020204" pitchFamily="34" charset="0"/>
              </a:rPr>
            </a:br>
            <a:r>
              <a:rPr lang="en-GB" sz="1200" b="0" i="0" dirty="0">
                <a:solidFill>
                  <a:srgbClr val="3C4043"/>
                </a:solidFill>
                <a:effectLst/>
                <a:latin typeface="Arial" panose="020B0604020202020204" pitchFamily="34" charset="0"/>
                <a:cs typeface="Arial" panose="020B0604020202020204" pitchFamily="34" charset="0"/>
              </a:rPr>
              <a:t>Identify text or images </a:t>
            </a:r>
            <a:r>
              <a:rPr lang="en-GB" sz="1200" b="0" i="0" baseline="0" dirty="0">
                <a:solidFill>
                  <a:srgbClr val="3C4043"/>
                </a:solidFill>
                <a:effectLst/>
                <a:latin typeface="Arial" panose="020B0604020202020204" pitchFamily="34" charset="0"/>
                <a:cs typeface="Arial" panose="020B0604020202020204" pitchFamily="34" charset="0"/>
              </a:rPr>
              <a:t>with</a:t>
            </a:r>
            <a:r>
              <a:rPr lang="en-GB" sz="1200" b="0" i="0" dirty="0">
                <a:solidFill>
                  <a:srgbClr val="3C4043"/>
                </a:solidFill>
                <a:effectLst/>
                <a:latin typeface="Arial" panose="020B0604020202020204" pitchFamily="34" charset="0"/>
                <a:cs typeface="Arial" panose="020B0604020202020204" pitchFamily="34" charset="0"/>
              </a:rPr>
              <a:t> a contrast ratio lower than 3.0 between the text colour and background colour (for non-empty </a:t>
            </a:r>
            <a:r>
              <a:rPr lang="en-GB" sz="1200" b="0" i="0" dirty="0" err="1">
                <a:solidFill>
                  <a:srgbClr val="3C4043"/>
                </a:solidFill>
                <a:effectLst/>
                <a:latin typeface="Arial" panose="020B0604020202020204" pitchFamily="34" charset="0"/>
                <a:cs typeface="Arial" panose="020B0604020202020204" pitchFamily="34" charset="0"/>
              </a:rPr>
              <a:t>TextViews</a:t>
            </a:r>
            <a:r>
              <a:rPr lang="en-GB" sz="1200" b="0" i="0" dirty="0">
                <a:solidFill>
                  <a:srgbClr val="3C4043"/>
                </a:solidFill>
                <a:effectLst/>
                <a:latin typeface="Arial" panose="020B0604020202020204" pitchFamily="34" charset="0"/>
                <a:cs typeface="Arial" panose="020B0604020202020204" pitchFamily="34" charset="0"/>
              </a:rPr>
              <a:t>) or between the foreground and background colour (for </a:t>
            </a:r>
            <a:r>
              <a:rPr lang="en-GB" sz="1200" b="0" i="0" dirty="0" err="1">
                <a:solidFill>
                  <a:srgbClr val="3C4043"/>
                </a:solidFill>
                <a:effectLst/>
                <a:latin typeface="Arial" panose="020B0604020202020204" pitchFamily="34" charset="0"/>
                <a:cs typeface="Arial" panose="020B0604020202020204" pitchFamily="34" charset="0"/>
              </a:rPr>
              <a:t>ImageViews</a:t>
            </a:r>
            <a:r>
              <a:rPr lang="en-GB" sz="1200" b="0" i="0" dirty="0">
                <a:solidFill>
                  <a:srgbClr val="3C4043"/>
                </a:solidFill>
                <a:effectLst/>
                <a:latin typeface="Arial" panose="020B0604020202020204" pitchFamily="34" charset="0"/>
                <a:cs typeface="Arial" panose="020B0604020202020204" pitchFamily="34" charset="0"/>
              </a:rPr>
              <a:t>). You can change the minimum ratio in your Accessibility Scanner settings.</a:t>
            </a:r>
          </a:p>
          <a:p>
            <a:pPr algn="l" fontAlgn="base">
              <a:buFont typeface="Arial" panose="020B0604020202020204" pitchFamily="34" charset="0"/>
              <a:buNone/>
            </a:pPr>
            <a:endParaRPr lang="en-GB" sz="1200" b="0" i="0" dirty="0">
              <a:solidFill>
                <a:srgbClr val="3C4043"/>
              </a:solidFill>
              <a:effectLst/>
              <a:latin typeface="Arial" panose="020B0604020202020204" pitchFamily="34" charset="0"/>
              <a:cs typeface="Arial" panose="020B0604020202020204" pitchFamily="34" charset="0"/>
            </a:endParaRPr>
          </a:p>
          <a:p>
            <a:pPr algn="l"/>
            <a:r>
              <a:rPr lang="en-GB" sz="1200" b="1" i="0" u="none" strike="noStrike" dirty="0">
                <a:solidFill>
                  <a:srgbClr val="1A73E8"/>
                </a:solidFill>
                <a:effectLst/>
                <a:latin typeface="Arial" panose="020B0604020202020204" pitchFamily="34" charset="0"/>
                <a:cs typeface="Arial" panose="020B0604020202020204" pitchFamily="34" charset="0"/>
              </a:rPr>
              <a:t>Touch target size</a:t>
            </a:r>
            <a:endParaRPr lang="en-GB" sz="1200" b="1" i="0" dirty="0">
              <a:solidFill>
                <a:srgbClr val="3C4043"/>
              </a:solidFill>
              <a:effectLst/>
              <a:latin typeface="Arial" panose="020B0604020202020204" pitchFamily="34" charset="0"/>
              <a:cs typeface="Arial" panose="020B0604020202020204" pitchFamily="34" charset="0"/>
            </a:endParaRPr>
          </a:p>
          <a:p>
            <a:pPr algn="l"/>
            <a:r>
              <a:rPr lang="en-GB" sz="1200" b="0" i="0" dirty="0">
                <a:solidFill>
                  <a:srgbClr val="3C4043"/>
                </a:solidFill>
                <a:effectLst/>
                <a:latin typeface="Arial" panose="020B0604020202020204" pitchFamily="34" charset="0"/>
                <a:cs typeface="Arial" panose="020B0604020202020204" pitchFamily="34" charset="0"/>
              </a:rPr>
              <a:t>Accessibility Scanner looks for small touch targets that could cause difficulty for users with motor impairments.</a:t>
            </a:r>
          </a:p>
          <a:p>
            <a:pPr algn="l" fontAlgn="base">
              <a:buFont typeface="Arial" panose="020B0604020202020204" pitchFamily="34" charset="0"/>
              <a:buChar char="•"/>
            </a:pPr>
            <a:r>
              <a:rPr lang="en-GB" sz="1200" b="1" i="0" dirty="0">
                <a:solidFill>
                  <a:srgbClr val="3C4043"/>
                </a:solidFill>
                <a:effectLst/>
                <a:latin typeface="Arial" panose="020B0604020202020204" pitchFamily="34" charset="0"/>
                <a:cs typeface="Arial" panose="020B0604020202020204" pitchFamily="34" charset="0"/>
              </a:rPr>
              <a:t>Touch target size</a:t>
            </a:r>
            <a:br>
              <a:rPr lang="en-GB" sz="1200" b="0" i="0" dirty="0">
                <a:solidFill>
                  <a:srgbClr val="3C4043"/>
                </a:solidFill>
                <a:effectLst/>
                <a:latin typeface="Arial" panose="020B0604020202020204" pitchFamily="34" charset="0"/>
                <a:cs typeface="Arial" panose="020B0604020202020204" pitchFamily="34" charset="0"/>
              </a:rPr>
            </a:br>
            <a:r>
              <a:rPr lang="en-GB" sz="1200" b="0" i="0" dirty="0">
                <a:solidFill>
                  <a:srgbClr val="3C4043"/>
                </a:solidFill>
                <a:effectLst/>
                <a:latin typeface="Arial" panose="020B0604020202020204" pitchFamily="34" charset="0"/>
                <a:cs typeface="Arial" panose="020B0604020202020204" pitchFamily="34" charset="0"/>
              </a:rPr>
              <a:t>Identify clickable and long-clickable Views that are smaller than 48x48dp in either dimension, or 32x32dp for Views within input method windows or against the display edge. You can change the minimum size in your Accessibility Scanner settings. </a:t>
            </a:r>
          </a:p>
          <a:p>
            <a:pPr algn="l" fontAlgn="base">
              <a:buFont typeface="Arial" panose="020B0604020202020204" pitchFamily="34" charset="0"/>
              <a:buChar char="•"/>
            </a:pPr>
            <a:endParaRPr lang="en-GB" sz="1200" b="0" i="0" u="none" strike="noStrike" dirty="0">
              <a:solidFill>
                <a:srgbClr val="3C4043"/>
              </a:solidFill>
              <a:effectLst/>
              <a:latin typeface="Arial" panose="020B0604020202020204" pitchFamily="34" charset="0"/>
              <a:cs typeface="Arial" panose="020B0604020202020204" pitchFamily="34" charset="0"/>
            </a:endParaRPr>
          </a:p>
          <a:p>
            <a:pPr algn="l" fontAlgn="base"/>
            <a:r>
              <a:rPr lang="en-GB" sz="1200" b="1" i="0" u="none" strike="noStrike" dirty="0">
                <a:solidFill>
                  <a:srgbClr val="3C4043"/>
                </a:solidFill>
                <a:effectLst/>
                <a:latin typeface="Arial" panose="020B0604020202020204" pitchFamily="34" charset="0"/>
                <a:cs typeface="Arial" panose="020B0604020202020204" pitchFamily="34" charset="0"/>
              </a:rPr>
              <a:t>iOS results are similar to Android but the tests are as follows:</a:t>
            </a:r>
            <a:br>
              <a:rPr lang="en-GB" sz="1200" b="0" i="0" u="none" strike="noStrike" dirty="0">
                <a:solidFill>
                  <a:srgbClr val="3C4043"/>
                </a:solidFill>
                <a:effectLst/>
                <a:latin typeface="Arial" panose="020B0604020202020204" pitchFamily="34" charset="0"/>
                <a:cs typeface="Arial" panose="020B0604020202020204" pitchFamily="34" charset="0"/>
              </a:rPr>
            </a:br>
            <a:r>
              <a:rPr lang="en-GB" sz="1200" b="0" i="0" dirty="0">
                <a:solidFill>
                  <a:srgbClr val="414141"/>
                </a:solidFill>
                <a:effectLst/>
                <a:latin typeface="Arial" panose="020B0604020202020204" pitchFamily="34" charset="0"/>
                <a:cs typeface="Arial" panose="020B0604020202020204" pitchFamily="34" charset="0"/>
              </a:rPr>
              <a:t>Use Accessibility Verifier to perform any or all of the following tests (select the tests you want to run by clicking the Choose Tests button):</a:t>
            </a:r>
          </a:p>
          <a:p>
            <a:pPr algn="l" fontAlgn="base">
              <a:buFont typeface="Arial" panose="020B0604020202020204" pitchFamily="34" charset="0"/>
              <a:buChar char="•"/>
            </a:pPr>
            <a:r>
              <a:rPr lang="en-GB" sz="1200" b="1" i="0" dirty="0">
                <a:solidFill>
                  <a:srgbClr val="414141"/>
                </a:solidFill>
                <a:effectLst/>
                <a:latin typeface="Arial" panose="020B0604020202020204" pitchFamily="34" charset="0"/>
                <a:cs typeface="Arial" panose="020B0604020202020204" pitchFamily="34" charset="0"/>
              </a:rPr>
              <a:t>Parent/Child.</a:t>
            </a:r>
            <a:r>
              <a:rPr lang="en-GB" sz="1200" b="0" i="0" dirty="0">
                <a:solidFill>
                  <a:srgbClr val="414141"/>
                </a:solidFill>
                <a:effectLst/>
                <a:latin typeface="Arial" panose="020B0604020202020204" pitchFamily="34" charset="0"/>
                <a:cs typeface="Arial" panose="020B0604020202020204" pitchFamily="34" charset="0"/>
              </a:rPr>
              <a:t> This test checks the integrity of the accessibility hierarchy by making sure each parent-child pair forms a closed loop. For example, if a child listed in a parent object’s </a:t>
            </a:r>
            <a:r>
              <a:rPr lang="en-GB" sz="1200" b="0" i="0" u="none" strike="noStrike" dirty="0" err="1">
                <a:solidFill>
                  <a:srgbClr val="0088CC"/>
                </a:solidFill>
                <a:effectLst/>
                <a:latin typeface="Arial" panose="020B0604020202020204" pitchFamily="34" charset="0"/>
                <a:cs typeface="Arial" panose="020B0604020202020204" pitchFamily="34" charset="0"/>
                <a:hlinkClick r:id="rId3"/>
              </a:rPr>
              <a:t>accessibilityChildren</a:t>
            </a:r>
            <a:r>
              <a:rPr lang="en-GB" sz="1200" b="0" i="0" dirty="0">
                <a:solidFill>
                  <a:srgbClr val="414141"/>
                </a:solidFill>
                <a:effectLst/>
                <a:latin typeface="Arial" panose="020B0604020202020204" pitchFamily="34" charset="0"/>
                <a:cs typeface="Arial" panose="020B0604020202020204" pitchFamily="34" charset="0"/>
              </a:rPr>
              <a:t> property does not refer to that object as its parent, this parent-child pair is invalid. Invalid parent-child pairs can prevent an accessibility client from correctly traversing an app’s accessibility hierarchy.</a:t>
            </a:r>
          </a:p>
          <a:p>
            <a:pPr algn="l" fontAlgn="base">
              <a:buFont typeface="Arial" panose="020B0604020202020204" pitchFamily="34" charset="0"/>
              <a:buChar char="•"/>
            </a:pPr>
            <a:r>
              <a:rPr lang="en-GB" sz="1200" b="1" i="0" dirty="0">
                <a:solidFill>
                  <a:srgbClr val="414141"/>
                </a:solidFill>
                <a:effectLst/>
                <a:latin typeface="Arial" panose="020B0604020202020204" pitchFamily="34" charset="0"/>
                <a:cs typeface="Arial" panose="020B0604020202020204" pitchFamily="34" charset="0"/>
              </a:rPr>
              <a:t>Window.</a:t>
            </a:r>
            <a:r>
              <a:rPr lang="en-GB" sz="1200" b="0" i="0" dirty="0">
                <a:solidFill>
                  <a:srgbClr val="414141"/>
                </a:solidFill>
                <a:effectLst/>
                <a:latin typeface="Arial" panose="020B0604020202020204" pitchFamily="34" charset="0"/>
                <a:cs typeface="Arial" panose="020B0604020202020204" pitchFamily="34" charset="0"/>
              </a:rPr>
              <a:t> This test checks that all objects contained in a window contain a reference to that window in their </a:t>
            </a:r>
            <a:r>
              <a:rPr lang="en-GB" sz="1200" b="0" i="0" u="none" strike="noStrike" dirty="0" err="1">
                <a:solidFill>
                  <a:srgbClr val="0088CC"/>
                </a:solidFill>
                <a:effectLst/>
                <a:latin typeface="Arial" panose="020B0604020202020204" pitchFamily="34" charset="0"/>
                <a:cs typeface="Arial" panose="020B0604020202020204" pitchFamily="34" charset="0"/>
                <a:hlinkClick r:id="rId4"/>
              </a:rPr>
              <a:t>accessibilityWindow</a:t>
            </a:r>
            <a:r>
              <a:rPr lang="en-GB" sz="1200" b="0" i="0" dirty="0">
                <a:solidFill>
                  <a:srgbClr val="414141"/>
                </a:solidFill>
                <a:effectLst/>
                <a:latin typeface="Arial" panose="020B0604020202020204" pitchFamily="34" charset="0"/>
                <a:cs typeface="Arial" panose="020B0604020202020204" pitchFamily="34" charset="0"/>
              </a:rPr>
              <a:t> property. An object contained in a window is not necessarily the child of that window, but it should refer to its containing window as a convenience for accessibility clients.</a:t>
            </a:r>
          </a:p>
          <a:p>
            <a:pPr algn="l" fontAlgn="base">
              <a:buFont typeface="Arial" panose="020B0604020202020204" pitchFamily="34" charset="0"/>
              <a:buChar char="•"/>
            </a:pPr>
            <a:r>
              <a:rPr lang="en-GB" sz="1200" b="1" i="0" dirty="0">
                <a:solidFill>
                  <a:srgbClr val="414141"/>
                </a:solidFill>
                <a:effectLst/>
                <a:latin typeface="Arial" panose="020B0604020202020204" pitchFamily="34" charset="0"/>
                <a:cs typeface="Arial" panose="020B0604020202020204" pitchFamily="34" charset="0"/>
              </a:rPr>
              <a:t>Missing </a:t>
            </a:r>
            <a:r>
              <a:rPr lang="en-GB" sz="1200" b="1" i="0" dirty="0" err="1">
                <a:solidFill>
                  <a:srgbClr val="414141"/>
                </a:solidFill>
                <a:effectLst/>
                <a:latin typeface="Arial" panose="020B0604020202020204" pitchFamily="34" charset="0"/>
                <a:cs typeface="Arial" panose="020B0604020202020204" pitchFamily="34" charset="0"/>
              </a:rPr>
              <a:t>AXDescription</a:t>
            </a:r>
            <a:r>
              <a:rPr lang="en-GB" sz="1200" b="1" i="0" dirty="0">
                <a:solidFill>
                  <a:srgbClr val="414141"/>
                </a:solidFill>
                <a:effectLst/>
                <a:latin typeface="Arial" panose="020B0604020202020204" pitchFamily="34" charset="0"/>
                <a:cs typeface="Arial" panose="020B0604020202020204" pitchFamily="34" charset="0"/>
              </a:rPr>
              <a:t>.</a:t>
            </a:r>
            <a:r>
              <a:rPr lang="en-GB" sz="1200" b="0" i="0" dirty="0">
                <a:solidFill>
                  <a:srgbClr val="414141"/>
                </a:solidFill>
                <a:effectLst/>
                <a:latin typeface="Arial" panose="020B0604020202020204" pitchFamily="34" charset="0"/>
                <a:cs typeface="Arial" panose="020B0604020202020204" pitchFamily="34" charset="0"/>
              </a:rPr>
              <a:t> This test checks the element’s </a:t>
            </a:r>
            <a:r>
              <a:rPr lang="en-GB" sz="1200" b="0" i="0" u="none" strike="noStrike" dirty="0" err="1">
                <a:solidFill>
                  <a:srgbClr val="0088CC"/>
                </a:solidFill>
                <a:effectLst/>
                <a:latin typeface="Arial" panose="020B0604020202020204" pitchFamily="34" charset="0"/>
                <a:cs typeface="Arial" panose="020B0604020202020204" pitchFamily="34" charset="0"/>
                <a:hlinkClick r:id="rId5"/>
              </a:rPr>
              <a:t>accessibilityLabel</a:t>
            </a:r>
            <a:r>
              <a:rPr lang="en-GB" sz="1200" b="0" i="0" dirty="0">
                <a:solidFill>
                  <a:srgbClr val="414141"/>
                </a:solidFill>
                <a:effectLst/>
                <a:latin typeface="Arial" panose="020B0604020202020204" pitchFamily="34" charset="0"/>
                <a:cs typeface="Arial" panose="020B0604020202020204" pitchFamily="34" charset="0"/>
              </a:rPr>
              <a:t> property. All accessible elements must provide some context-specific, descriptive label.</a:t>
            </a:r>
          </a:p>
          <a:p>
            <a:pPr algn="l" fontAlgn="base">
              <a:buFont typeface="Arial" panose="020B0604020202020204" pitchFamily="34" charset="0"/>
              <a:buChar char="•"/>
            </a:pPr>
            <a:r>
              <a:rPr lang="en-GB" sz="1200" b="1" i="0" dirty="0">
                <a:solidFill>
                  <a:srgbClr val="414141"/>
                </a:solidFill>
                <a:effectLst/>
                <a:latin typeface="Arial" panose="020B0604020202020204" pitchFamily="34" charset="0"/>
                <a:cs typeface="Arial" panose="020B0604020202020204" pitchFamily="34" charset="0"/>
              </a:rPr>
              <a:t>Role Verification.</a:t>
            </a:r>
            <a:r>
              <a:rPr lang="en-GB" sz="1200" b="0" i="0" dirty="0">
                <a:solidFill>
                  <a:srgbClr val="414141"/>
                </a:solidFill>
                <a:effectLst/>
                <a:latin typeface="Arial" panose="020B0604020202020204" pitchFamily="34" charset="0"/>
                <a:cs typeface="Arial" panose="020B0604020202020204" pitchFamily="34" charset="0"/>
              </a:rPr>
              <a:t> This test verifies that an accessibility object implements all the properties and methods required for its role.</a:t>
            </a:r>
          </a:p>
          <a:p>
            <a:pPr algn="l" fontAlgn="base"/>
            <a:r>
              <a:rPr lang="en-GB" sz="1200" b="0" i="0" dirty="0">
                <a:solidFill>
                  <a:srgbClr val="414141"/>
                </a:solidFill>
                <a:effectLst/>
                <a:latin typeface="Arial" panose="020B0604020202020204" pitchFamily="34" charset="0"/>
                <a:cs typeface="Arial" panose="020B0604020202020204" pitchFamily="34" charset="0"/>
              </a:rPr>
              <a:t>When you click Verify, Accessibility Verifier runs the tests you selected and displays the results for each. The problems are reported as warnings or errors, depending on their severity (you can filter the results by selecting a severity level in the Report Level pop-up menu).</a:t>
            </a:r>
          </a:p>
          <a:p>
            <a:pPr algn="l" fontAlgn="base"/>
            <a:r>
              <a:rPr lang="en-GB" sz="1200" b="0" i="0" dirty="0">
                <a:solidFill>
                  <a:srgbClr val="414141"/>
                </a:solidFill>
                <a:effectLst/>
                <a:latin typeface="Arial" panose="020B0604020202020204" pitchFamily="34" charset="0"/>
                <a:cs typeface="Arial" panose="020B0604020202020204" pitchFamily="34" charset="0"/>
              </a:rPr>
              <a:t>Eliminating all errors and warnings that Accessibility Verifier displays does not guarantee a perfectly accessible app. Always test your app with various accessibility clients, such as VoiceOver, to make sure there are no problems.</a:t>
            </a:r>
          </a:p>
          <a:p>
            <a:pPr algn="l" fontAlgn="base">
              <a:buFont typeface="Arial" panose="020B0604020202020204" pitchFamily="34" charset="0"/>
              <a:buNone/>
            </a:pPr>
            <a:endParaRPr lang="en-GB" sz="1200" b="0" i="0" u="none" strike="noStrike" dirty="0">
              <a:solidFill>
                <a:srgbClr val="3C4043"/>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39</a:t>
            </a:fld>
            <a:endParaRPr lang="en-US" dirty="0"/>
          </a:p>
        </p:txBody>
      </p:sp>
    </p:spTree>
    <p:extLst>
      <p:ext uri="{BB962C8B-B14F-4D97-AF65-F5344CB8AC3E}">
        <p14:creationId xmlns:p14="http://schemas.microsoft.com/office/powerpoint/2010/main" val="23014977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axe Auditor removes some WCAG checkpoints not relevant to mobile testing.</a:t>
            </a:r>
          </a:p>
          <a:p>
            <a:r>
              <a:rPr lang="en-GB" dirty="0"/>
              <a:t>All Mobile:</a:t>
            </a:r>
          </a:p>
          <a:p>
            <a:pPr lvl="1"/>
            <a:r>
              <a:rPr lang="en-GB" dirty="0"/>
              <a:t>1.4.10 – Reflow</a:t>
            </a:r>
          </a:p>
          <a:p>
            <a:pPr lvl="1"/>
            <a:r>
              <a:rPr lang="en-GB" dirty="0"/>
              <a:t>1.4.13 – Content on Hover or Focus</a:t>
            </a:r>
          </a:p>
          <a:p>
            <a:r>
              <a:rPr lang="en-GB" sz="1400" dirty="0"/>
              <a:t>Native Mobile:</a:t>
            </a:r>
          </a:p>
          <a:p>
            <a:pPr lvl="1"/>
            <a:r>
              <a:rPr lang="en-GB" sz="1200" dirty="0"/>
              <a:t>Some 1.1.1 checks:</a:t>
            </a:r>
          </a:p>
          <a:p>
            <a:pPr lvl="2"/>
            <a:r>
              <a:rPr lang="en-GB" sz="1200" dirty="0"/>
              <a:t>Alternative Text (CSS Images)</a:t>
            </a:r>
          </a:p>
          <a:p>
            <a:pPr lvl="2"/>
            <a:r>
              <a:rPr lang="en-GB" sz="1200" dirty="0"/>
              <a:t>Alternative Text (Input Type Images)</a:t>
            </a:r>
          </a:p>
          <a:p>
            <a:pPr lvl="2"/>
            <a:r>
              <a:rPr lang="en-GB" sz="1200" dirty="0"/>
              <a:t>Alternative Text (Captcha)</a:t>
            </a:r>
          </a:p>
          <a:p>
            <a:pPr lvl="1"/>
            <a:r>
              <a:rPr lang="en-GB" sz="1200" dirty="0"/>
              <a:t>Some 1.3.1 checks:</a:t>
            </a:r>
          </a:p>
          <a:p>
            <a:pPr lvl="2"/>
            <a:r>
              <a:rPr lang="en-GB" sz="1200" dirty="0"/>
              <a:t>Semantics</a:t>
            </a:r>
          </a:p>
          <a:p>
            <a:pPr lvl="2"/>
            <a:r>
              <a:rPr lang="en-GB" sz="1200" dirty="0"/>
              <a:t>Group Related Form Elements</a:t>
            </a:r>
          </a:p>
          <a:p>
            <a:pPr lvl="1"/>
            <a:r>
              <a:rPr lang="en-GB" sz="1200" dirty="0"/>
              <a:t>1.3.5 – Identify Input Purpose</a:t>
            </a:r>
          </a:p>
          <a:p>
            <a:pPr lvl="1"/>
            <a:r>
              <a:rPr lang="en-GB" sz="1200" dirty="0"/>
              <a:t>1.4.3 – </a:t>
            </a:r>
            <a:r>
              <a:rPr lang="en-GB" sz="1200" dirty="0" err="1"/>
              <a:t>Color</a:t>
            </a:r>
            <a:r>
              <a:rPr lang="en-GB" sz="1200" dirty="0"/>
              <a:t> Contrast (large text)</a:t>
            </a:r>
          </a:p>
          <a:p>
            <a:pPr lvl="1"/>
            <a:r>
              <a:rPr lang="en-GB" sz="1200" dirty="0"/>
              <a:t>1.4.12 – Text Spacing</a:t>
            </a:r>
          </a:p>
          <a:p>
            <a:pPr lvl="1"/>
            <a:r>
              <a:rPr lang="en-GB" sz="1200" dirty="0"/>
              <a:t>2.1.1.b Shortcut Keys is replaced by 2.1.1.c Custom Gestures</a:t>
            </a:r>
          </a:p>
          <a:p>
            <a:pPr lvl="1"/>
            <a:r>
              <a:rPr lang="en-GB" sz="1200" dirty="0"/>
              <a:t>2.1.4 – Character Key Shortcuts</a:t>
            </a:r>
          </a:p>
          <a:p>
            <a:pPr lvl="1"/>
            <a:r>
              <a:rPr lang="en-GB" sz="1200" dirty="0"/>
              <a:t>Some 2.4.1 checks:</a:t>
            </a:r>
          </a:p>
          <a:p>
            <a:pPr lvl="2"/>
            <a:r>
              <a:rPr lang="en-GB" sz="1200" dirty="0"/>
              <a:t>Skip Navigation, Headings or Landmarks</a:t>
            </a:r>
          </a:p>
          <a:p>
            <a:pPr lvl="2"/>
            <a:r>
              <a:rPr lang="en-GB" sz="1200" dirty="0"/>
              <a:t>Titles on Frames</a:t>
            </a:r>
          </a:p>
          <a:p>
            <a:pPr lvl="1"/>
            <a:r>
              <a:rPr lang="en-GB" sz="1200" dirty="0"/>
              <a:t>2.4.4 – Link Purpose (In Context)</a:t>
            </a:r>
          </a:p>
          <a:p>
            <a:pPr lvl="1"/>
            <a:r>
              <a:rPr lang="en-GB" sz="1200" dirty="0"/>
              <a:t>2.4.5 – Multiple Ways</a:t>
            </a:r>
          </a:p>
          <a:p>
            <a:pPr lvl="1"/>
            <a:r>
              <a:rPr lang="en-GB" sz="1200" dirty="0"/>
              <a:t>2.4.7 – Focus Visible</a:t>
            </a:r>
          </a:p>
          <a:p>
            <a:pPr lvl="1"/>
            <a:r>
              <a:rPr lang="en-GB" sz="1200" dirty="0"/>
              <a:t>3.1 – Readable</a:t>
            </a:r>
          </a:p>
          <a:p>
            <a:pPr lvl="1"/>
            <a:r>
              <a:rPr lang="en-GB" sz="1200" dirty="0"/>
              <a:t>4.1.1 – Parsing </a:t>
            </a:r>
          </a:p>
          <a:p>
            <a:pPr lvl="1"/>
            <a:r>
              <a:rPr lang="en-GB" sz="1200" dirty="0"/>
              <a:t>Some 4.1.2 checks:</a:t>
            </a:r>
          </a:p>
          <a:p>
            <a:pPr lvl="2"/>
            <a:r>
              <a:rPr lang="en-GB" sz="1200" dirty="0"/>
              <a:t>Custom Controls</a:t>
            </a:r>
          </a:p>
          <a:p>
            <a:pPr lvl="2"/>
            <a:r>
              <a:rPr lang="en-GB" sz="1200" dirty="0"/>
              <a:t>Compatibility</a:t>
            </a:r>
          </a:p>
          <a:p>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40</a:t>
            </a:fld>
            <a:endParaRPr lang="en-US" dirty="0"/>
          </a:p>
        </p:txBody>
      </p:sp>
    </p:spTree>
    <p:extLst>
      <p:ext uri="{BB962C8B-B14F-4D97-AF65-F5344CB8AC3E}">
        <p14:creationId xmlns:p14="http://schemas.microsoft.com/office/powerpoint/2010/main" val="33268410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41</a:t>
            </a:fld>
            <a:endParaRPr lang="en-US"/>
          </a:p>
        </p:txBody>
      </p:sp>
    </p:spTree>
    <p:extLst>
      <p:ext uri="{BB962C8B-B14F-4D97-AF65-F5344CB8AC3E}">
        <p14:creationId xmlns:p14="http://schemas.microsoft.com/office/powerpoint/2010/main" val="514056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42</a:t>
            </a:fld>
            <a:endParaRPr lang="en-US" dirty="0"/>
          </a:p>
        </p:txBody>
      </p:sp>
    </p:spTree>
    <p:extLst>
      <p:ext uri="{BB962C8B-B14F-4D97-AF65-F5344CB8AC3E}">
        <p14:creationId xmlns:p14="http://schemas.microsoft.com/office/powerpoint/2010/main" val="362205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44</a:t>
            </a:fld>
            <a:endParaRPr lang="en-US"/>
          </a:p>
        </p:txBody>
      </p:sp>
    </p:spTree>
    <p:extLst>
      <p:ext uri="{BB962C8B-B14F-4D97-AF65-F5344CB8AC3E}">
        <p14:creationId xmlns:p14="http://schemas.microsoft.com/office/powerpoint/2010/main" val="1755269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7</a:t>
            </a:fld>
            <a:endParaRPr lang="en-US" dirty="0"/>
          </a:p>
        </p:txBody>
      </p:sp>
    </p:spTree>
    <p:extLst>
      <p:ext uri="{BB962C8B-B14F-4D97-AF65-F5344CB8AC3E}">
        <p14:creationId xmlns:p14="http://schemas.microsoft.com/office/powerpoint/2010/main" val="5581734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an outline of what we will cover today.</a:t>
            </a:r>
          </a:p>
          <a:p>
            <a:endParaRPr lang="en-GB" dirty="0"/>
          </a:p>
          <a:p>
            <a:r>
              <a:rPr lang="en-GB" dirty="0"/>
              <a:t>* We will first look at application types and tips for how you can determine the type if you're not involved in developing the app itself</a:t>
            </a:r>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45</a:t>
            </a:fld>
            <a:endParaRPr lang="en-US" dirty="0"/>
          </a:p>
        </p:txBody>
      </p:sp>
    </p:spTree>
    <p:extLst>
      <p:ext uri="{BB962C8B-B14F-4D97-AF65-F5344CB8AC3E}">
        <p14:creationId xmlns:p14="http://schemas.microsoft.com/office/powerpoint/2010/main" val="2156067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5500" y="4572000"/>
            <a:ext cx="5346700" cy="3429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p:txBody>
      </p:sp>
      <p:sp>
        <p:nvSpPr>
          <p:cNvPr id="4" name="Slide Number Placeholder 3"/>
          <p:cNvSpPr>
            <a:spLocks noGrp="1"/>
          </p:cNvSpPr>
          <p:nvPr>
            <p:ph type="sldNum" sz="quarter" idx="5"/>
          </p:nvPr>
        </p:nvSpPr>
        <p:spPr/>
        <p:txBody>
          <a:bodyPr/>
          <a:lstStyle/>
          <a:p>
            <a:fld id="{E9404A1C-EDD6-4084-8575-0A5A3D8FC82E}" type="slidenum">
              <a:rPr lang="en-GB" smtClean="0"/>
              <a:t>46</a:t>
            </a:fld>
            <a:endParaRPr lang="en-GB"/>
          </a:p>
        </p:txBody>
      </p:sp>
    </p:spTree>
    <p:extLst>
      <p:ext uri="{BB962C8B-B14F-4D97-AF65-F5344CB8AC3E}">
        <p14:creationId xmlns:p14="http://schemas.microsoft.com/office/powerpoint/2010/main" val="22898186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5500" y="4572000"/>
            <a:ext cx="5346700" cy="3429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p:txBody>
      </p:sp>
      <p:sp>
        <p:nvSpPr>
          <p:cNvPr id="4" name="Slide Number Placeholder 3"/>
          <p:cNvSpPr>
            <a:spLocks noGrp="1"/>
          </p:cNvSpPr>
          <p:nvPr>
            <p:ph type="sldNum" sz="quarter" idx="5"/>
          </p:nvPr>
        </p:nvSpPr>
        <p:spPr/>
        <p:txBody>
          <a:bodyPr/>
          <a:lstStyle/>
          <a:p>
            <a:fld id="{E9404A1C-EDD6-4084-8575-0A5A3D8FC82E}" type="slidenum">
              <a:rPr lang="en-GB" smtClean="0"/>
              <a:t>47</a:t>
            </a:fld>
            <a:endParaRPr lang="en-GB"/>
          </a:p>
        </p:txBody>
      </p:sp>
    </p:spTree>
    <p:extLst>
      <p:ext uri="{BB962C8B-B14F-4D97-AF65-F5344CB8AC3E}">
        <p14:creationId xmlns:p14="http://schemas.microsoft.com/office/powerpoint/2010/main" val="58047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Web apps are created using the web technologies we're familiar with: HTML, CSS and </a:t>
            </a:r>
            <a:r>
              <a:rPr lang="en-GB" dirty="0" err="1"/>
              <a:t>Javascript</a:t>
            </a:r>
            <a:r>
              <a:rPr lang="en-GB" dirty="0"/>
              <a:t>.</a:t>
            </a:r>
          </a:p>
          <a:p>
            <a:pPr marL="628650" lvl="1" indent="-171450">
              <a:buFont typeface="Arial" panose="020B0604020202020204" pitchFamily="34" charset="0"/>
              <a:buChar char="•"/>
            </a:pPr>
            <a:r>
              <a:rPr lang="en-GB" dirty="0"/>
              <a:t>They are effectively a website with the look and feel of an app running in the browser. They can be saved to the device so they appear as an icon on the Home screen, but they cannot be downloaded from the app store.</a:t>
            </a:r>
          </a:p>
          <a:p>
            <a:pPr marL="628650" lvl="1" indent="-171450">
              <a:buFont typeface="Arial" panose="020B0604020202020204" pitchFamily="34" charset="0"/>
              <a:buChar char="•"/>
            </a:pPr>
            <a:r>
              <a:rPr lang="en-GB" dirty="0"/>
              <a:t>Usually a single page application and typically written in </a:t>
            </a:r>
            <a:r>
              <a:rPr lang="en-GB" dirty="0" err="1"/>
              <a:t>Javascript</a:t>
            </a:r>
            <a:r>
              <a:rPr lang="en-GB" dirty="0"/>
              <a:t> frameworks such as React or Vue.</a:t>
            </a:r>
          </a:p>
          <a:p>
            <a:pPr marL="628650" lvl="1" indent="-171450">
              <a:buFont typeface="Arial" panose="020B0604020202020204" pitchFamily="34" charset="0"/>
              <a:buChar char="•"/>
            </a:pPr>
            <a:r>
              <a:rPr lang="en-GB" dirty="0"/>
              <a:t>Not to be confused with mobile websites which are the responsive versions of the websites we're used to. Aside from making more efficient use of the screen real estate, they typically still look and feel like websites.</a:t>
            </a:r>
          </a:p>
          <a:p>
            <a:pPr marL="628650" lvl="1" indent="-171450">
              <a:buFont typeface="Arial" panose="020B0604020202020204" pitchFamily="34" charset="0"/>
              <a:buChar char="•"/>
            </a:pPr>
            <a:r>
              <a:rPr lang="en-GB" dirty="0"/>
              <a:t>In both cases, our recommendations are still those we are used 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 web app is restricted to the device functions the browser can access.</a:t>
            </a:r>
          </a:p>
          <a:p>
            <a:endParaRPr lang="en-GB" dirty="0"/>
          </a:p>
          <a:p>
            <a:pPr marL="171450" indent="-171450">
              <a:buFont typeface="Arial" panose="020B0604020202020204" pitchFamily="34" charset="0"/>
              <a:buChar char="•"/>
            </a:pPr>
            <a:r>
              <a:rPr lang="en-GB" dirty="0"/>
              <a:t>Native apps are created using the technologies supported on the respective platform.</a:t>
            </a:r>
          </a:p>
          <a:p>
            <a:pPr marL="628650" lvl="1" indent="-171450">
              <a:buFont typeface="Arial" panose="020B0604020202020204" pitchFamily="34" charset="0"/>
              <a:buChar char="•"/>
            </a:pPr>
            <a:r>
              <a:rPr lang="en-GB" dirty="0"/>
              <a:t>For Apple apps this is Objective-C or Swift (or </a:t>
            </a:r>
            <a:r>
              <a:rPr lang="en-GB" dirty="0" err="1"/>
              <a:t>SwiftUI</a:t>
            </a:r>
            <a:r>
              <a:rPr lang="en-GB" dirty="0"/>
              <a:t>)</a:t>
            </a:r>
          </a:p>
          <a:p>
            <a:pPr marL="628650" lvl="1" indent="-171450">
              <a:buFont typeface="Arial" panose="020B0604020202020204" pitchFamily="34" charset="0"/>
              <a:buChar char="•"/>
            </a:pPr>
            <a:r>
              <a:rPr lang="en-GB" dirty="0"/>
              <a:t>For Android apps this is Java or Kotlin</a:t>
            </a:r>
          </a:p>
          <a:p>
            <a:pPr marL="628650" lvl="1" indent="-171450">
              <a:buFont typeface="Arial" panose="020B0604020202020204" pitchFamily="34" charset="0"/>
              <a:buChar char="•"/>
            </a:pPr>
            <a:r>
              <a:rPr lang="en-GB" dirty="0"/>
              <a:t>Typically the platform provides an IDE or Integrated Development Environment to help you build these apps. For Apple, it is </a:t>
            </a:r>
            <a:r>
              <a:rPr lang="en-GB" dirty="0" err="1"/>
              <a:t>Xcode</a:t>
            </a:r>
            <a:r>
              <a:rPr lang="en-GB" dirty="0"/>
              <a:t> on the Mac. For Android, it is Android Studio. Both are free. They also include simulators to help developers preview their apps during development.</a:t>
            </a:r>
          </a:p>
          <a:p>
            <a:pPr marL="628650" lvl="1" indent="-171450">
              <a:buFont typeface="Arial" panose="020B0604020202020204" pitchFamily="34" charset="0"/>
              <a:buChar char="•"/>
            </a:pPr>
            <a:r>
              <a:rPr lang="en-GB" dirty="0"/>
              <a:t>Our recommendations would reference native code and components.</a:t>
            </a:r>
          </a:p>
          <a:p>
            <a:pPr marL="457200" lvl="1" indent="0">
              <a:buFont typeface="Arial" panose="020B0604020202020204" pitchFamily="34" charset="0"/>
              <a:buNone/>
            </a:pPr>
            <a:endParaRPr lang="en-GB" dirty="0"/>
          </a:p>
          <a:p>
            <a:pPr marL="171450" lvl="0" indent="-171450">
              <a:buFont typeface="Arial" panose="020B0604020202020204" pitchFamily="34" charset="0"/>
              <a:buChar char="•"/>
            </a:pPr>
            <a:r>
              <a:rPr lang="en-GB" dirty="0"/>
              <a:t>Hybrid apps can be a mix of the two: effectively a webpage running in a browser inside a native app container. This is achieved using a </a:t>
            </a:r>
            <a:r>
              <a:rPr lang="en-GB" dirty="0" err="1"/>
              <a:t>webview</a:t>
            </a:r>
            <a:r>
              <a:rPr lang="en-GB" dirty="0"/>
              <a:t> wrapped in a native app container. Frameworks such as Cordova or Ionic Capacitor can do this for you. To get the look and feel of a native UI, frameworks such as React Native and </a:t>
            </a:r>
            <a:r>
              <a:rPr lang="en-GB" dirty="0" err="1"/>
              <a:t>NativeScript</a:t>
            </a:r>
            <a:r>
              <a:rPr lang="en-GB" dirty="0"/>
              <a:t> exist.</a:t>
            </a:r>
          </a:p>
          <a:p>
            <a:pPr marL="171450" lvl="0" indent="-171450">
              <a:buFont typeface="Arial" panose="020B0604020202020204" pitchFamily="34" charset="0"/>
              <a:buChar char="•"/>
            </a:pPr>
            <a:r>
              <a:rPr lang="en-GB" dirty="0"/>
              <a:t>A hybrid app can have some access to device functions using extensions.</a:t>
            </a:r>
          </a:p>
          <a:p>
            <a:pPr marL="171450" lvl="0" indent="-171450">
              <a:buFont typeface="Arial" panose="020B0604020202020204" pitchFamily="34" charset="0"/>
              <a:buChar char="•"/>
            </a:pPr>
            <a:r>
              <a:rPr lang="en-GB" dirty="0"/>
              <a:t>Our recommendations can reference web technologies and/or the framework used. I would also fall back on native recommendations as needed.</a:t>
            </a:r>
          </a:p>
          <a:p>
            <a:pPr marL="0" lvl="0" indent="0">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From a development perspective, a native app means better performance, consistent UI and easier access to functions of the device such as the camera and touch ID. Whereas going the hybrid route means a single code base that can be used across multiple platforms. </a:t>
            </a:r>
          </a:p>
          <a:p>
            <a:endParaRPr lang="en-GB" dirty="0"/>
          </a:p>
        </p:txBody>
      </p:sp>
      <p:sp>
        <p:nvSpPr>
          <p:cNvPr id="4" name="Slide Number Placeholder 3"/>
          <p:cNvSpPr>
            <a:spLocks noGrp="1"/>
          </p:cNvSpPr>
          <p:nvPr>
            <p:ph type="sldNum" sz="quarter" idx="5"/>
          </p:nvPr>
        </p:nvSpPr>
        <p:spPr/>
        <p:txBody>
          <a:bodyPr/>
          <a:lstStyle/>
          <a:p>
            <a:fld id="{E40CCEF3-E323-9945-8D1A-F7C3ECA6AB17}" type="slidenum">
              <a:rPr lang="en-US" smtClean="0"/>
              <a:t>8</a:t>
            </a:fld>
            <a:endParaRPr lang="en-US" dirty="0"/>
          </a:p>
        </p:txBody>
      </p:sp>
    </p:spTree>
    <p:extLst>
      <p:ext uri="{BB962C8B-B14F-4D97-AF65-F5344CB8AC3E}">
        <p14:creationId xmlns:p14="http://schemas.microsoft.com/office/powerpoint/2010/main" val="4125757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9</a:t>
            </a:fld>
            <a:endParaRPr lang="en-US" dirty="0"/>
          </a:p>
        </p:txBody>
      </p:sp>
    </p:spTree>
    <p:extLst>
      <p:ext uri="{BB962C8B-B14F-4D97-AF65-F5344CB8AC3E}">
        <p14:creationId xmlns:p14="http://schemas.microsoft.com/office/powerpoint/2010/main" val="1969482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 want to briefly discuss assistive technology for mobiles. We can't assume everyone will interact with our apps in the same way.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Screen readers – an application that converts text to speech – allows users to navigate and operate their mobile phone and apps, even if they cannot perceive the information on screen.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err="1"/>
              <a:t>VoiceOver</a:t>
            </a:r>
            <a:r>
              <a:rPr lang="en-GB" dirty="0"/>
              <a:t> and </a:t>
            </a:r>
            <a:r>
              <a:rPr lang="en-GB" dirty="0" err="1"/>
              <a:t>TalkBack</a:t>
            </a:r>
            <a:r>
              <a:rPr lang="en-GB" dirty="0"/>
              <a:t> are the two main screen readers on iOS and Android</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Samsung created their own version – Voice Assistant – however it doesn't have as many options as Talkback does. You can download Talkback from the Google play store.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Display settings – font size, font colour, contrast, dark/light mode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https://support.google.com/accessibility/android/answer/6122836?hl=en-GB</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E40CCEF3-E323-9945-8D1A-F7C3ECA6AB17}" type="slidenum">
              <a:rPr lang="en-US" smtClean="0"/>
              <a:t>10</a:t>
            </a:fld>
            <a:endParaRPr lang="en-US" dirty="0"/>
          </a:p>
        </p:txBody>
      </p:sp>
    </p:spTree>
    <p:extLst>
      <p:ext uri="{BB962C8B-B14F-4D97-AF65-F5344CB8AC3E}">
        <p14:creationId xmlns:p14="http://schemas.microsoft.com/office/powerpoint/2010/main" val="2913319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33333"/>
                </a:solidFill>
                <a:effectLst/>
                <a:latin typeface="Open Sans" panose="020B0606030504020204" pitchFamily="34" charset="0"/>
              </a:rPr>
              <a:t>In May - June 2021, </a:t>
            </a:r>
            <a:r>
              <a:rPr lang="en-GB" b="0" i="0" dirty="0" err="1">
                <a:solidFill>
                  <a:srgbClr val="333333"/>
                </a:solidFill>
                <a:effectLst/>
                <a:latin typeface="Open Sans" panose="020B0606030504020204" pitchFamily="34" charset="0"/>
              </a:rPr>
              <a:t>WebAIM</a:t>
            </a:r>
            <a:r>
              <a:rPr lang="en-GB" b="0" i="0" dirty="0">
                <a:solidFill>
                  <a:srgbClr val="333333"/>
                </a:solidFill>
                <a:effectLst/>
                <a:latin typeface="Open Sans" panose="020B0606030504020204" pitchFamily="34" charset="0"/>
              </a:rPr>
              <a:t> surveyed preferences of screen reader users. This was a follow up to a previous survey in 2019. There wasn't a survey in 2020 due to the global pandemic.</a:t>
            </a:r>
          </a:p>
          <a:p>
            <a:endParaRPr lang="en-GB" b="0" i="0" dirty="0">
              <a:solidFill>
                <a:srgbClr val="333333"/>
              </a:solidFill>
              <a:effectLst/>
              <a:latin typeface="Open Sans" panose="020B0606030504020204" pitchFamily="34" charset="0"/>
            </a:endParaRPr>
          </a:p>
          <a:p>
            <a:r>
              <a:rPr lang="en-GB" b="0" i="0" dirty="0">
                <a:solidFill>
                  <a:srgbClr val="333333"/>
                </a:solidFill>
                <a:effectLst/>
                <a:latin typeface="Open Sans" panose="020B0606030504020204" pitchFamily="34" charset="0"/>
              </a:rPr>
              <a:t>A total of 1568 valid responses were received. However, the sample was not controlled so may not represent all screen reader users.</a:t>
            </a:r>
          </a:p>
          <a:p>
            <a:endParaRPr lang="en-GB" b="0" i="0" dirty="0">
              <a:solidFill>
                <a:srgbClr val="333333"/>
              </a:solidFill>
              <a:effectLst/>
              <a:latin typeface="Open Sans" panose="020B0606030504020204" pitchFamily="34" charset="0"/>
            </a:endParaRPr>
          </a:p>
          <a:p>
            <a:r>
              <a:rPr lang="en-GB" b="0" i="0" dirty="0" err="1">
                <a:solidFill>
                  <a:srgbClr val="333333"/>
                </a:solidFill>
                <a:effectLst/>
                <a:latin typeface="Open Sans" panose="020B0606030504020204" pitchFamily="34" charset="0"/>
              </a:rPr>
              <a:t>VoiceOver</a:t>
            </a:r>
            <a:r>
              <a:rPr lang="en-GB" b="0" i="0" dirty="0">
                <a:solidFill>
                  <a:srgbClr val="333333"/>
                </a:solidFill>
                <a:effectLst/>
                <a:latin typeface="Open Sans" panose="020B0606030504020204" pitchFamily="34" charset="0"/>
              </a:rPr>
              <a:t> and Android remained overwhelmingly the main choice on iOS and Android devices. These figures have remained relatively stable for the last three surveys, with a minor drop for Android (3.9%) and a minor increase for </a:t>
            </a:r>
            <a:r>
              <a:rPr lang="en-GB" b="0" i="0" dirty="0" err="1">
                <a:solidFill>
                  <a:srgbClr val="333333"/>
                </a:solidFill>
                <a:effectLst/>
                <a:latin typeface="Open Sans" panose="020B0606030504020204" pitchFamily="34" charset="0"/>
              </a:rPr>
              <a:t>VoiceOver</a:t>
            </a:r>
            <a:r>
              <a:rPr lang="en-GB" b="0" i="0" dirty="0">
                <a:solidFill>
                  <a:srgbClr val="333333"/>
                </a:solidFill>
                <a:effectLst/>
                <a:latin typeface="Open Sans" panose="020B0606030504020204" pitchFamily="34" charset="0"/>
              </a:rPr>
              <a:t> (0.3%) since the last survey.</a:t>
            </a:r>
            <a:endParaRPr lang="en-US"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11</a:t>
            </a:fld>
            <a:endParaRPr lang="en-US" dirty="0"/>
          </a:p>
        </p:txBody>
      </p:sp>
    </p:spTree>
    <p:extLst>
      <p:ext uri="{BB962C8B-B14F-4D97-AF65-F5344CB8AC3E}">
        <p14:creationId xmlns:p14="http://schemas.microsoft.com/office/powerpoint/2010/main" val="2493180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F120A8-4F88-FC45-B686-EFB14B7584A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1957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1F18-CE59-6323-BC97-E7CB71CF5FAB}"/>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IE"/>
          </a:p>
        </p:txBody>
      </p:sp>
      <p:sp>
        <p:nvSpPr>
          <p:cNvPr id="3" name="Subtitle 2">
            <a:extLst>
              <a:ext uri="{FF2B5EF4-FFF2-40B4-BE49-F238E27FC236}">
                <a16:creationId xmlns:a16="http://schemas.microsoft.com/office/drawing/2014/main" id="{1EB34CD5-2B94-0537-184C-A1AD927B83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IE"/>
          </a:p>
        </p:txBody>
      </p:sp>
      <p:sp>
        <p:nvSpPr>
          <p:cNvPr id="4" name="Date Placeholder 3">
            <a:extLst>
              <a:ext uri="{FF2B5EF4-FFF2-40B4-BE49-F238E27FC236}">
                <a16:creationId xmlns:a16="http://schemas.microsoft.com/office/drawing/2014/main" id="{A614C905-5827-25C5-F239-B11433E79BA4}"/>
              </a:ext>
            </a:extLst>
          </p:cNvPr>
          <p:cNvSpPr>
            <a:spLocks noGrp="1"/>
          </p:cNvSpPr>
          <p:nvPr>
            <p:ph type="dt" sz="half" idx="10"/>
          </p:nvPr>
        </p:nvSpPr>
        <p:spPr/>
        <p:txBody>
          <a:bodyPr/>
          <a:lstStyle/>
          <a:p>
            <a:fld id="{359EE2D2-E80D-43BF-BB61-9AFC96750ADB}" type="datetimeFigureOut">
              <a:rPr lang="en-IE" smtClean="0"/>
              <a:t>21/07/2023</a:t>
            </a:fld>
            <a:endParaRPr lang="en-IE"/>
          </a:p>
        </p:txBody>
      </p:sp>
      <p:sp>
        <p:nvSpPr>
          <p:cNvPr id="5" name="Footer Placeholder 4">
            <a:extLst>
              <a:ext uri="{FF2B5EF4-FFF2-40B4-BE49-F238E27FC236}">
                <a16:creationId xmlns:a16="http://schemas.microsoft.com/office/drawing/2014/main" id="{F1B08D71-DE43-E714-E2B1-6EAFADB3241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E097CEC-E478-CA38-F29D-8B8E87F4E569}"/>
              </a:ext>
            </a:extLst>
          </p:cNvPr>
          <p:cNvSpPr>
            <a:spLocks noGrp="1"/>
          </p:cNvSpPr>
          <p:nvPr>
            <p:ph type="sldNum" sz="quarter" idx="12"/>
          </p:nvPr>
        </p:nvSpPr>
        <p:spPr/>
        <p:txBody>
          <a:bodyPr/>
          <a:lstStyle/>
          <a:p>
            <a:fld id="{C013229F-92AE-402B-80A2-78D540BE8FF6}" type="slidenum">
              <a:rPr lang="en-IE" smtClean="0"/>
              <a:t>‹#›</a:t>
            </a:fld>
            <a:endParaRPr lang="en-IE"/>
          </a:p>
        </p:txBody>
      </p:sp>
      <p:pic>
        <p:nvPicPr>
          <p:cNvPr id="7" name="Picture 6" descr="AbilityNet logo">
            <a:extLst>
              <a:ext uri="{FF2B5EF4-FFF2-40B4-BE49-F238E27FC236}">
                <a16:creationId xmlns:a16="http://schemas.microsoft.com/office/drawing/2014/main" id="{369373AE-7882-5019-9D1B-94F3624B2F93}"/>
              </a:ext>
            </a:extLst>
          </p:cNvPr>
          <p:cNvPicPr>
            <a:picLocks noChangeAspect="1"/>
          </p:cNvPicPr>
          <p:nvPr userDrawn="1"/>
        </p:nvPicPr>
        <p:blipFill>
          <a:blip r:embed="rId2"/>
          <a:stretch>
            <a:fillRect/>
          </a:stretch>
        </p:blipFill>
        <p:spPr>
          <a:xfrm>
            <a:off x="5688013" y="346075"/>
            <a:ext cx="3048000" cy="1047504"/>
          </a:xfrm>
          <a:prstGeom prst="rect">
            <a:avLst/>
          </a:prstGeom>
        </p:spPr>
      </p:pic>
    </p:spTree>
    <p:extLst>
      <p:ext uri="{BB962C8B-B14F-4D97-AF65-F5344CB8AC3E}">
        <p14:creationId xmlns:p14="http://schemas.microsoft.com/office/powerpoint/2010/main" val="123505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FA50A-CA48-F7EA-B5EB-87C0164A91EE}"/>
              </a:ext>
            </a:extLst>
          </p:cNvPr>
          <p:cNvSpPr>
            <a:spLocks noGrp="1"/>
          </p:cNvSpPr>
          <p:nvPr>
            <p:ph type="title"/>
          </p:nvPr>
        </p:nvSpPr>
        <p:spPr/>
        <p:txBody>
          <a:bodyPr/>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260B8052-6392-5CC2-0CE7-4F94406BF9E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1DED1BC8-85D1-90CE-D5B5-81EF0691B95B}"/>
              </a:ext>
            </a:extLst>
          </p:cNvPr>
          <p:cNvSpPr>
            <a:spLocks noGrp="1"/>
          </p:cNvSpPr>
          <p:nvPr>
            <p:ph type="dt" sz="half" idx="10"/>
          </p:nvPr>
        </p:nvSpPr>
        <p:spPr/>
        <p:txBody>
          <a:bodyPr/>
          <a:lstStyle/>
          <a:p>
            <a:fld id="{359EE2D2-E80D-43BF-BB61-9AFC96750ADB}" type="datetimeFigureOut">
              <a:rPr lang="en-IE" smtClean="0"/>
              <a:t>21/07/2023</a:t>
            </a:fld>
            <a:endParaRPr lang="en-IE"/>
          </a:p>
        </p:txBody>
      </p:sp>
      <p:sp>
        <p:nvSpPr>
          <p:cNvPr id="5" name="Footer Placeholder 4">
            <a:extLst>
              <a:ext uri="{FF2B5EF4-FFF2-40B4-BE49-F238E27FC236}">
                <a16:creationId xmlns:a16="http://schemas.microsoft.com/office/drawing/2014/main" id="{4EE615F1-7E5A-F7A8-6547-044F758DDA8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B57119B-F8C1-22A8-8EDE-6CF2499C2A9B}"/>
              </a:ext>
            </a:extLst>
          </p:cNvPr>
          <p:cNvSpPr>
            <a:spLocks noGrp="1"/>
          </p:cNvSpPr>
          <p:nvPr>
            <p:ph type="sldNum" sz="quarter" idx="12"/>
          </p:nvPr>
        </p:nvSpPr>
        <p:spPr/>
        <p:txBody>
          <a:bodyPr/>
          <a:lstStyle/>
          <a:p>
            <a:fld id="{C013229F-92AE-402B-80A2-78D540BE8FF6}" type="slidenum">
              <a:rPr lang="en-IE" smtClean="0"/>
              <a:t>‹#›</a:t>
            </a:fld>
            <a:endParaRPr lang="en-IE"/>
          </a:p>
        </p:txBody>
      </p:sp>
    </p:spTree>
    <p:extLst>
      <p:ext uri="{BB962C8B-B14F-4D97-AF65-F5344CB8AC3E}">
        <p14:creationId xmlns:p14="http://schemas.microsoft.com/office/powerpoint/2010/main" val="23093793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E8DC50-3781-DF07-0749-A56B9835AA74}"/>
              </a:ext>
            </a:extLst>
          </p:cNvPr>
          <p:cNvSpPr>
            <a:spLocks noGrp="1"/>
          </p:cNvSpPr>
          <p:nvPr>
            <p:ph type="title" orient="vert"/>
          </p:nvPr>
        </p:nvSpPr>
        <p:spPr>
          <a:xfrm>
            <a:off x="6543675" y="273844"/>
            <a:ext cx="1971675" cy="4358879"/>
          </a:xfrm>
        </p:spPr>
        <p:txBody>
          <a:bodyPr vert="eaVert"/>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1F63EBEC-559F-3686-8814-FBBBDCDB2ABC}"/>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C95F8F49-FBC5-3A23-225E-74A2CEDB959C}"/>
              </a:ext>
            </a:extLst>
          </p:cNvPr>
          <p:cNvSpPr>
            <a:spLocks noGrp="1"/>
          </p:cNvSpPr>
          <p:nvPr>
            <p:ph type="dt" sz="half" idx="10"/>
          </p:nvPr>
        </p:nvSpPr>
        <p:spPr/>
        <p:txBody>
          <a:bodyPr/>
          <a:lstStyle/>
          <a:p>
            <a:fld id="{359EE2D2-E80D-43BF-BB61-9AFC96750ADB}" type="datetimeFigureOut">
              <a:rPr lang="en-IE" smtClean="0"/>
              <a:t>21/07/2023</a:t>
            </a:fld>
            <a:endParaRPr lang="en-IE"/>
          </a:p>
        </p:txBody>
      </p:sp>
      <p:sp>
        <p:nvSpPr>
          <p:cNvPr id="5" name="Footer Placeholder 4">
            <a:extLst>
              <a:ext uri="{FF2B5EF4-FFF2-40B4-BE49-F238E27FC236}">
                <a16:creationId xmlns:a16="http://schemas.microsoft.com/office/drawing/2014/main" id="{4EAFC487-45C2-4F3F-2FB7-B0AF69839BB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C3AECA5-894E-988C-934D-48F9B9C7413A}"/>
              </a:ext>
            </a:extLst>
          </p:cNvPr>
          <p:cNvSpPr>
            <a:spLocks noGrp="1"/>
          </p:cNvSpPr>
          <p:nvPr>
            <p:ph type="sldNum" sz="quarter" idx="12"/>
          </p:nvPr>
        </p:nvSpPr>
        <p:spPr/>
        <p:txBody>
          <a:bodyPr/>
          <a:lstStyle/>
          <a:p>
            <a:fld id="{C013229F-92AE-402B-80A2-78D540BE8FF6}" type="slidenum">
              <a:rPr lang="en-IE" smtClean="0"/>
              <a:t>‹#›</a:t>
            </a:fld>
            <a:endParaRPr lang="en-IE"/>
          </a:p>
        </p:txBody>
      </p:sp>
    </p:spTree>
    <p:extLst>
      <p:ext uri="{BB962C8B-B14F-4D97-AF65-F5344CB8AC3E}">
        <p14:creationId xmlns:p14="http://schemas.microsoft.com/office/powerpoint/2010/main" val="405245932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262A34-86A7-9748-B461-EC94E4EC504F}"/>
              </a:ext>
              <a:ext uri="{C183D7F6-B498-43B3-948B-1728B52AA6E4}">
                <adec:decorative xmlns:adec="http://schemas.microsoft.com/office/drawing/2017/decorative" val="1"/>
              </a:ext>
            </a:extLst>
          </p:cNvPr>
          <p:cNvSpPr/>
          <p:nvPr/>
        </p:nvSpPr>
        <p:spPr>
          <a:xfrm>
            <a:off x="0" y="1526876"/>
            <a:ext cx="9144000" cy="3616624"/>
          </a:xfrm>
          <a:prstGeom prst="rect">
            <a:avLst/>
          </a:prstGeom>
          <a:solidFill>
            <a:srgbClr val="F3F3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457200" y="569852"/>
            <a:ext cx="8229600" cy="802310"/>
          </a:xfrm>
        </p:spPr>
        <p:txBody>
          <a:bodyPr/>
          <a:lstStyle>
            <a:lvl1pPr>
              <a:defRPr b="1">
                <a:solidFill>
                  <a:srgbClr val="005C6E"/>
                </a:solidFill>
              </a:defRPr>
            </a:lvl1pPr>
          </a:lstStyle>
          <a:p>
            <a:r>
              <a:rPr lang="en-US" dirty="0"/>
              <a:t>Click to edit Master title style</a:t>
            </a:r>
          </a:p>
        </p:txBody>
      </p:sp>
      <p:sp>
        <p:nvSpPr>
          <p:cNvPr id="7" name="Content Placeholder 2"/>
          <p:cNvSpPr>
            <a:spLocks noGrp="1"/>
          </p:cNvSpPr>
          <p:nvPr>
            <p:ph idx="1" hasCustomPrompt="1"/>
          </p:nvPr>
        </p:nvSpPr>
        <p:spPr>
          <a:xfrm>
            <a:off x="457200" y="1638300"/>
            <a:ext cx="8229600" cy="2956322"/>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stStyle>
          <a:p>
            <a:pPr lvl="0"/>
            <a:r>
              <a:rPr lang="en-US" dirty="0"/>
              <a:t>Edit Master text styles</a:t>
            </a:r>
          </a:p>
          <a:p>
            <a:pPr lvl="1"/>
            <a:r>
              <a:rPr lang="en-US" dirty="0"/>
              <a:t>Second level</a:t>
            </a:r>
          </a:p>
          <a:p>
            <a:pPr lvl="2"/>
            <a:r>
              <a:rPr lang="en-US" dirty="0"/>
              <a:t>Third level</a:t>
            </a:r>
          </a:p>
        </p:txBody>
      </p:sp>
      <p:pic>
        <p:nvPicPr>
          <p:cNvPr id="8" name="Picture 7" descr="AbilityNet logo">
            <a:extLst>
              <a:ext uri="{FF2B5EF4-FFF2-40B4-BE49-F238E27FC236}">
                <a16:creationId xmlns:a16="http://schemas.microsoft.com/office/drawing/2014/main" id="{CF8FF75B-F8B4-4F42-882B-B255BF3CE1C6}"/>
              </a:ext>
            </a:extLst>
          </p:cNvPr>
          <p:cNvPicPr>
            <a:picLocks noChangeAspect="1"/>
          </p:cNvPicPr>
          <p:nvPr userDrawn="1"/>
        </p:nvPicPr>
        <p:blipFill>
          <a:blip r:embed="rId2"/>
          <a:stretch>
            <a:fillRect/>
          </a:stretch>
        </p:blipFill>
        <p:spPr>
          <a:xfrm>
            <a:off x="6220397" y="106879"/>
            <a:ext cx="2328528" cy="1135036"/>
          </a:xfrm>
          <a:prstGeom prst="rect">
            <a:avLst/>
          </a:prstGeom>
        </p:spPr>
      </p:pic>
    </p:spTree>
    <p:extLst>
      <p:ext uri="{BB962C8B-B14F-4D97-AF65-F5344CB8AC3E}">
        <p14:creationId xmlns:p14="http://schemas.microsoft.com/office/powerpoint/2010/main" val="1594366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38300"/>
            <a:ext cx="8229600" cy="2956322"/>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stStyle>
          <a:p>
            <a:pPr lvl="0"/>
            <a:r>
              <a:rPr lang="en-US" dirty="0"/>
              <a:t>Edit Master text styles</a:t>
            </a:r>
          </a:p>
          <a:p>
            <a:pPr lvl="1"/>
            <a:r>
              <a:rPr lang="en-US" dirty="0"/>
              <a:t>Second level</a:t>
            </a:r>
          </a:p>
          <a:p>
            <a:pPr lvl="2"/>
            <a:r>
              <a:rPr lang="en-US" dirty="0"/>
              <a:t>Third level</a:t>
            </a:r>
          </a:p>
        </p:txBody>
      </p:sp>
      <p:sp>
        <p:nvSpPr>
          <p:cNvPr id="7" name="Title 1"/>
          <p:cNvSpPr>
            <a:spLocks noGrp="1"/>
          </p:cNvSpPr>
          <p:nvPr>
            <p:ph type="title"/>
          </p:nvPr>
        </p:nvSpPr>
        <p:spPr>
          <a:xfrm>
            <a:off x="457200" y="571501"/>
            <a:ext cx="8229600" cy="800298"/>
          </a:xfrm>
        </p:spPr>
        <p:txBody>
          <a:bodyPr>
            <a:noAutofit/>
          </a:bodyPr>
          <a:lstStyle>
            <a:lvl1pPr>
              <a:defRPr b="1">
                <a:solidFill>
                  <a:srgbClr val="005C6E"/>
                </a:solidFill>
              </a:defRPr>
            </a:lvl1pPr>
          </a:lstStyle>
          <a:p>
            <a:r>
              <a:rPr lang="en-US" dirty="0"/>
              <a:t>Click to edit Master title style</a:t>
            </a:r>
          </a:p>
        </p:txBody>
      </p:sp>
      <p:pic>
        <p:nvPicPr>
          <p:cNvPr id="8" name="Picture 7" descr="AbilityNet logo">
            <a:extLst>
              <a:ext uri="{FF2B5EF4-FFF2-40B4-BE49-F238E27FC236}">
                <a16:creationId xmlns:a16="http://schemas.microsoft.com/office/drawing/2014/main" id="{5E5C4BE1-C936-E340-BCA8-5F01F2A7A44C}"/>
              </a:ext>
            </a:extLst>
          </p:cNvPr>
          <p:cNvPicPr>
            <a:picLocks noChangeAspect="1"/>
          </p:cNvPicPr>
          <p:nvPr userDrawn="1"/>
        </p:nvPicPr>
        <p:blipFill>
          <a:blip r:embed="rId2"/>
          <a:stretch>
            <a:fillRect/>
          </a:stretch>
        </p:blipFill>
        <p:spPr>
          <a:xfrm>
            <a:off x="6220397" y="106879"/>
            <a:ext cx="2328528" cy="1135036"/>
          </a:xfrm>
          <a:prstGeom prst="rect">
            <a:avLst/>
          </a:prstGeom>
        </p:spPr>
      </p:pic>
      <p:cxnSp>
        <p:nvCxnSpPr>
          <p:cNvPr id="9" name="Straight Connector 8">
            <a:extLst>
              <a:ext uri="{FF2B5EF4-FFF2-40B4-BE49-F238E27FC236}">
                <a16:creationId xmlns:a16="http://schemas.microsoft.com/office/drawing/2014/main" id="{C0BE881B-1CB6-2045-8380-283C928B6F62}"/>
              </a:ext>
            </a:extLst>
          </p:cNvPr>
          <p:cNvCxnSpPr/>
          <p:nvPr userDrawn="1"/>
        </p:nvCxnSpPr>
        <p:spPr>
          <a:xfrm flipH="1">
            <a:off x="427038" y="1541463"/>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7474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D2587B-F1FD-1643-9869-51854CB3DDA6}"/>
              </a:ext>
            </a:extLst>
          </p:cNvPr>
          <p:cNvSpPr txBox="1">
            <a:spLocks noChangeArrowheads="1"/>
          </p:cNvSpPr>
          <p:nvPr/>
        </p:nvSpPr>
        <p:spPr bwMode="auto">
          <a:xfrm>
            <a:off x="1905000" y="48672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dirty="0">
              <a:solidFill>
                <a:srgbClr val="0E3C20"/>
              </a:solidFill>
            </a:endParaRPr>
          </a:p>
        </p:txBody>
      </p:sp>
      <p:cxnSp>
        <p:nvCxnSpPr>
          <p:cNvPr id="7" name="Straight Connector 6">
            <a:extLst>
              <a:ext uri="{FF2B5EF4-FFF2-40B4-BE49-F238E27FC236}">
                <a16:creationId xmlns:a16="http://schemas.microsoft.com/office/drawing/2014/main" id="{34F265C0-2859-C248-A63B-9408DC2AD009}"/>
              </a:ext>
            </a:extLst>
          </p:cNvPr>
          <p:cNvCxnSpPr/>
          <p:nvPr/>
        </p:nvCxnSpPr>
        <p:spPr>
          <a:xfrm flipH="1">
            <a:off x="427038" y="1541463"/>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hasCustomPrompt="1"/>
          </p:nvPr>
        </p:nvSpPr>
        <p:spPr>
          <a:xfrm>
            <a:off x="457200" y="1638901"/>
            <a:ext cx="4038600" cy="2927747"/>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648200" y="1638901"/>
            <a:ext cx="4038600" cy="2927747"/>
          </a:xfrm>
        </p:spPr>
        <p:txBody>
          <a:bodyPr>
            <a:norm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p:txBody>
      </p:sp>
      <p:sp>
        <p:nvSpPr>
          <p:cNvPr id="13" name="Title 1"/>
          <p:cNvSpPr>
            <a:spLocks noGrp="1"/>
          </p:cNvSpPr>
          <p:nvPr>
            <p:ph type="title"/>
          </p:nvPr>
        </p:nvSpPr>
        <p:spPr>
          <a:xfrm>
            <a:off x="457200" y="571501"/>
            <a:ext cx="8229600" cy="800298"/>
          </a:xfrm>
        </p:spPr>
        <p:txBody>
          <a:bodyPr>
            <a:noAutofit/>
          </a:bodyPr>
          <a:lstStyle>
            <a:lvl1pPr>
              <a:defRPr b="1">
                <a:solidFill>
                  <a:srgbClr val="005C6E"/>
                </a:solidFill>
              </a:defRPr>
            </a:lvl1pPr>
          </a:lstStyle>
          <a:p>
            <a:r>
              <a:rPr lang="en-US" dirty="0"/>
              <a:t>Click to edit Master title style</a:t>
            </a:r>
          </a:p>
        </p:txBody>
      </p:sp>
      <p:pic>
        <p:nvPicPr>
          <p:cNvPr id="10" name="Picture 9" descr="AbilityNet logo">
            <a:extLst>
              <a:ext uri="{FF2B5EF4-FFF2-40B4-BE49-F238E27FC236}">
                <a16:creationId xmlns:a16="http://schemas.microsoft.com/office/drawing/2014/main" id="{B943099F-9885-0D41-B83F-1E7B47F75DDC}"/>
              </a:ext>
            </a:extLst>
          </p:cNvPr>
          <p:cNvPicPr>
            <a:picLocks noChangeAspect="1"/>
          </p:cNvPicPr>
          <p:nvPr userDrawn="1"/>
        </p:nvPicPr>
        <p:blipFill>
          <a:blip r:embed="rId2"/>
          <a:stretch>
            <a:fillRect/>
          </a:stretch>
        </p:blipFill>
        <p:spPr>
          <a:xfrm>
            <a:off x="6220397" y="106879"/>
            <a:ext cx="2328528" cy="1135036"/>
          </a:xfrm>
          <a:prstGeom prst="rect">
            <a:avLst/>
          </a:prstGeom>
        </p:spPr>
      </p:pic>
    </p:spTree>
    <p:extLst>
      <p:ext uri="{BB962C8B-B14F-4D97-AF65-F5344CB8AC3E}">
        <p14:creationId xmlns:p14="http://schemas.microsoft.com/office/powerpoint/2010/main" val="303857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38300"/>
            <a:ext cx="8229600" cy="2956322"/>
          </a:xfrm>
        </p:spPr>
        <p:txBody>
          <a:bodyPr>
            <a:noAutofit/>
          </a:bodyPr>
          <a:lstStyle>
            <a:lvl1pPr>
              <a:defRPr sz="2000">
                <a:solidFill>
                  <a:srgbClr val="005C6E"/>
                </a:solidFill>
              </a:defRPr>
            </a:lvl1pPr>
            <a:lvl2pPr>
              <a:defRPr sz="2000">
                <a:solidFill>
                  <a:srgbClr val="005C6E"/>
                </a:solidFill>
              </a:defRPr>
            </a:lvl2pPr>
            <a:lvl3pPr>
              <a:defRPr sz="2000">
                <a:solidFill>
                  <a:srgbClr val="005C6E"/>
                </a:solidFill>
              </a:defRPr>
            </a:lvl3pPr>
            <a:lvl4pPr>
              <a:defRPr sz="2000">
                <a:solidFill>
                  <a:srgbClr val="005C6E"/>
                </a:solidFill>
              </a:defRPr>
            </a:lvl4pPr>
            <a:lvl5pPr>
              <a:defRPr sz="2000">
                <a:solidFill>
                  <a:srgbClr val="005C6E"/>
                </a:solidFill>
              </a:defRPr>
            </a:lvl5pPr>
          </a:lstStyle>
          <a:p>
            <a:pPr lvl="0"/>
            <a:r>
              <a:rPr lang="en-US" dirty="0"/>
              <a:t>Edit Master text styles</a:t>
            </a:r>
          </a:p>
          <a:p>
            <a:pPr lvl="1"/>
            <a:r>
              <a:rPr lang="en-US" dirty="0"/>
              <a:t>Second level</a:t>
            </a:r>
          </a:p>
          <a:p>
            <a:pPr lvl="2"/>
            <a:r>
              <a:rPr lang="en-US" dirty="0"/>
              <a:t>Third level</a:t>
            </a:r>
          </a:p>
        </p:txBody>
      </p:sp>
      <p:sp>
        <p:nvSpPr>
          <p:cNvPr id="7" name="Title 1"/>
          <p:cNvSpPr>
            <a:spLocks noGrp="1"/>
          </p:cNvSpPr>
          <p:nvPr>
            <p:ph type="title"/>
          </p:nvPr>
        </p:nvSpPr>
        <p:spPr>
          <a:xfrm>
            <a:off x="457200" y="571501"/>
            <a:ext cx="8229600" cy="800298"/>
          </a:xfrm>
        </p:spPr>
        <p:txBody>
          <a:bodyPr>
            <a:noAutofit/>
          </a:bodyPr>
          <a:lstStyle>
            <a:lvl1pPr>
              <a:defRPr b="1">
                <a:solidFill>
                  <a:srgbClr val="005C6E"/>
                </a:solidFill>
              </a:defRPr>
            </a:lvl1pPr>
          </a:lstStyle>
          <a:p>
            <a:r>
              <a:rPr lang="en-US" dirty="0"/>
              <a:t>Click to edit Master title style</a:t>
            </a:r>
          </a:p>
        </p:txBody>
      </p:sp>
      <p:pic>
        <p:nvPicPr>
          <p:cNvPr id="8" name="Picture 7" descr="AbilityNet logo">
            <a:extLst>
              <a:ext uri="{FF2B5EF4-FFF2-40B4-BE49-F238E27FC236}">
                <a16:creationId xmlns:a16="http://schemas.microsoft.com/office/drawing/2014/main" id="{8E54022C-F578-D940-9022-55A06F71B84C}"/>
              </a:ext>
            </a:extLst>
          </p:cNvPr>
          <p:cNvPicPr>
            <a:picLocks noChangeAspect="1"/>
          </p:cNvPicPr>
          <p:nvPr userDrawn="1"/>
        </p:nvPicPr>
        <p:blipFill>
          <a:blip r:embed="rId2"/>
          <a:stretch>
            <a:fillRect/>
          </a:stretch>
        </p:blipFill>
        <p:spPr>
          <a:xfrm>
            <a:off x="6220397" y="106879"/>
            <a:ext cx="2328528" cy="1135036"/>
          </a:xfrm>
          <a:prstGeom prst="rect">
            <a:avLst/>
          </a:prstGeom>
        </p:spPr>
      </p:pic>
      <p:cxnSp>
        <p:nvCxnSpPr>
          <p:cNvPr id="6" name="Straight Connector 5">
            <a:extLst>
              <a:ext uri="{FF2B5EF4-FFF2-40B4-BE49-F238E27FC236}">
                <a16:creationId xmlns:a16="http://schemas.microsoft.com/office/drawing/2014/main" id="{0B44DFA5-91DE-0645-815F-8B6438AE2EDE}"/>
              </a:ext>
            </a:extLst>
          </p:cNvPr>
          <p:cNvCxnSpPr/>
          <p:nvPr userDrawn="1"/>
        </p:nvCxnSpPr>
        <p:spPr>
          <a:xfrm flipH="1">
            <a:off x="427038" y="1541463"/>
            <a:ext cx="82677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2197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592A-AE25-8425-9119-07C453D60737}"/>
              </a:ext>
            </a:extLst>
          </p:cNvPr>
          <p:cNvSpPr>
            <a:spLocks noGrp="1"/>
          </p:cNvSpPr>
          <p:nvPr>
            <p:ph type="title"/>
          </p:nvPr>
        </p:nvSpPr>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2FF87A13-50B6-4DAA-FB58-F58BDD3908F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D26E4A11-DB29-95D3-DD98-C4870AD287E5}"/>
              </a:ext>
            </a:extLst>
          </p:cNvPr>
          <p:cNvSpPr>
            <a:spLocks noGrp="1"/>
          </p:cNvSpPr>
          <p:nvPr>
            <p:ph type="dt" sz="half" idx="10"/>
          </p:nvPr>
        </p:nvSpPr>
        <p:spPr/>
        <p:txBody>
          <a:bodyPr/>
          <a:lstStyle/>
          <a:p>
            <a:fld id="{359EE2D2-E80D-43BF-BB61-9AFC96750ADB}" type="datetimeFigureOut">
              <a:rPr lang="en-IE" smtClean="0"/>
              <a:t>21/07/2023</a:t>
            </a:fld>
            <a:endParaRPr lang="en-IE"/>
          </a:p>
        </p:txBody>
      </p:sp>
      <p:sp>
        <p:nvSpPr>
          <p:cNvPr id="5" name="Footer Placeholder 4">
            <a:extLst>
              <a:ext uri="{FF2B5EF4-FFF2-40B4-BE49-F238E27FC236}">
                <a16:creationId xmlns:a16="http://schemas.microsoft.com/office/drawing/2014/main" id="{CBA4E941-2852-CA5B-CF4C-185C27CF125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4FEEB64-90AD-4FE6-A66F-26C29984FDA7}"/>
              </a:ext>
            </a:extLst>
          </p:cNvPr>
          <p:cNvSpPr>
            <a:spLocks noGrp="1"/>
          </p:cNvSpPr>
          <p:nvPr>
            <p:ph type="sldNum" sz="quarter" idx="12"/>
          </p:nvPr>
        </p:nvSpPr>
        <p:spPr/>
        <p:txBody>
          <a:bodyPr/>
          <a:lstStyle/>
          <a:p>
            <a:fld id="{C013229F-92AE-402B-80A2-78D540BE8FF6}" type="slidenum">
              <a:rPr lang="en-IE" smtClean="0"/>
              <a:t>‹#›</a:t>
            </a:fld>
            <a:endParaRPr lang="en-IE"/>
          </a:p>
        </p:txBody>
      </p:sp>
      <p:pic>
        <p:nvPicPr>
          <p:cNvPr id="7" name="Picture 6" descr="AbilityNet logo">
            <a:extLst>
              <a:ext uri="{FF2B5EF4-FFF2-40B4-BE49-F238E27FC236}">
                <a16:creationId xmlns:a16="http://schemas.microsoft.com/office/drawing/2014/main" id="{4ABDB084-B794-F5FA-3701-C6A4C26F6EDB}"/>
              </a:ext>
            </a:extLst>
          </p:cNvPr>
          <p:cNvPicPr>
            <a:picLocks noChangeAspect="1"/>
          </p:cNvPicPr>
          <p:nvPr userDrawn="1"/>
        </p:nvPicPr>
        <p:blipFill>
          <a:blip r:embed="rId2"/>
          <a:stretch>
            <a:fillRect/>
          </a:stretch>
        </p:blipFill>
        <p:spPr>
          <a:xfrm>
            <a:off x="6220397" y="106879"/>
            <a:ext cx="2328528" cy="1135036"/>
          </a:xfrm>
          <a:prstGeom prst="rect">
            <a:avLst/>
          </a:prstGeom>
        </p:spPr>
      </p:pic>
    </p:spTree>
    <p:extLst>
      <p:ext uri="{BB962C8B-B14F-4D97-AF65-F5344CB8AC3E}">
        <p14:creationId xmlns:p14="http://schemas.microsoft.com/office/powerpoint/2010/main" val="3509180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7725-912A-B9B5-7554-96EDF72D57C5}"/>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IE"/>
          </a:p>
        </p:txBody>
      </p:sp>
      <p:sp>
        <p:nvSpPr>
          <p:cNvPr id="3" name="Text Placeholder 2">
            <a:extLst>
              <a:ext uri="{FF2B5EF4-FFF2-40B4-BE49-F238E27FC236}">
                <a16:creationId xmlns:a16="http://schemas.microsoft.com/office/drawing/2014/main" id="{A983F455-D723-7308-2222-2C543C7BBDC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1242EA-D7C4-0E54-977B-96CABB71C07F}"/>
              </a:ext>
            </a:extLst>
          </p:cNvPr>
          <p:cNvSpPr>
            <a:spLocks noGrp="1"/>
          </p:cNvSpPr>
          <p:nvPr>
            <p:ph type="dt" sz="half" idx="10"/>
          </p:nvPr>
        </p:nvSpPr>
        <p:spPr/>
        <p:txBody>
          <a:bodyPr/>
          <a:lstStyle/>
          <a:p>
            <a:fld id="{359EE2D2-E80D-43BF-BB61-9AFC96750ADB}" type="datetimeFigureOut">
              <a:rPr lang="en-IE" smtClean="0"/>
              <a:t>21/07/2023</a:t>
            </a:fld>
            <a:endParaRPr lang="en-IE"/>
          </a:p>
        </p:txBody>
      </p:sp>
      <p:sp>
        <p:nvSpPr>
          <p:cNvPr id="5" name="Footer Placeholder 4">
            <a:extLst>
              <a:ext uri="{FF2B5EF4-FFF2-40B4-BE49-F238E27FC236}">
                <a16:creationId xmlns:a16="http://schemas.microsoft.com/office/drawing/2014/main" id="{CD0D3B2C-392E-4683-504E-ACFB40CAED9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6ED8219-9095-32D7-49E8-04B21E4ED7AB}"/>
              </a:ext>
            </a:extLst>
          </p:cNvPr>
          <p:cNvSpPr>
            <a:spLocks noGrp="1"/>
          </p:cNvSpPr>
          <p:nvPr>
            <p:ph type="sldNum" sz="quarter" idx="12"/>
          </p:nvPr>
        </p:nvSpPr>
        <p:spPr/>
        <p:txBody>
          <a:bodyPr/>
          <a:lstStyle/>
          <a:p>
            <a:fld id="{C013229F-92AE-402B-80A2-78D540BE8FF6}" type="slidenum">
              <a:rPr lang="en-IE" smtClean="0"/>
              <a:t>‹#›</a:t>
            </a:fld>
            <a:endParaRPr lang="en-IE"/>
          </a:p>
        </p:txBody>
      </p:sp>
    </p:spTree>
    <p:extLst>
      <p:ext uri="{BB962C8B-B14F-4D97-AF65-F5344CB8AC3E}">
        <p14:creationId xmlns:p14="http://schemas.microsoft.com/office/powerpoint/2010/main" val="84656567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DDE7D-D8FA-3871-A768-7606F293545F}"/>
              </a:ext>
            </a:extLst>
          </p:cNvPr>
          <p:cNvSpPr>
            <a:spLocks noGrp="1"/>
          </p:cNvSpPr>
          <p:nvPr>
            <p:ph type="title"/>
          </p:nvPr>
        </p:nvSpPr>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9473F2E4-934A-EB89-0651-6DD2A76E064A}"/>
              </a:ext>
            </a:extLst>
          </p:cNvPr>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Content Placeholder 3">
            <a:extLst>
              <a:ext uri="{FF2B5EF4-FFF2-40B4-BE49-F238E27FC236}">
                <a16:creationId xmlns:a16="http://schemas.microsoft.com/office/drawing/2014/main" id="{C5A732CB-73BD-5748-178C-A0DFB961EA39}"/>
              </a:ext>
            </a:extLst>
          </p:cNvPr>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Date Placeholder 4">
            <a:extLst>
              <a:ext uri="{FF2B5EF4-FFF2-40B4-BE49-F238E27FC236}">
                <a16:creationId xmlns:a16="http://schemas.microsoft.com/office/drawing/2014/main" id="{DCED9FCB-BECD-5F61-FA50-D7743F40180B}"/>
              </a:ext>
            </a:extLst>
          </p:cNvPr>
          <p:cNvSpPr>
            <a:spLocks noGrp="1"/>
          </p:cNvSpPr>
          <p:nvPr>
            <p:ph type="dt" sz="half" idx="10"/>
          </p:nvPr>
        </p:nvSpPr>
        <p:spPr/>
        <p:txBody>
          <a:bodyPr/>
          <a:lstStyle/>
          <a:p>
            <a:fld id="{359EE2D2-E80D-43BF-BB61-9AFC96750ADB}" type="datetimeFigureOut">
              <a:rPr lang="en-IE" smtClean="0"/>
              <a:t>21/07/2023</a:t>
            </a:fld>
            <a:endParaRPr lang="en-IE"/>
          </a:p>
        </p:txBody>
      </p:sp>
      <p:sp>
        <p:nvSpPr>
          <p:cNvPr id="6" name="Footer Placeholder 5">
            <a:extLst>
              <a:ext uri="{FF2B5EF4-FFF2-40B4-BE49-F238E27FC236}">
                <a16:creationId xmlns:a16="http://schemas.microsoft.com/office/drawing/2014/main" id="{D9617242-EFC5-95A8-A302-331EBFCA335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CAEFCFB-B6E1-5D25-AE8B-193F5E1BB1FB}"/>
              </a:ext>
            </a:extLst>
          </p:cNvPr>
          <p:cNvSpPr>
            <a:spLocks noGrp="1"/>
          </p:cNvSpPr>
          <p:nvPr>
            <p:ph type="sldNum" sz="quarter" idx="12"/>
          </p:nvPr>
        </p:nvSpPr>
        <p:spPr/>
        <p:txBody>
          <a:bodyPr/>
          <a:lstStyle/>
          <a:p>
            <a:fld id="{C013229F-92AE-402B-80A2-78D540BE8FF6}" type="slidenum">
              <a:rPr lang="en-IE" smtClean="0"/>
              <a:t>‹#›</a:t>
            </a:fld>
            <a:endParaRPr lang="en-IE"/>
          </a:p>
        </p:txBody>
      </p:sp>
      <p:pic>
        <p:nvPicPr>
          <p:cNvPr id="8" name="Picture 7" descr="AbilityNet logo">
            <a:extLst>
              <a:ext uri="{FF2B5EF4-FFF2-40B4-BE49-F238E27FC236}">
                <a16:creationId xmlns:a16="http://schemas.microsoft.com/office/drawing/2014/main" id="{0688875F-61F5-E195-5BF0-0F1F7B2F484F}"/>
              </a:ext>
            </a:extLst>
          </p:cNvPr>
          <p:cNvPicPr>
            <a:picLocks noChangeAspect="1"/>
          </p:cNvPicPr>
          <p:nvPr userDrawn="1"/>
        </p:nvPicPr>
        <p:blipFill>
          <a:blip r:embed="rId2"/>
          <a:stretch>
            <a:fillRect/>
          </a:stretch>
        </p:blipFill>
        <p:spPr>
          <a:xfrm>
            <a:off x="6220397" y="106879"/>
            <a:ext cx="2328528" cy="1135036"/>
          </a:xfrm>
          <a:prstGeom prst="rect">
            <a:avLst/>
          </a:prstGeom>
        </p:spPr>
      </p:pic>
    </p:spTree>
    <p:extLst>
      <p:ext uri="{BB962C8B-B14F-4D97-AF65-F5344CB8AC3E}">
        <p14:creationId xmlns:p14="http://schemas.microsoft.com/office/powerpoint/2010/main" val="200417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3A3FA-06A5-0237-8CAD-8E1B265B3A64}"/>
              </a:ext>
            </a:extLst>
          </p:cNvPr>
          <p:cNvSpPr>
            <a:spLocks noGrp="1"/>
          </p:cNvSpPr>
          <p:nvPr>
            <p:ph type="title"/>
          </p:nvPr>
        </p:nvSpPr>
        <p:spPr>
          <a:xfrm>
            <a:off x="629841" y="273844"/>
            <a:ext cx="7886700" cy="994172"/>
          </a:xfrm>
        </p:spPr>
        <p:txBody>
          <a:bodyPr/>
          <a:lstStyle/>
          <a:p>
            <a:r>
              <a:rPr lang="en-GB"/>
              <a:t>Click to edit Master title style</a:t>
            </a:r>
            <a:endParaRPr lang="en-IE"/>
          </a:p>
        </p:txBody>
      </p:sp>
      <p:sp>
        <p:nvSpPr>
          <p:cNvPr id="3" name="Text Placeholder 2">
            <a:extLst>
              <a:ext uri="{FF2B5EF4-FFF2-40B4-BE49-F238E27FC236}">
                <a16:creationId xmlns:a16="http://schemas.microsoft.com/office/drawing/2014/main" id="{87701E52-D123-8CEC-ACFC-9E90019497E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13E0E-4939-E3C3-9C03-7462E28DD2AF}"/>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Text Placeholder 4">
            <a:extLst>
              <a:ext uri="{FF2B5EF4-FFF2-40B4-BE49-F238E27FC236}">
                <a16:creationId xmlns:a16="http://schemas.microsoft.com/office/drawing/2014/main" id="{DBB31AD3-9909-BEAB-C10F-0E33D6D5B1C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8F60594A-46C6-944D-B57A-1073FE651AE2}"/>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Date Placeholder 6">
            <a:extLst>
              <a:ext uri="{FF2B5EF4-FFF2-40B4-BE49-F238E27FC236}">
                <a16:creationId xmlns:a16="http://schemas.microsoft.com/office/drawing/2014/main" id="{34E3AA4C-3146-0FFC-1BDE-4C88B2FB6564}"/>
              </a:ext>
            </a:extLst>
          </p:cNvPr>
          <p:cNvSpPr>
            <a:spLocks noGrp="1"/>
          </p:cNvSpPr>
          <p:nvPr>
            <p:ph type="dt" sz="half" idx="10"/>
          </p:nvPr>
        </p:nvSpPr>
        <p:spPr/>
        <p:txBody>
          <a:bodyPr/>
          <a:lstStyle/>
          <a:p>
            <a:fld id="{359EE2D2-E80D-43BF-BB61-9AFC96750ADB}" type="datetimeFigureOut">
              <a:rPr lang="en-IE" smtClean="0"/>
              <a:t>21/07/2023</a:t>
            </a:fld>
            <a:endParaRPr lang="en-IE"/>
          </a:p>
        </p:txBody>
      </p:sp>
      <p:sp>
        <p:nvSpPr>
          <p:cNvPr id="8" name="Footer Placeholder 7">
            <a:extLst>
              <a:ext uri="{FF2B5EF4-FFF2-40B4-BE49-F238E27FC236}">
                <a16:creationId xmlns:a16="http://schemas.microsoft.com/office/drawing/2014/main" id="{19F7684C-76D7-C9FE-82CF-40670968EC09}"/>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BC49844A-3EDA-2BB2-BFEC-A27CB8302D20}"/>
              </a:ext>
            </a:extLst>
          </p:cNvPr>
          <p:cNvSpPr>
            <a:spLocks noGrp="1"/>
          </p:cNvSpPr>
          <p:nvPr>
            <p:ph type="sldNum" sz="quarter" idx="12"/>
          </p:nvPr>
        </p:nvSpPr>
        <p:spPr/>
        <p:txBody>
          <a:bodyPr/>
          <a:lstStyle/>
          <a:p>
            <a:fld id="{C013229F-92AE-402B-80A2-78D540BE8FF6}" type="slidenum">
              <a:rPr lang="en-IE" smtClean="0"/>
              <a:t>‹#›</a:t>
            </a:fld>
            <a:endParaRPr lang="en-IE"/>
          </a:p>
        </p:txBody>
      </p:sp>
    </p:spTree>
    <p:extLst>
      <p:ext uri="{BB962C8B-B14F-4D97-AF65-F5344CB8AC3E}">
        <p14:creationId xmlns:p14="http://schemas.microsoft.com/office/powerpoint/2010/main" val="221875553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E576-5940-5D24-4C8A-3FC3A019121B}"/>
              </a:ext>
            </a:extLst>
          </p:cNvPr>
          <p:cNvSpPr>
            <a:spLocks noGrp="1"/>
          </p:cNvSpPr>
          <p:nvPr>
            <p:ph type="title"/>
          </p:nvPr>
        </p:nvSpPr>
        <p:spPr/>
        <p:txBody>
          <a:bodyPr/>
          <a:lstStyle/>
          <a:p>
            <a:r>
              <a:rPr lang="en-GB"/>
              <a:t>Click to edit Master title style</a:t>
            </a:r>
            <a:endParaRPr lang="en-IE"/>
          </a:p>
        </p:txBody>
      </p:sp>
      <p:sp>
        <p:nvSpPr>
          <p:cNvPr id="3" name="Date Placeholder 2">
            <a:extLst>
              <a:ext uri="{FF2B5EF4-FFF2-40B4-BE49-F238E27FC236}">
                <a16:creationId xmlns:a16="http://schemas.microsoft.com/office/drawing/2014/main" id="{49F0CA0D-B0F2-890C-A545-B80612D2748C}"/>
              </a:ext>
            </a:extLst>
          </p:cNvPr>
          <p:cNvSpPr>
            <a:spLocks noGrp="1"/>
          </p:cNvSpPr>
          <p:nvPr>
            <p:ph type="dt" sz="half" idx="10"/>
          </p:nvPr>
        </p:nvSpPr>
        <p:spPr/>
        <p:txBody>
          <a:bodyPr/>
          <a:lstStyle/>
          <a:p>
            <a:fld id="{359EE2D2-E80D-43BF-BB61-9AFC96750ADB}" type="datetimeFigureOut">
              <a:rPr lang="en-IE" smtClean="0"/>
              <a:t>21/07/2023</a:t>
            </a:fld>
            <a:endParaRPr lang="en-IE"/>
          </a:p>
        </p:txBody>
      </p:sp>
      <p:sp>
        <p:nvSpPr>
          <p:cNvPr id="4" name="Footer Placeholder 3">
            <a:extLst>
              <a:ext uri="{FF2B5EF4-FFF2-40B4-BE49-F238E27FC236}">
                <a16:creationId xmlns:a16="http://schemas.microsoft.com/office/drawing/2014/main" id="{DAD0BADA-3530-665F-A995-652A6A497B22}"/>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6617F47-7D8A-0402-C875-C72B8BD3749E}"/>
              </a:ext>
            </a:extLst>
          </p:cNvPr>
          <p:cNvSpPr>
            <a:spLocks noGrp="1"/>
          </p:cNvSpPr>
          <p:nvPr>
            <p:ph type="sldNum" sz="quarter" idx="12"/>
          </p:nvPr>
        </p:nvSpPr>
        <p:spPr/>
        <p:txBody>
          <a:bodyPr/>
          <a:lstStyle/>
          <a:p>
            <a:fld id="{C013229F-92AE-402B-80A2-78D540BE8FF6}" type="slidenum">
              <a:rPr lang="en-IE" smtClean="0"/>
              <a:t>‹#›</a:t>
            </a:fld>
            <a:endParaRPr lang="en-IE"/>
          </a:p>
        </p:txBody>
      </p:sp>
    </p:spTree>
    <p:extLst>
      <p:ext uri="{BB962C8B-B14F-4D97-AF65-F5344CB8AC3E}">
        <p14:creationId xmlns:p14="http://schemas.microsoft.com/office/powerpoint/2010/main" val="313681053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A5D91D-3753-42F8-0228-20C1C165F68C}"/>
              </a:ext>
            </a:extLst>
          </p:cNvPr>
          <p:cNvSpPr>
            <a:spLocks noGrp="1"/>
          </p:cNvSpPr>
          <p:nvPr>
            <p:ph type="dt" sz="half" idx="10"/>
          </p:nvPr>
        </p:nvSpPr>
        <p:spPr/>
        <p:txBody>
          <a:bodyPr/>
          <a:lstStyle/>
          <a:p>
            <a:fld id="{359EE2D2-E80D-43BF-BB61-9AFC96750ADB}" type="datetimeFigureOut">
              <a:rPr lang="en-IE" smtClean="0"/>
              <a:t>21/07/2023</a:t>
            </a:fld>
            <a:endParaRPr lang="en-IE"/>
          </a:p>
        </p:txBody>
      </p:sp>
      <p:sp>
        <p:nvSpPr>
          <p:cNvPr id="3" name="Footer Placeholder 2">
            <a:extLst>
              <a:ext uri="{FF2B5EF4-FFF2-40B4-BE49-F238E27FC236}">
                <a16:creationId xmlns:a16="http://schemas.microsoft.com/office/drawing/2014/main" id="{51B3BA5A-2FC0-5B88-DBD1-715168BE7A4C}"/>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46014F29-318A-C683-006E-6535181BB941}"/>
              </a:ext>
            </a:extLst>
          </p:cNvPr>
          <p:cNvSpPr>
            <a:spLocks noGrp="1"/>
          </p:cNvSpPr>
          <p:nvPr>
            <p:ph type="sldNum" sz="quarter" idx="12"/>
          </p:nvPr>
        </p:nvSpPr>
        <p:spPr/>
        <p:txBody>
          <a:bodyPr/>
          <a:lstStyle/>
          <a:p>
            <a:fld id="{C013229F-92AE-402B-80A2-78D540BE8FF6}" type="slidenum">
              <a:rPr lang="en-IE" smtClean="0"/>
              <a:t>‹#›</a:t>
            </a:fld>
            <a:endParaRPr lang="en-IE"/>
          </a:p>
        </p:txBody>
      </p:sp>
    </p:spTree>
    <p:extLst>
      <p:ext uri="{BB962C8B-B14F-4D97-AF65-F5344CB8AC3E}">
        <p14:creationId xmlns:p14="http://schemas.microsoft.com/office/powerpoint/2010/main" val="358502022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D6227-07B1-01ED-9DF4-0616B7DC94F6}"/>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IE"/>
          </a:p>
        </p:txBody>
      </p:sp>
      <p:sp>
        <p:nvSpPr>
          <p:cNvPr id="3" name="Content Placeholder 2">
            <a:extLst>
              <a:ext uri="{FF2B5EF4-FFF2-40B4-BE49-F238E27FC236}">
                <a16:creationId xmlns:a16="http://schemas.microsoft.com/office/drawing/2014/main" id="{A04AAA0B-8E73-2A83-0530-9D31B667ACB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Text Placeholder 3">
            <a:extLst>
              <a:ext uri="{FF2B5EF4-FFF2-40B4-BE49-F238E27FC236}">
                <a16:creationId xmlns:a16="http://schemas.microsoft.com/office/drawing/2014/main" id="{440F19C2-1684-56AC-3BFC-F96DED9C3BB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499CFE4E-B17D-D0E6-94EF-0868DC7A71F4}"/>
              </a:ext>
            </a:extLst>
          </p:cNvPr>
          <p:cNvSpPr>
            <a:spLocks noGrp="1"/>
          </p:cNvSpPr>
          <p:nvPr>
            <p:ph type="dt" sz="half" idx="10"/>
          </p:nvPr>
        </p:nvSpPr>
        <p:spPr/>
        <p:txBody>
          <a:bodyPr/>
          <a:lstStyle/>
          <a:p>
            <a:fld id="{359EE2D2-E80D-43BF-BB61-9AFC96750ADB}" type="datetimeFigureOut">
              <a:rPr lang="en-IE" smtClean="0"/>
              <a:t>21/07/2023</a:t>
            </a:fld>
            <a:endParaRPr lang="en-IE"/>
          </a:p>
        </p:txBody>
      </p:sp>
      <p:sp>
        <p:nvSpPr>
          <p:cNvPr id="6" name="Footer Placeholder 5">
            <a:extLst>
              <a:ext uri="{FF2B5EF4-FFF2-40B4-BE49-F238E27FC236}">
                <a16:creationId xmlns:a16="http://schemas.microsoft.com/office/drawing/2014/main" id="{2C58AE05-58B4-60F8-5F75-010DAAD4913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3854BEA-BB28-E0FE-566E-D836A00DD204}"/>
              </a:ext>
            </a:extLst>
          </p:cNvPr>
          <p:cNvSpPr>
            <a:spLocks noGrp="1"/>
          </p:cNvSpPr>
          <p:nvPr>
            <p:ph type="sldNum" sz="quarter" idx="12"/>
          </p:nvPr>
        </p:nvSpPr>
        <p:spPr/>
        <p:txBody>
          <a:bodyPr/>
          <a:lstStyle/>
          <a:p>
            <a:fld id="{C013229F-92AE-402B-80A2-78D540BE8FF6}" type="slidenum">
              <a:rPr lang="en-IE" smtClean="0"/>
              <a:t>‹#›</a:t>
            </a:fld>
            <a:endParaRPr lang="en-IE"/>
          </a:p>
        </p:txBody>
      </p:sp>
    </p:spTree>
    <p:extLst>
      <p:ext uri="{BB962C8B-B14F-4D97-AF65-F5344CB8AC3E}">
        <p14:creationId xmlns:p14="http://schemas.microsoft.com/office/powerpoint/2010/main" val="88970206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CFD56-6AF9-E26B-BEB9-CC0D5DBC9ADC}"/>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IE"/>
          </a:p>
        </p:txBody>
      </p:sp>
      <p:sp>
        <p:nvSpPr>
          <p:cNvPr id="3" name="Picture Placeholder 2">
            <a:extLst>
              <a:ext uri="{FF2B5EF4-FFF2-40B4-BE49-F238E27FC236}">
                <a16:creationId xmlns:a16="http://schemas.microsoft.com/office/drawing/2014/main" id="{21778601-6E2B-DD7B-D0A7-F6D6AA8F5C2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E"/>
          </a:p>
        </p:txBody>
      </p:sp>
      <p:sp>
        <p:nvSpPr>
          <p:cNvPr id="4" name="Text Placeholder 3">
            <a:extLst>
              <a:ext uri="{FF2B5EF4-FFF2-40B4-BE49-F238E27FC236}">
                <a16:creationId xmlns:a16="http://schemas.microsoft.com/office/drawing/2014/main" id="{830054EB-EE10-E15D-8B71-0B2130382FC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D5131317-29FB-CF70-2BA0-4B7D5A986D62}"/>
              </a:ext>
            </a:extLst>
          </p:cNvPr>
          <p:cNvSpPr>
            <a:spLocks noGrp="1"/>
          </p:cNvSpPr>
          <p:nvPr>
            <p:ph type="dt" sz="half" idx="10"/>
          </p:nvPr>
        </p:nvSpPr>
        <p:spPr/>
        <p:txBody>
          <a:bodyPr/>
          <a:lstStyle/>
          <a:p>
            <a:fld id="{359EE2D2-E80D-43BF-BB61-9AFC96750ADB}" type="datetimeFigureOut">
              <a:rPr lang="en-IE" smtClean="0"/>
              <a:t>21/07/2023</a:t>
            </a:fld>
            <a:endParaRPr lang="en-IE"/>
          </a:p>
        </p:txBody>
      </p:sp>
      <p:sp>
        <p:nvSpPr>
          <p:cNvPr id="6" name="Footer Placeholder 5">
            <a:extLst>
              <a:ext uri="{FF2B5EF4-FFF2-40B4-BE49-F238E27FC236}">
                <a16:creationId xmlns:a16="http://schemas.microsoft.com/office/drawing/2014/main" id="{C4D272D9-4CC9-D83E-F60A-29A011120846}"/>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3296D71-5B2E-6F42-74D2-AE66882CF1E0}"/>
              </a:ext>
            </a:extLst>
          </p:cNvPr>
          <p:cNvSpPr>
            <a:spLocks noGrp="1"/>
          </p:cNvSpPr>
          <p:nvPr>
            <p:ph type="sldNum" sz="quarter" idx="12"/>
          </p:nvPr>
        </p:nvSpPr>
        <p:spPr/>
        <p:txBody>
          <a:bodyPr/>
          <a:lstStyle/>
          <a:p>
            <a:fld id="{C013229F-92AE-402B-80A2-78D540BE8FF6}" type="slidenum">
              <a:rPr lang="en-IE" smtClean="0"/>
              <a:t>‹#›</a:t>
            </a:fld>
            <a:endParaRPr lang="en-IE"/>
          </a:p>
        </p:txBody>
      </p:sp>
    </p:spTree>
    <p:extLst>
      <p:ext uri="{BB962C8B-B14F-4D97-AF65-F5344CB8AC3E}">
        <p14:creationId xmlns:p14="http://schemas.microsoft.com/office/powerpoint/2010/main" val="37268427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0C15-640D-2D82-7475-245CEEE6ED8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IE"/>
          </a:p>
        </p:txBody>
      </p:sp>
      <p:sp>
        <p:nvSpPr>
          <p:cNvPr id="3" name="Text Placeholder 2">
            <a:extLst>
              <a:ext uri="{FF2B5EF4-FFF2-40B4-BE49-F238E27FC236}">
                <a16:creationId xmlns:a16="http://schemas.microsoft.com/office/drawing/2014/main" id="{AB4FA07B-B25D-1B13-D20E-3AF09E430CD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7184AB83-1708-1F04-FA07-D99CBC30045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59EE2D2-E80D-43BF-BB61-9AFC96750ADB}" type="datetimeFigureOut">
              <a:rPr lang="en-IE" smtClean="0"/>
              <a:t>21/07/2023</a:t>
            </a:fld>
            <a:endParaRPr lang="en-IE"/>
          </a:p>
        </p:txBody>
      </p:sp>
      <p:sp>
        <p:nvSpPr>
          <p:cNvPr id="5" name="Footer Placeholder 4">
            <a:extLst>
              <a:ext uri="{FF2B5EF4-FFF2-40B4-BE49-F238E27FC236}">
                <a16:creationId xmlns:a16="http://schemas.microsoft.com/office/drawing/2014/main" id="{1E8488A1-22CB-E531-8E51-CB9BAE3BC3B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0094E8EC-AD66-0E49-61DA-5ABC9D7AE2D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013229F-92AE-402B-80A2-78D540BE8FF6}" type="slidenum">
              <a:rPr lang="en-IE" smtClean="0"/>
              <a:t>‹#›</a:t>
            </a:fld>
            <a:endParaRPr lang="en-IE"/>
          </a:p>
        </p:txBody>
      </p:sp>
    </p:spTree>
    <p:extLst>
      <p:ext uri="{BB962C8B-B14F-4D97-AF65-F5344CB8AC3E}">
        <p14:creationId xmlns:p14="http://schemas.microsoft.com/office/powerpoint/2010/main" val="231666632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24" r:id="rId1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ebaim.org/projects/screenreadersurvey9/#mobilescreenreader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3.png"/><Relationship Id="rId4"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a11y-guidelines.orange.com/en/mobile/ios/wwdc/2019/#accessibility-inspector" TargetMode="External"/><Relationship Id="rId3" Type="http://schemas.openxmlformats.org/officeDocument/2006/relationships/hyperlink" Target="https://9to5google.com/2021/02/23/android-talkback-update-new-gestures-customization-more/" TargetMode="External"/><Relationship Id="rId7" Type="http://schemas.openxmlformats.org/officeDocument/2006/relationships/hyperlink" Target="https://developer.android.com/studio/write/lint.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support.google.com/accessibility/android/answer/6376559" TargetMode="External"/><Relationship Id="rId5" Type="http://schemas.openxmlformats.org/officeDocument/2006/relationships/hyperlink" Target="https://play.google.com/store/apps/details?id=com.google.android.apps.accessibility.auditor&amp;hl=en_GB" TargetMode="External"/><Relationship Id="rId4" Type="http://schemas.openxmlformats.org/officeDocument/2006/relationships/hyperlink" Target="https://developer.apple.com/library/archive/documentation/Accessibility/Conceptual/AccessibilityMacOSX/OSXAXTestingApps.html" TargetMode="External"/><Relationship Id="rId9" Type="http://schemas.openxmlformats.org/officeDocument/2006/relationships/hyperlink" Target="https://www.gov.uk/guidance/public-sector-website-and-mobile-application-accessibility-monitorin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reactnative.dev/docs/accessibility"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github.com/XRAccessibility/xraccessibility.github.io" TargetMode="External"/><Relationship Id="rId4" Type="http://schemas.openxmlformats.org/officeDocument/2006/relationships/hyperlink" Target="https://www.w3.org/WAI/test-evaluate/report-template/"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760D6718-D62D-E947-A567-EC324FE464BE}"/>
              </a:ext>
            </a:extLst>
          </p:cNvPr>
          <p:cNvSpPr>
            <a:spLocks noGrp="1"/>
          </p:cNvSpPr>
          <p:nvPr>
            <p:ph type="ctrTitle"/>
          </p:nvPr>
        </p:nvSpPr>
        <p:spPr>
          <a:xfrm>
            <a:off x="382701" y="1665059"/>
            <a:ext cx="8145236" cy="991054"/>
          </a:xfrm>
        </p:spPr>
        <p:txBody>
          <a:bodyPr vert="horz" wrap="square" lIns="91440" tIns="45720" rIns="91440" bIns="45720" numCol="1" anchor="ctr" anchorCtr="0" compatLnSpc="1">
            <a:prstTxWarp prst="textNoShape">
              <a:avLst/>
            </a:prstTxWarp>
            <a:noAutofit/>
          </a:bodyPr>
          <a:lstStyle/>
          <a:p>
            <a:r>
              <a:rPr lang="en-GB" sz="2800" dirty="0"/>
              <a:t>Accessibility Testing in Mobile Applications</a:t>
            </a:r>
            <a:endParaRPr lang="en-US" altLang="en-US" sz="2800" dirty="0">
              <a:latin typeface="Arial" panose="020B0604020202020204" pitchFamily="34" charset="0"/>
              <a:cs typeface="Arial" panose="020B0604020202020204" pitchFamily="34" charset="0"/>
            </a:endParaRPr>
          </a:p>
        </p:txBody>
      </p:sp>
      <p:sp>
        <p:nvSpPr>
          <p:cNvPr id="9218" name="Subtitle 2">
            <a:extLst>
              <a:ext uri="{FF2B5EF4-FFF2-40B4-BE49-F238E27FC236}">
                <a16:creationId xmlns:a16="http://schemas.microsoft.com/office/drawing/2014/main" id="{ACCEE830-B063-3C4E-A7FC-C40EC2736579}"/>
              </a:ext>
            </a:extLst>
          </p:cNvPr>
          <p:cNvSpPr>
            <a:spLocks noGrp="1"/>
          </p:cNvSpPr>
          <p:nvPr>
            <p:ph type="subTitle" idx="1"/>
          </p:nvPr>
        </p:nvSpPr>
        <p:spPr>
          <a:xfrm>
            <a:off x="382701" y="2838794"/>
            <a:ext cx="6181385" cy="1431649"/>
          </a:xfrm>
        </p:spPr>
        <p:txBody>
          <a:bodyPr/>
          <a:lstStyle/>
          <a:p>
            <a:r>
              <a:rPr lang="en-GB" sz="1600" dirty="0">
                <a:latin typeface="Arial" panose="020B0604020202020204" pitchFamily="34" charset="0"/>
                <a:cs typeface="Arial" panose="020B0604020202020204" pitchFamily="34" charset="0"/>
              </a:rPr>
              <a:t>Joe Chidzik </a:t>
            </a:r>
          </a:p>
          <a:p>
            <a:r>
              <a:rPr lang="en-GB" altLang="en-US" sz="1600" dirty="0">
                <a:latin typeface="Arial" panose="020B0604020202020204" pitchFamily="34" charset="0"/>
                <a:cs typeface="Arial" panose="020B0604020202020204" pitchFamily="34" charset="0"/>
              </a:rPr>
              <a:t>Accessibility and Usability Consultant</a:t>
            </a:r>
          </a:p>
          <a:p>
            <a:endParaRPr lang="en-GB" altLang="en-US" sz="1600" dirty="0">
              <a:latin typeface="Arial" panose="020B0604020202020204" pitchFamily="34" charset="0"/>
              <a:cs typeface="Arial" panose="020B0604020202020204" pitchFamily="34" charset="0"/>
            </a:endParaRPr>
          </a:p>
          <a:p>
            <a:r>
              <a:rPr lang="en-GB" altLang="en-US" sz="1600" dirty="0">
                <a:latin typeface="Arial" panose="020B0604020202020204" pitchFamily="34" charset="0"/>
                <a:cs typeface="Arial" panose="020B0604020202020204" pitchFamily="34" charset="0"/>
              </a:rPr>
              <a:t>May 2022</a:t>
            </a:r>
            <a:endParaRPr lang="en-US" altLang="en-US" sz="1600" dirty="0">
              <a:latin typeface="Arial" panose="020B0604020202020204" pitchFamily="34" charset="0"/>
              <a:cs typeface="Arial" panose="020B0604020202020204" pitchFamily="34" charset="0"/>
            </a:endParaRPr>
          </a:p>
        </p:txBody>
      </p:sp>
      <p:pic>
        <p:nvPicPr>
          <p:cNvPr id="5" name="Picture 4" descr="Joe Chidzik, AbilityNet Consultant">
            <a:extLst>
              <a:ext uri="{FF2B5EF4-FFF2-40B4-BE49-F238E27FC236}">
                <a16:creationId xmlns:a16="http://schemas.microsoft.com/office/drawing/2014/main" id="{CFAED91A-E87D-02B5-8DA0-DDD41B5720DB}"/>
              </a:ext>
            </a:extLst>
          </p:cNvPr>
          <p:cNvPicPr>
            <a:picLocks noChangeAspect="1"/>
          </p:cNvPicPr>
          <p:nvPr/>
        </p:nvPicPr>
        <p:blipFill>
          <a:blip r:embed="rId2"/>
          <a:stretch>
            <a:fillRect/>
          </a:stretch>
        </p:blipFill>
        <p:spPr>
          <a:xfrm>
            <a:off x="6406213" y="2473848"/>
            <a:ext cx="2121929" cy="23805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6FC9-484F-42A1-91AC-63CE2C7F679B}"/>
              </a:ext>
            </a:extLst>
          </p:cNvPr>
          <p:cNvSpPr>
            <a:spLocks noGrp="1"/>
          </p:cNvSpPr>
          <p:nvPr>
            <p:ph type="title"/>
          </p:nvPr>
        </p:nvSpPr>
        <p:spPr/>
        <p:txBody>
          <a:bodyPr/>
          <a:lstStyle/>
          <a:p>
            <a:r>
              <a:rPr lang="en-GB" dirty="0"/>
              <a:t>Mobile Accessibility Tools</a:t>
            </a:r>
          </a:p>
        </p:txBody>
      </p:sp>
      <p:sp>
        <p:nvSpPr>
          <p:cNvPr id="3" name="Content Placeholder 2">
            <a:extLst>
              <a:ext uri="{FF2B5EF4-FFF2-40B4-BE49-F238E27FC236}">
                <a16:creationId xmlns:a16="http://schemas.microsoft.com/office/drawing/2014/main" id="{18CD212E-7366-40A7-B6C2-655241A1A83D}"/>
              </a:ext>
            </a:extLst>
          </p:cNvPr>
          <p:cNvSpPr>
            <a:spLocks noGrp="1"/>
          </p:cNvSpPr>
          <p:nvPr>
            <p:ph idx="1"/>
          </p:nvPr>
        </p:nvSpPr>
        <p:spPr>
          <a:xfrm>
            <a:off x="419101" y="1638300"/>
            <a:ext cx="4773578" cy="2956322"/>
          </a:xfrm>
        </p:spPr>
        <p:txBody>
          <a:bodyPr/>
          <a:lstStyle/>
          <a:p>
            <a:pPr>
              <a:lnSpc>
                <a:spcPct val="150000"/>
              </a:lnSpc>
              <a:spcAft>
                <a:spcPts val="0"/>
              </a:spcAft>
            </a:pPr>
            <a:r>
              <a:rPr lang="en-GB" sz="1500" dirty="0"/>
              <a:t>Screen readers – TalkBack or VoiceOver </a:t>
            </a:r>
          </a:p>
          <a:p>
            <a:pPr>
              <a:lnSpc>
                <a:spcPct val="150000"/>
              </a:lnSpc>
              <a:spcAft>
                <a:spcPts val="0"/>
              </a:spcAft>
            </a:pPr>
            <a:r>
              <a:rPr lang="en-GB" sz="1500" dirty="0"/>
              <a:t>Display settings – Display and font, contrast</a:t>
            </a:r>
          </a:p>
          <a:p>
            <a:pPr>
              <a:lnSpc>
                <a:spcPct val="150000"/>
              </a:lnSpc>
              <a:spcAft>
                <a:spcPts val="0"/>
              </a:spcAft>
            </a:pPr>
            <a:r>
              <a:rPr lang="en-GB" sz="1500" dirty="0"/>
              <a:t>Interaction controls – Voice Access or Voice Control, Switch Access, Google Assistant or Siri</a:t>
            </a:r>
          </a:p>
          <a:p>
            <a:pPr>
              <a:lnSpc>
                <a:spcPct val="150000"/>
              </a:lnSpc>
              <a:spcAft>
                <a:spcPts val="0"/>
              </a:spcAft>
            </a:pPr>
            <a:r>
              <a:rPr lang="en-GB" sz="1500" dirty="0"/>
              <a:t>Braille –</a:t>
            </a:r>
            <a:r>
              <a:rPr lang="en-GB" sz="1500" b="1" dirty="0"/>
              <a:t> </a:t>
            </a:r>
            <a:r>
              <a:rPr lang="en-GB" sz="1500" dirty="0"/>
              <a:t>BrailleBack or Bluetooth enabled braille display</a:t>
            </a:r>
          </a:p>
          <a:p>
            <a:pPr>
              <a:lnSpc>
                <a:spcPct val="150000"/>
              </a:lnSpc>
              <a:spcAft>
                <a:spcPts val="0"/>
              </a:spcAft>
            </a:pPr>
            <a:r>
              <a:rPr lang="en-GB" sz="1500" dirty="0"/>
              <a:t>Audio – Captions, real-time text (RTT), or mono audio</a:t>
            </a:r>
          </a:p>
          <a:p>
            <a:endParaRPr lang="en-GB" sz="1400" dirty="0"/>
          </a:p>
          <a:p>
            <a:endParaRPr lang="en-GB" dirty="0"/>
          </a:p>
        </p:txBody>
      </p:sp>
      <p:pic>
        <p:nvPicPr>
          <p:cNvPr id="5" name="Picture 4">
            <a:extLst>
              <a:ext uri="{FF2B5EF4-FFF2-40B4-BE49-F238E27FC236}">
                <a16:creationId xmlns:a16="http://schemas.microsoft.com/office/drawing/2014/main" id="{4B64B4CB-2F43-43FB-9F9D-AC46DD728D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679" y="1972330"/>
            <a:ext cx="3494121" cy="2310563"/>
          </a:xfrm>
          <a:prstGeom prst="rect">
            <a:avLst/>
          </a:prstGeom>
        </p:spPr>
      </p:pic>
    </p:spTree>
    <p:extLst>
      <p:ext uri="{BB962C8B-B14F-4D97-AF65-F5344CB8AC3E}">
        <p14:creationId xmlns:p14="http://schemas.microsoft.com/office/powerpoint/2010/main" val="2280453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5FE2C7-7588-9A4D-A557-BF3AA2BC2892}"/>
              </a:ext>
            </a:extLst>
          </p:cNvPr>
          <p:cNvSpPr>
            <a:spLocks noGrp="1"/>
          </p:cNvSpPr>
          <p:nvPr>
            <p:ph type="title"/>
          </p:nvPr>
        </p:nvSpPr>
        <p:spPr/>
        <p:txBody>
          <a:bodyPr/>
          <a:lstStyle/>
          <a:p>
            <a:r>
              <a:rPr lang="en-US" sz="2400" dirty="0"/>
              <a:t>Mobile Screen Reader Usage</a:t>
            </a:r>
          </a:p>
        </p:txBody>
      </p:sp>
      <p:graphicFrame>
        <p:nvGraphicFramePr>
          <p:cNvPr id="2" name="Table 3" descr="Mobile Screen Reader Usage  VS Percentage of Respondents &#10;Voiceover- 71.5%&#10;Talkback for Android- 29.1%&#10;Voice Assistant-7.6%&#10;VoiceView-6.1%&#10;Mobile Accessibility for Android-3.4%&#10;MobileSpeak- 0.5%&#10;Nuance Talks- 1.0%&#10;Other- 3.4%&#10; ">
            <a:extLst>
              <a:ext uri="{FF2B5EF4-FFF2-40B4-BE49-F238E27FC236}">
                <a16:creationId xmlns:a16="http://schemas.microsoft.com/office/drawing/2014/main" id="{6FA22F6A-A4C5-4B31-9FFF-DD1A7C75E741}"/>
              </a:ext>
            </a:extLst>
          </p:cNvPr>
          <p:cNvGraphicFramePr>
            <a:graphicFrameLocks noGrp="1"/>
          </p:cNvGraphicFramePr>
          <p:nvPr>
            <p:extLst>
              <p:ext uri="{D42A27DB-BD31-4B8C-83A1-F6EECF244321}">
                <p14:modId xmlns:p14="http://schemas.microsoft.com/office/powerpoint/2010/main" val="3440767092"/>
              </p:ext>
            </p:extLst>
          </p:nvPr>
        </p:nvGraphicFramePr>
        <p:xfrm>
          <a:off x="457198" y="1616927"/>
          <a:ext cx="5943602" cy="3286087"/>
        </p:xfrm>
        <a:graphic>
          <a:graphicData uri="http://schemas.openxmlformats.org/drawingml/2006/table">
            <a:tbl>
              <a:tblPr firstRow="1" bandRow="1">
                <a:tableStyleId>{5C22544A-7EE6-4342-B048-85BDC9FD1C3A}</a:tableStyleId>
              </a:tblPr>
              <a:tblGrid>
                <a:gridCol w="2971801">
                  <a:extLst>
                    <a:ext uri="{9D8B030D-6E8A-4147-A177-3AD203B41FA5}">
                      <a16:colId xmlns:a16="http://schemas.microsoft.com/office/drawing/2014/main" val="22187444"/>
                    </a:ext>
                  </a:extLst>
                </a:gridCol>
                <a:gridCol w="2971801">
                  <a:extLst>
                    <a:ext uri="{9D8B030D-6E8A-4147-A177-3AD203B41FA5}">
                      <a16:colId xmlns:a16="http://schemas.microsoft.com/office/drawing/2014/main" val="2155090760"/>
                    </a:ext>
                  </a:extLst>
                </a:gridCol>
              </a:tblGrid>
              <a:tr h="828583">
                <a:tc>
                  <a:txBody>
                    <a:bodyPr/>
                    <a:lstStyle/>
                    <a:p>
                      <a:r>
                        <a:rPr lang="en-GB" sz="2400" dirty="0"/>
                        <a:t>Mobile Screen Reader</a:t>
                      </a:r>
                    </a:p>
                  </a:txBody>
                  <a:tcPr>
                    <a:solidFill>
                      <a:srgbClr val="005C6E"/>
                    </a:solidFill>
                  </a:tcPr>
                </a:tc>
                <a:tc>
                  <a:txBody>
                    <a:bodyPr/>
                    <a:lstStyle/>
                    <a:p>
                      <a:r>
                        <a:rPr lang="en-GB" sz="2400" dirty="0"/>
                        <a:t>Percentage of Respondents</a:t>
                      </a:r>
                    </a:p>
                  </a:txBody>
                  <a:tcPr>
                    <a:solidFill>
                      <a:srgbClr val="005C6E"/>
                    </a:solidFill>
                  </a:tcPr>
                </a:tc>
                <a:extLst>
                  <a:ext uri="{0D108BD9-81ED-4DB2-BD59-A6C34878D82A}">
                    <a16:rowId xmlns:a16="http://schemas.microsoft.com/office/drawing/2014/main" val="378299869"/>
                  </a:ext>
                </a:extLst>
              </a:tr>
              <a:tr h="307188">
                <a:tc>
                  <a:txBody>
                    <a:bodyPr/>
                    <a:lstStyle/>
                    <a:p>
                      <a:r>
                        <a:rPr lang="en-GB" sz="1400" b="0" i="0" kern="1200" dirty="0">
                          <a:solidFill>
                            <a:srgbClr val="000000"/>
                          </a:solidFill>
                          <a:effectLst/>
                          <a:latin typeface="+mn-lt"/>
                          <a:ea typeface="+mn-ea"/>
                          <a:cs typeface="+mn-cs"/>
                        </a:rPr>
                        <a:t>VoiceOver</a:t>
                      </a:r>
                      <a:endParaRPr lang="en-GB" sz="1400" dirty="0">
                        <a:solidFill>
                          <a:srgbClr val="000000"/>
                        </a:solidFill>
                      </a:endParaRPr>
                    </a:p>
                  </a:txBody>
                  <a:tcPr/>
                </a:tc>
                <a:tc>
                  <a:txBody>
                    <a:bodyPr/>
                    <a:lstStyle/>
                    <a:p>
                      <a:r>
                        <a:rPr lang="en-GB" sz="1400" dirty="0">
                          <a:solidFill>
                            <a:srgbClr val="000000"/>
                          </a:solidFill>
                        </a:rPr>
                        <a:t>71.5%</a:t>
                      </a:r>
                    </a:p>
                  </a:txBody>
                  <a:tcPr/>
                </a:tc>
                <a:extLst>
                  <a:ext uri="{0D108BD9-81ED-4DB2-BD59-A6C34878D82A}">
                    <a16:rowId xmlns:a16="http://schemas.microsoft.com/office/drawing/2014/main" val="605053413"/>
                  </a:ext>
                </a:extLst>
              </a:tr>
              <a:tr h="307188">
                <a:tc>
                  <a:txBody>
                    <a:bodyPr/>
                    <a:lstStyle/>
                    <a:p>
                      <a:r>
                        <a:rPr lang="en-GB" sz="1400" b="0" i="0" kern="1200" dirty="0">
                          <a:solidFill>
                            <a:srgbClr val="000000"/>
                          </a:solidFill>
                          <a:effectLst/>
                          <a:latin typeface="+mn-lt"/>
                          <a:ea typeface="+mn-ea"/>
                          <a:cs typeface="+mn-cs"/>
                        </a:rPr>
                        <a:t>TalkBack for Android</a:t>
                      </a:r>
                      <a:endParaRPr lang="en-GB" sz="1400" dirty="0">
                        <a:solidFill>
                          <a:srgbClr val="000000"/>
                        </a:solidFill>
                      </a:endParaRPr>
                    </a:p>
                  </a:txBody>
                  <a:tcPr/>
                </a:tc>
                <a:tc>
                  <a:txBody>
                    <a:bodyPr/>
                    <a:lstStyle/>
                    <a:p>
                      <a:r>
                        <a:rPr lang="en-GB" sz="1400" dirty="0">
                          <a:solidFill>
                            <a:srgbClr val="000000"/>
                          </a:solidFill>
                        </a:rPr>
                        <a:t>29.1%</a:t>
                      </a:r>
                    </a:p>
                  </a:txBody>
                  <a:tcPr/>
                </a:tc>
                <a:extLst>
                  <a:ext uri="{0D108BD9-81ED-4DB2-BD59-A6C34878D82A}">
                    <a16:rowId xmlns:a16="http://schemas.microsoft.com/office/drawing/2014/main" val="2459992100"/>
                  </a:ext>
                </a:extLst>
              </a:tr>
              <a:tr h="307188">
                <a:tc>
                  <a:txBody>
                    <a:bodyPr/>
                    <a:lstStyle/>
                    <a:p>
                      <a:r>
                        <a:rPr lang="en-GB" sz="1400" b="0" i="0" kern="1200" dirty="0">
                          <a:solidFill>
                            <a:srgbClr val="000000"/>
                          </a:solidFill>
                          <a:effectLst/>
                          <a:latin typeface="+mn-lt"/>
                          <a:ea typeface="+mn-ea"/>
                          <a:cs typeface="+mn-cs"/>
                        </a:rPr>
                        <a:t>Voice Assistant</a:t>
                      </a:r>
                      <a:endParaRPr lang="en-GB" sz="1400" dirty="0">
                        <a:solidFill>
                          <a:srgbClr val="000000"/>
                        </a:solidFill>
                      </a:endParaRPr>
                    </a:p>
                  </a:txBody>
                  <a:tcPr/>
                </a:tc>
                <a:tc>
                  <a:txBody>
                    <a:bodyPr/>
                    <a:lstStyle/>
                    <a:p>
                      <a:r>
                        <a:rPr lang="en-GB" sz="1400" dirty="0">
                          <a:solidFill>
                            <a:srgbClr val="000000"/>
                          </a:solidFill>
                        </a:rPr>
                        <a:t>7.6%</a:t>
                      </a:r>
                    </a:p>
                  </a:txBody>
                  <a:tcPr/>
                </a:tc>
                <a:extLst>
                  <a:ext uri="{0D108BD9-81ED-4DB2-BD59-A6C34878D82A}">
                    <a16:rowId xmlns:a16="http://schemas.microsoft.com/office/drawing/2014/main" val="1743176704"/>
                  </a:ext>
                </a:extLst>
              </a:tr>
              <a:tr h="307188">
                <a:tc>
                  <a:txBody>
                    <a:bodyPr/>
                    <a:lstStyle/>
                    <a:p>
                      <a:r>
                        <a:rPr lang="en-GB" sz="1400" b="0" i="0" kern="1200" dirty="0">
                          <a:solidFill>
                            <a:srgbClr val="000000"/>
                          </a:solidFill>
                          <a:effectLst/>
                          <a:latin typeface="+mn-lt"/>
                          <a:ea typeface="+mn-ea"/>
                          <a:cs typeface="+mn-cs"/>
                        </a:rPr>
                        <a:t>VoiceView</a:t>
                      </a:r>
                      <a:endParaRPr lang="en-GB" sz="1400" dirty="0">
                        <a:solidFill>
                          <a:srgbClr val="000000"/>
                        </a:solidFill>
                      </a:endParaRPr>
                    </a:p>
                  </a:txBody>
                  <a:tcPr/>
                </a:tc>
                <a:tc>
                  <a:txBody>
                    <a:bodyPr/>
                    <a:lstStyle/>
                    <a:p>
                      <a:r>
                        <a:rPr lang="en-GB" sz="1400" dirty="0">
                          <a:solidFill>
                            <a:srgbClr val="000000"/>
                          </a:solidFill>
                        </a:rPr>
                        <a:t>6.1%</a:t>
                      </a:r>
                    </a:p>
                  </a:txBody>
                  <a:tcPr/>
                </a:tc>
                <a:extLst>
                  <a:ext uri="{0D108BD9-81ED-4DB2-BD59-A6C34878D82A}">
                    <a16:rowId xmlns:a16="http://schemas.microsoft.com/office/drawing/2014/main" val="894724202"/>
                  </a:ext>
                </a:extLst>
              </a:tr>
              <a:tr h="307188">
                <a:tc>
                  <a:txBody>
                    <a:bodyPr/>
                    <a:lstStyle/>
                    <a:p>
                      <a:r>
                        <a:rPr lang="en-GB" sz="1400" b="0" i="0" kern="1200" dirty="0">
                          <a:solidFill>
                            <a:srgbClr val="000000"/>
                          </a:solidFill>
                          <a:effectLst/>
                          <a:latin typeface="+mn-lt"/>
                          <a:ea typeface="+mn-ea"/>
                          <a:cs typeface="+mn-cs"/>
                        </a:rPr>
                        <a:t>Mobile Accessibility for Android</a:t>
                      </a:r>
                      <a:endParaRPr lang="en-GB" sz="1400" dirty="0">
                        <a:solidFill>
                          <a:srgbClr val="000000"/>
                        </a:solidFill>
                      </a:endParaRPr>
                    </a:p>
                  </a:txBody>
                  <a:tcPr/>
                </a:tc>
                <a:tc>
                  <a:txBody>
                    <a:bodyPr/>
                    <a:lstStyle/>
                    <a:p>
                      <a:r>
                        <a:rPr lang="en-GB" sz="1400" dirty="0">
                          <a:solidFill>
                            <a:srgbClr val="000000"/>
                          </a:solidFill>
                        </a:rPr>
                        <a:t>3.4%</a:t>
                      </a:r>
                    </a:p>
                  </a:txBody>
                  <a:tcPr/>
                </a:tc>
                <a:extLst>
                  <a:ext uri="{0D108BD9-81ED-4DB2-BD59-A6C34878D82A}">
                    <a16:rowId xmlns:a16="http://schemas.microsoft.com/office/drawing/2014/main" val="132894436"/>
                  </a:ext>
                </a:extLst>
              </a:tr>
              <a:tr h="307188">
                <a:tc>
                  <a:txBody>
                    <a:bodyPr/>
                    <a:lstStyle/>
                    <a:p>
                      <a:r>
                        <a:rPr lang="en-GB" sz="1400" b="0" i="0" kern="1200" dirty="0">
                          <a:solidFill>
                            <a:srgbClr val="000000"/>
                          </a:solidFill>
                          <a:effectLst/>
                          <a:latin typeface="+mn-lt"/>
                          <a:ea typeface="+mn-ea"/>
                          <a:cs typeface="+mn-cs"/>
                        </a:rPr>
                        <a:t>MobileSpeak</a:t>
                      </a:r>
                      <a:endParaRPr lang="en-GB" sz="1400" dirty="0">
                        <a:solidFill>
                          <a:srgbClr val="000000"/>
                        </a:solidFill>
                      </a:endParaRPr>
                    </a:p>
                  </a:txBody>
                  <a:tcPr/>
                </a:tc>
                <a:tc>
                  <a:txBody>
                    <a:bodyPr/>
                    <a:lstStyle/>
                    <a:p>
                      <a:r>
                        <a:rPr lang="en-GB" sz="1400" dirty="0">
                          <a:solidFill>
                            <a:srgbClr val="000000"/>
                          </a:solidFill>
                        </a:rPr>
                        <a:t>0.5%</a:t>
                      </a:r>
                    </a:p>
                  </a:txBody>
                  <a:tcPr/>
                </a:tc>
                <a:extLst>
                  <a:ext uri="{0D108BD9-81ED-4DB2-BD59-A6C34878D82A}">
                    <a16:rowId xmlns:a16="http://schemas.microsoft.com/office/drawing/2014/main" val="739128672"/>
                  </a:ext>
                </a:extLst>
              </a:tr>
              <a:tr h="307188">
                <a:tc>
                  <a:txBody>
                    <a:bodyPr/>
                    <a:lstStyle/>
                    <a:p>
                      <a:r>
                        <a:rPr lang="en-GB" sz="1400" b="0" i="0" kern="1200" dirty="0">
                          <a:solidFill>
                            <a:srgbClr val="000000"/>
                          </a:solidFill>
                          <a:effectLst/>
                          <a:latin typeface="+mn-lt"/>
                          <a:ea typeface="+mn-ea"/>
                          <a:cs typeface="+mn-cs"/>
                        </a:rPr>
                        <a:t>Nuance Talks</a:t>
                      </a:r>
                      <a:endParaRPr lang="en-GB" sz="1400" dirty="0">
                        <a:solidFill>
                          <a:srgbClr val="000000"/>
                        </a:solidFill>
                      </a:endParaRPr>
                    </a:p>
                  </a:txBody>
                  <a:tcPr/>
                </a:tc>
                <a:tc>
                  <a:txBody>
                    <a:bodyPr/>
                    <a:lstStyle/>
                    <a:p>
                      <a:r>
                        <a:rPr lang="en-GB" sz="1400" dirty="0">
                          <a:solidFill>
                            <a:srgbClr val="000000"/>
                          </a:solidFill>
                        </a:rPr>
                        <a:t>1.0%</a:t>
                      </a:r>
                    </a:p>
                  </a:txBody>
                  <a:tcPr/>
                </a:tc>
                <a:extLst>
                  <a:ext uri="{0D108BD9-81ED-4DB2-BD59-A6C34878D82A}">
                    <a16:rowId xmlns:a16="http://schemas.microsoft.com/office/drawing/2014/main" val="1707810103"/>
                  </a:ext>
                </a:extLst>
              </a:tr>
              <a:tr h="307188">
                <a:tc>
                  <a:txBody>
                    <a:bodyPr/>
                    <a:lstStyle/>
                    <a:p>
                      <a:r>
                        <a:rPr lang="en-GB" sz="1400" dirty="0">
                          <a:solidFill>
                            <a:srgbClr val="000000"/>
                          </a:solidFill>
                        </a:rPr>
                        <a:t>Other</a:t>
                      </a:r>
                    </a:p>
                  </a:txBody>
                  <a:tcPr/>
                </a:tc>
                <a:tc>
                  <a:txBody>
                    <a:bodyPr/>
                    <a:lstStyle/>
                    <a:p>
                      <a:r>
                        <a:rPr lang="en-GB" sz="1400" dirty="0">
                          <a:solidFill>
                            <a:srgbClr val="000000"/>
                          </a:solidFill>
                        </a:rPr>
                        <a:t>3.4%</a:t>
                      </a:r>
                    </a:p>
                  </a:txBody>
                  <a:tcPr/>
                </a:tc>
                <a:extLst>
                  <a:ext uri="{0D108BD9-81ED-4DB2-BD59-A6C34878D82A}">
                    <a16:rowId xmlns:a16="http://schemas.microsoft.com/office/drawing/2014/main" val="2870798760"/>
                  </a:ext>
                </a:extLst>
              </a:tr>
            </a:tbl>
          </a:graphicData>
        </a:graphic>
      </p:graphicFrame>
      <p:sp>
        <p:nvSpPr>
          <p:cNvPr id="5" name="Content Placeholder 4" descr="Webaim’s Mobile Screen Readers Used&#10;&#10;&#10;&#10;">
            <a:extLst>
              <a:ext uri="{FF2B5EF4-FFF2-40B4-BE49-F238E27FC236}">
                <a16:creationId xmlns:a16="http://schemas.microsoft.com/office/drawing/2014/main" id="{92730790-482F-8546-AC94-C9719D521CA3}"/>
              </a:ext>
            </a:extLst>
          </p:cNvPr>
          <p:cNvSpPr>
            <a:spLocks noGrp="1"/>
          </p:cNvSpPr>
          <p:nvPr>
            <p:ph idx="1"/>
          </p:nvPr>
        </p:nvSpPr>
        <p:spPr>
          <a:xfrm>
            <a:off x="6838790" y="1767329"/>
            <a:ext cx="1848009" cy="2934981"/>
          </a:xfrm>
        </p:spPr>
        <p:txBody>
          <a:bodyPr/>
          <a:lstStyle/>
          <a:p>
            <a:pPr marL="0" indent="0">
              <a:buNone/>
            </a:pPr>
            <a:r>
              <a:rPr lang="en-US" sz="1400" dirty="0"/>
              <a:t>Respondents in the survey answered “</a:t>
            </a:r>
            <a:r>
              <a:rPr lang="en-GB" sz="1400" dirty="0"/>
              <a:t>Which of the following mobile screen readers do you commonly use? (Choose all that apply)”</a:t>
            </a:r>
          </a:p>
          <a:p>
            <a:pPr marL="0" indent="0">
              <a:buNone/>
            </a:pPr>
            <a:endParaRPr lang="en-GB" sz="1400" dirty="0"/>
          </a:p>
          <a:p>
            <a:pPr marL="0" indent="0">
              <a:buNone/>
            </a:pPr>
            <a:r>
              <a:rPr lang="en-US" sz="1400" dirty="0"/>
              <a:t>Source: </a:t>
            </a:r>
            <a:r>
              <a:rPr lang="en-GB" sz="1400" dirty="0">
                <a:hlinkClick r:id="rId3"/>
              </a:rPr>
              <a:t>Webaim’s Mobile Screen Readers Used</a:t>
            </a:r>
            <a:endParaRPr lang="en-US" sz="1400" dirty="0"/>
          </a:p>
          <a:p>
            <a:pPr marL="0" indent="0">
              <a:buNone/>
            </a:pPr>
            <a:endParaRPr lang="en-US"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7017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5DA9B1-29EC-489B-94D0-EF2A027D0027}"/>
              </a:ext>
            </a:extLst>
          </p:cNvPr>
          <p:cNvSpPr>
            <a:spLocks noGrp="1"/>
          </p:cNvSpPr>
          <p:nvPr>
            <p:ph type="title"/>
          </p:nvPr>
        </p:nvSpPr>
        <p:spPr>
          <a:xfrm>
            <a:off x="457200" y="2133600"/>
            <a:ext cx="8229600" cy="1083733"/>
          </a:xfrm>
        </p:spPr>
        <p:txBody>
          <a:bodyPr/>
          <a:lstStyle/>
          <a:p>
            <a:pPr algn="ctr">
              <a:lnSpc>
                <a:spcPct val="150000"/>
              </a:lnSpc>
            </a:pPr>
            <a:r>
              <a:rPr lang="en-US" sz="2800" dirty="0"/>
              <a:t>Using Mobile Screen Readers</a:t>
            </a:r>
          </a:p>
        </p:txBody>
      </p:sp>
    </p:spTree>
    <p:extLst>
      <p:ext uri="{BB962C8B-B14F-4D97-AF65-F5344CB8AC3E}">
        <p14:creationId xmlns:p14="http://schemas.microsoft.com/office/powerpoint/2010/main" val="1696754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DD0A-EC8F-413A-BC0B-B4CB330C2646}"/>
              </a:ext>
            </a:extLst>
          </p:cNvPr>
          <p:cNvSpPr>
            <a:spLocks noGrp="1"/>
          </p:cNvSpPr>
          <p:nvPr>
            <p:ph type="title"/>
          </p:nvPr>
        </p:nvSpPr>
        <p:spPr/>
        <p:txBody>
          <a:bodyPr/>
          <a:lstStyle/>
          <a:p>
            <a:r>
              <a:rPr lang="en-GB" dirty="0"/>
              <a:t>Activating VoiceOver</a:t>
            </a:r>
          </a:p>
        </p:txBody>
      </p:sp>
      <p:sp>
        <p:nvSpPr>
          <p:cNvPr id="3" name="Content Placeholder 2">
            <a:extLst>
              <a:ext uri="{FF2B5EF4-FFF2-40B4-BE49-F238E27FC236}">
                <a16:creationId xmlns:a16="http://schemas.microsoft.com/office/drawing/2014/main" id="{D1D8213E-5619-444F-B9A4-655045F943D4}"/>
              </a:ext>
            </a:extLst>
          </p:cNvPr>
          <p:cNvSpPr>
            <a:spLocks noGrp="1"/>
          </p:cNvSpPr>
          <p:nvPr>
            <p:ph idx="1"/>
          </p:nvPr>
        </p:nvSpPr>
        <p:spPr>
          <a:xfrm>
            <a:off x="444985" y="1633880"/>
            <a:ext cx="8229600" cy="475979"/>
          </a:xfrm>
        </p:spPr>
        <p:txBody>
          <a:bodyPr/>
          <a:lstStyle/>
          <a:p>
            <a:pPr marL="0" indent="0">
              <a:buNone/>
            </a:pPr>
            <a:r>
              <a:rPr lang="en-GB" sz="1400" dirty="0"/>
              <a:t>Go to Settings &gt; Accessibility &gt; VoiceOver &gt; Turn VoiceOver on.  </a:t>
            </a:r>
          </a:p>
        </p:txBody>
      </p:sp>
      <p:pic>
        <p:nvPicPr>
          <p:cNvPr id="5" name="Picture 4" descr="Settings menu on an iPhone">
            <a:extLst>
              <a:ext uri="{FF2B5EF4-FFF2-40B4-BE49-F238E27FC236}">
                <a16:creationId xmlns:a16="http://schemas.microsoft.com/office/drawing/2014/main" id="{EBCC5A47-B9F9-425E-A220-514D715EF1EB}"/>
              </a:ext>
            </a:extLst>
          </p:cNvPr>
          <p:cNvPicPr>
            <a:picLocks noChangeAspect="1"/>
          </p:cNvPicPr>
          <p:nvPr/>
        </p:nvPicPr>
        <p:blipFill>
          <a:blip r:embed="rId3"/>
          <a:stretch>
            <a:fillRect/>
          </a:stretch>
        </p:blipFill>
        <p:spPr>
          <a:xfrm>
            <a:off x="579380" y="2121010"/>
            <a:ext cx="1271617" cy="2752099"/>
          </a:xfrm>
          <a:prstGeom prst="rect">
            <a:avLst/>
          </a:prstGeom>
        </p:spPr>
      </p:pic>
      <p:sp>
        <p:nvSpPr>
          <p:cNvPr id="11" name="Arrow: Right 10">
            <a:extLst>
              <a:ext uri="{FF2B5EF4-FFF2-40B4-BE49-F238E27FC236}">
                <a16:creationId xmlns:a16="http://schemas.microsoft.com/office/drawing/2014/main" id="{6A63BD26-EB67-4FA9-B5A0-1CEB05222F78}"/>
              </a:ext>
              <a:ext uri="{C183D7F6-B498-43B3-948B-1728B52AA6E4}">
                <adec:decorative xmlns:adec="http://schemas.microsoft.com/office/drawing/2017/decorative" val="1"/>
              </a:ext>
            </a:extLst>
          </p:cNvPr>
          <p:cNvSpPr/>
          <p:nvPr/>
        </p:nvSpPr>
        <p:spPr>
          <a:xfrm>
            <a:off x="2497366" y="3275959"/>
            <a:ext cx="804672" cy="310896"/>
          </a:xfrm>
          <a:prstGeom prst="rightArrow">
            <a:avLst/>
          </a:prstGeom>
          <a:solidFill>
            <a:srgbClr val="005C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7" name="Picture 6" descr="Accessibility menu on an iPhone">
            <a:extLst>
              <a:ext uri="{FF2B5EF4-FFF2-40B4-BE49-F238E27FC236}">
                <a16:creationId xmlns:a16="http://schemas.microsoft.com/office/drawing/2014/main" id="{616BC9FF-AFB1-4F33-8DAD-0747B7AE5850}"/>
              </a:ext>
            </a:extLst>
          </p:cNvPr>
          <p:cNvPicPr>
            <a:picLocks noChangeAspect="1"/>
          </p:cNvPicPr>
          <p:nvPr/>
        </p:nvPicPr>
        <p:blipFill>
          <a:blip r:embed="rId4"/>
          <a:stretch>
            <a:fillRect/>
          </a:stretch>
        </p:blipFill>
        <p:spPr>
          <a:xfrm>
            <a:off x="3948407" y="2109859"/>
            <a:ext cx="1271618" cy="2752099"/>
          </a:xfrm>
          <a:prstGeom prst="rect">
            <a:avLst/>
          </a:prstGeom>
        </p:spPr>
      </p:pic>
      <p:sp>
        <p:nvSpPr>
          <p:cNvPr id="13" name="Arrow: Right 12">
            <a:extLst>
              <a:ext uri="{FF2B5EF4-FFF2-40B4-BE49-F238E27FC236}">
                <a16:creationId xmlns:a16="http://schemas.microsoft.com/office/drawing/2014/main" id="{808E4FBB-8828-4052-BA08-F7D0363F653E}"/>
              </a:ext>
              <a:ext uri="{C183D7F6-B498-43B3-948B-1728B52AA6E4}">
                <adec:decorative xmlns:adec="http://schemas.microsoft.com/office/drawing/2017/decorative" val="1"/>
              </a:ext>
            </a:extLst>
          </p:cNvPr>
          <p:cNvSpPr/>
          <p:nvPr/>
        </p:nvSpPr>
        <p:spPr>
          <a:xfrm>
            <a:off x="5921375" y="3275959"/>
            <a:ext cx="804672" cy="310896"/>
          </a:xfrm>
          <a:prstGeom prst="rightArrow">
            <a:avLst/>
          </a:prstGeom>
          <a:solidFill>
            <a:srgbClr val="005C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9" name="Picture 8" descr="VoiceOver menu on an iPhone">
            <a:extLst>
              <a:ext uri="{FF2B5EF4-FFF2-40B4-BE49-F238E27FC236}">
                <a16:creationId xmlns:a16="http://schemas.microsoft.com/office/drawing/2014/main" id="{D3BA4B66-3582-42A6-AC0B-27DF4E427E2D}"/>
              </a:ext>
            </a:extLst>
          </p:cNvPr>
          <p:cNvPicPr>
            <a:picLocks noChangeAspect="1"/>
          </p:cNvPicPr>
          <p:nvPr/>
        </p:nvPicPr>
        <p:blipFill>
          <a:blip r:embed="rId5"/>
          <a:stretch>
            <a:fillRect/>
          </a:stretch>
        </p:blipFill>
        <p:spPr>
          <a:xfrm>
            <a:off x="7427398" y="2109859"/>
            <a:ext cx="1271617" cy="2752099"/>
          </a:xfrm>
          <a:prstGeom prst="rect">
            <a:avLst/>
          </a:prstGeom>
        </p:spPr>
      </p:pic>
    </p:spTree>
    <p:extLst>
      <p:ext uri="{BB962C8B-B14F-4D97-AF65-F5344CB8AC3E}">
        <p14:creationId xmlns:p14="http://schemas.microsoft.com/office/powerpoint/2010/main" val="2932254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4DA94-0AC7-4F0D-AFC9-E8ECB32DC162}"/>
              </a:ext>
            </a:extLst>
          </p:cNvPr>
          <p:cNvSpPr>
            <a:spLocks noGrp="1"/>
          </p:cNvSpPr>
          <p:nvPr>
            <p:ph type="title"/>
          </p:nvPr>
        </p:nvSpPr>
        <p:spPr/>
        <p:txBody>
          <a:bodyPr wrap="square" anchor="b">
            <a:normAutofit/>
          </a:bodyPr>
          <a:lstStyle/>
          <a:p>
            <a:r>
              <a:rPr lang="en-GB" dirty="0"/>
              <a:t>iOS Accessibility Shortcut</a:t>
            </a:r>
          </a:p>
        </p:txBody>
      </p:sp>
      <p:pic>
        <p:nvPicPr>
          <p:cNvPr id="9" name="Picture 8" descr="Settings Menu on iPhone ">
            <a:extLst>
              <a:ext uri="{FF2B5EF4-FFF2-40B4-BE49-F238E27FC236}">
                <a16:creationId xmlns:a16="http://schemas.microsoft.com/office/drawing/2014/main" id="{717CCC1F-C58F-4658-A903-2DA8CF27EC21}"/>
              </a:ext>
            </a:extLst>
          </p:cNvPr>
          <p:cNvPicPr>
            <a:picLocks noChangeAspect="1"/>
          </p:cNvPicPr>
          <p:nvPr/>
        </p:nvPicPr>
        <p:blipFill>
          <a:blip r:embed="rId3"/>
          <a:srcRect/>
          <a:stretch/>
        </p:blipFill>
        <p:spPr>
          <a:xfrm>
            <a:off x="458152" y="1777791"/>
            <a:ext cx="1365393" cy="2956322"/>
          </a:xfrm>
          <a:prstGeom prst="rect">
            <a:avLst/>
          </a:prstGeom>
          <a:noFill/>
        </p:spPr>
      </p:pic>
      <p:pic>
        <p:nvPicPr>
          <p:cNvPr id="11" name="Picture 10" descr="Accessibility  Menu on iphone ">
            <a:extLst>
              <a:ext uri="{FF2B5EF4-FFF2-40B4-BE49-F238E27FC236}">
                <a16:creationId xmlns:a16="http://schemas.microsoft.com/office/drawing/2014/main" id="{5FD9656F-64C7-4FF4-98EF-A1087A4F04FE}"/>
              </a:ext>
            </a:extLst>
          </p:cNvPr>
          <p:cNvPicPr>
            <a:picLocks noChangeAspect="1"/>
          </p:cNvPicPr>
          <p:nvPr/>
        </p:nvPicPr>
        <p:blipFill>
          <a:blip r:embed="rId4"/>
          <a:srcRect/>
          <a:stretch/>
        </p:blipFill>
        <p:spPr>
          <a:xfrm>
            <a:off x="3815430" y="1664973"/>
            <a:ext cx="1418488" cy="3068317"/>
          </a:xfrm>
          <a:prstGeom prst="rect">
            <a:avLst/>
          </a:prstGeom>
        </p:spPr>
      </p:pic>
      <p:pic>
        <p:nvPicPr>
          <p:cNvPr id="13" name="Picture 12" descr="Accessibility Shortcut Menu on iPhone ">
            <a:extLst>
              <a:ext uri="{FF2B5EF4-FFF2-40B4-BE49-F238E27FC236}">
                <a16:creationId xmlns:a16="http://schemas.microsoft.com/office/drawing/2014/main" id="{E2DC8D5B-60B4-4F10-8E01-862FA8E68B91}"/>
              </a:ext>
            </a:extLst>
          </p:cNvPr>
          <p:cNvPicPr>
            <a:picLocks noChangeAspect="1"/>
          </p:cNvPicPr>
          <p:nvPr/>
        </p:nvPicPr>
        <p:blipFill>
          <a:blip r:embed="rId5"/>
          <a:stretch>
            <a:fillRect/>
          </a:stretch>
        </p:blipFill>
        <p:spPr>
          <a:xfrm>
            <a:off x="6993188" y="1664150"/>
            <a:ext cx="1418488" cy="3069963"/>
          </a:xfrm>
          <a:prstGeom prst="rect">
            <a:avLst/>
          </a:prstGeom>
        </p:spPr>
      </p:pic>
    </p:spTree>
    <p:extLst>
      <p:ext uri="{BB962C8B-B14F-4D97-AF65-F5344CB8AC3E}">
        <p14:creationId xmlns:p14="http://schemas.microsoft.com/office/powerpoint/2010/main" val="4093869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anchor="b">
            <a:normAutofit/>
          </a:bodyPr>
          <a:lstStyle/>
          <a:p>
            <a:r>
              <a:rPr lang="en-GB" err="1"/>
              <a:t>VoiceOver</a:t>
            </a:r>
            <a:r>
              <a:rPr lang="en-GB"/>
              <a:t> Demo (iOS)</a:t>
            </a:r>
          </a:p>
        </p:txBody>
      </p:sp>
      <p:sp>
        <p:nvSpPr>
          <p:cNvPr id="71" name="Slide Number Placeholder 3">
            <a:extLst>
              <a:ext uri="{FF2B5EF4-FFF2-40B4-BE49-F238E27FC236}">
                <a16:creationId xmlns:a16="http://schemas.microsoft.com/office/drawing/2014/main" id="{98D6156A-EF16-482D-9566-B560A4C888DC}"/>
              </a:ext>
            </a:extLst>
          </p:cNvPr>
          <p:cNvSpPr>
            <a:spLocks noGrp="1"/>
          </p:cNvSpPr>
          <p:nvPr>
            <p:ph type="sldNum" sz="quarter" idx="12"/>
          </p:nvPr>
        </p:nvSpPr>
        <p:spPr>
          <a:prstGeom prst="rect">
            <a:avLst/>
          </a:prstGeom>
        </p:spPr>
        <p:txBody>
          <a:bodyPr/>
          <a:lstStyle>
            <a:defPPr>
              <a:defRPr lang="en-US"/>
            </a:defPPr>
            <a:lvl1pPr algn="r" defTabSz="457200" rtl="0" eaLnBrk="1" fontAlgn="auto" hangingPunct="1">
              <a:spcBef>
                <a:spcPts val="0"/>
              </a:spcBef>
              <a:spcAft>
                <a:spcPts val="0"/>
              </a:spcAft>
              <a:defRPr sz="1400" kern="1200">
                <a:solidFill>
                  <a:srgbClr val="005C6E"/>
                </a:solidFill>
                <a:latin typeface="Arial"/>
                <a:ea typeface="+mn-ea"/>
                <a:cs typeface="Arial"/>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spcAft>
                <a:spcPts val="600"/>
              </a:spcAft>
              <a:defRPr/>
            </a:pPr>
            <a:fld id="{1FD74C2D-CB70-7946-AEC0-E7AE43935602}" type="slidenum">
              <a:rPr lang="en-US" smtClean="0"/>
              <a:pPr>
                <a:spcAft>
                  <a:spcPts val="600"/>
                </a:spcAft>
                <a:defRPr/>
              </a:pPr>
              <a:t>15</a:t>
            </a:fld>
            <a:endParaRPr lang="en-US"/>
          </a:p>
        </p:txBody>
      </p:sp>
      <p:pic>
        <p:nvPicPr>
          <p:cNvPr id="4098" name="Picture 2" descr="Retina Network Security Scanner Demo by E-SPIN">
            <a:extLst>
              <a:ext uri="{FF2B5EF4-FFF2-40B4-BE49-F238E27FC236}">
                <a16:creationId xmlns:a16="http://schemas.microsoft.com/office/drawing/2014/main" id="{364C58C7-41BB-4F68-A50B-A749BC6D2A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57200" y="1638300"/>
            <a:ext cx="8229600" cy="2956322"/>
          </a:xfrm>
          <a:prstGeom prst="rect">
            <a:avLst/>
          </a:prstGeom>
          <a:solidFill>
            <a:srgbClr val="FFFFFF"/>
          </a:solidFill>
        </p:spPr>
      </p:pic>
    </p:spTree>
    <p:extLst>
      <p:ext uri="{BB962C8B-B14F-4D97-AF65-F5344CB8AC3E}">
        <p14:creationId xmlns:p14="http://schemas.microsoft.com/office/powerpoint/2010/main" val="3043531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a:t>VoiceOver</a:t>
            </a:r>
            <a:r>
              <a:rPr lang="en-GB" dirty="0"/>
              <a:t> Basic Gestures</a:t>
            </a:r>
          </a:p>
        </p:txBody>
      </p:sp>
      <p:sp>
        <p:nvSpPr>
          <p:cNvPr id="5" name="Content Placeholder 4"/>
          <p:cNvSpPr>
            <a:spLocks noGrp="1"/>
          </p:cNvSpPr>
          <p:nvPr>
            <p:ph idx="1"/>
          </p:nvPr>
        </p:nvSpPr>
        <p:spPr>
          <a:xfrm>
            <a:off x="457199" y="1638300"/>
            <a:ext cx="6653463" cy="2956322"/>
          </a:xfrm>
        </p:spPr>
        <p:txBody>
          <a:bodyPr>
            <a:normAutofit/>
          </a:bodyPr>
          <a:lstStyle/>
          <a:p>
            <a:pPr lvl="1"/>
            <a:r>
              <a:rPr lang="en-GB" b="1" dirty="0"/>
              <a:t>Explore by Touch </a:t>
            </a:r>
            <a:r>
              <a:rPr lang="en-GB" dirty="0"/>
              <a:t>involves dragging </a:t>
            </a:r>
            <a:r>
              <a:rPr lang="en-GB" b="1" dirty="0"/>
              <a:t>one</a:t>
            </a:r>
            <a:r>
              <a:rPr lang="en-GB" dirty="0"/>
              <a:t> </a:t>
            </a:r>
            <a:r>
              <a:rPr lang="en-GB" b="1" dirty="0"/>
              <a:t>finger</a:t>
            </a:r>
            <a:r>
              <a:rPr lang="en-GB" dirty="0"/>
              <a:t> around the screen.</a:t>
            </a:r>
          </a:p>
          <a:p>
            <a:pPr lvl="1"/>
            <a:endParaRPr lang="en-GB" dirty="0"/>
          </a:p>
          <a:p>
            <a:pPr lvl="1"/>
            <a:r>
              <a:rPr lang="en-GB" b="1" dirty="0"/>
              <a:t>Swiping left and right </a:t>
            </a:r>
            <a:r>
              <a:rPr lang="en-GB" dirty="0"/>
              <a:t>with</a:t>
            </a:r>
            <a:r>
              <a:rPr lang="en-GB" b="1" dirty="0"/>
              <a:t> one finger </a:t>
            </a:r>
            <a:r>
              <a:rPr lang="en-GB" dirty="0"/>
              <a:t>moves the screen reader cursor element-by-element.</a:t>
            </a:r>
          </a:p>
          <a:p>
            <a:pPr lvl="1"/>
            <a:endParaRPr lang="en-GB" dirty="0"/>
          </a:p>
          <a:p>
            <a:pPr lvl="1"/>
            <a:r>
              <a:rPr lang="en-GB" b="1" dirty="0"/>
              <a:t>Double tapping </a:t>
            </a:r>
            <a:r>
              <a:rPr lang="en-GB" dirty="0"/>
              <a:t>with</a:t>
            </a:r>
            <a:r>
              <a:rPr lang="en-GB" b="1" dirty="0"/>
              <a:t> one finger </a:t>
            </a:r>
            <a:r>
              <a:rPr lang="en-GB" dirty="0"/>
              <a:t>activates</a:t>
            </a:r>
            <a:r>
              <a:rPr lang="en-GB" b="1" dirty="0"/>
              <a:t> </a:t>
            </a:r>
            <a:r>
              <a:rPr lang="en-GB" dirty="0"/>
              <a:t>whatever element the screen reader cursor is on.</a:t>
            </a:r>
          </a:p>
          <a:p>
            <a:pPr lvl="1"/>
            <a:endParaRPr lang="en-GB" dirty="0"/>
          </a:p>
          <a:p>
            <a:pPr lvl="1"/>
            <a:r>
              <a:rPr lang="en-GB" b="1" dirty="0"/>
              <a:t>Two finger tap</a:t>
            </a:r>
            <a:r>
              <a:rPr lang="en-GB" dirty="0"/>
              <a:t> </a:t>
            </a:r>
            <a:r>
              <a:rPr lang="en-GB" b="1" dirty="0"/>
              <a:t>once</a:t>
            </a:r>
            <a:r>
              <a:rPr lang="en-GB" dirty="0"/>
              <a:t> to pause </a:t>
            </a:r>
            <a:r>
              <a:rPr lang="en-GB" dirty="0" err="1"/>
              <a:t>VoiceOver</a:t>
            </a:r>
            <a:r>
              <a:rPr lang="en-GB" dirty="0"/>
              <a:t> speaking</a:t>
            </a:r>
          </a:p>
          <a:p>
            <a:pPr lvl="1"/>
            <a:endParaRPr lang="en-GB" dirty="0"/>
          </a:p>
        </p:txBody>
      </p:sp>
    </p:spTree>
    <p:extLst>
      <p:ext uri="{BB962C8B-B14F-4D97-AF65-F5344CB8AC3E}">
        <p14:creationId xmlns:p14="http://schemas.microsoft.com/office/powerpoint/2010/main" val="357410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a:t>VoiceOver</a:t>
            </a:r>
            <a:r>
              <a:rPr lang="en-GB" dirty="0"/>
              <a:t> Rotor</a:t>
            </a:r>
          </a:p>
        </p:txBody>
      </p:sp>
      <p:sp>
        <p:nvSpPr>
          <p:cNvPr id="5" name="Content Placeholder 4"/>
          <p:cNvSpPr>
            <a:spLocks noGrp="1"/>
          </p:cNvSpPr>
          <p:nvPr>
            <p:ph idx="1"/>
          </p:nvPr>
        </p:nvSpPr>
        <p:spPr>
          <a:xfrm>
            <a:off x="457200" y="1638300"/>
            <a:ext cx="6455664" cy="2956322"/>
          </a:xfrm>
        </p:spPr>
        <p:txBody>
          <a:bodyPr>
            <a:normAutofit/>
          </a:bodyPr>
          <a:lstStyle/>
          <a:p>
            <a:pPr lvl="1"/>
            <a:r>
              <a:rPr lang="en-GB" b="1" dirty="0"/>
              <a:t>Making a twisting motion </a:t>
            </a:r>
            <a:r>
              <a:rPr lang="en-GB" dirty="0"/>
              <a:t>updates the rotor setting, such as Words, Characters, Headings.</a:t>
            </a:r>
          </a:p>
          <a:p>
            <a:pPr lvl="1"/>
            <a:endParaRPr lang="en-GB" dirty="0"/>
          </a:p>
          <a:p>
            <a:pPr lvl="1"/>
            <a:r>
              <a:rPr lang="en-GB" b="1" dirty="0"/>
              <a:t>Swiping up and down </a:t>
            </a:r>
            <a:r>
              <a:rPr lang="en-GB" dirty="0"/>
              <a:t>moves the screen reader through whatever is selected in the rotor. </a:t>
            </a:r>
          </a:p>
          <a:p>
            <a:pPr lvl="1"/>
            <a:endParaRPr lang="en-GB" dirty="0"/>
          </a:p>
        </p:txBody>
      </p:sp>
    </p:spTree>
    <p:extLst>
      <p:ext uri="{BB962C8B-B14F-4D97-AF65-F5344CB8AC3E}">
        <p14:creationId xmlns:p14="http://schemas.microsoft.com/office/powerpoint/2010/main" val="376686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FCFFA-8C4F-437A-821A-C92E8DBBFE4F}"/>
              </a:ext>
            </a:extLst>
          </p:cNvPr>
          <p:cNvSpPr>
            <a:spLocks noGrp="1"/>
          </p:cNvSpPr>
          <p:nvPr>
            <p:ph type="title"/>
          </p:nvPr>
        </p:nvSpPr>
        <p:spPr/>
        <p:txBody>
          <a:bodyPr/>
          <a:lstStyle/>
          <a:p>
            <a:r>
              <a:rPr lang="en-GB" dirty="0"/>
              <a:t>iOS VoiceOver Advanced Gestures</a:t>
            </a:r>
          </a:p>
        </p:txBody>
      </p:sp>
      <p:sp>
        <p:nvSpPr>
          <p:cNvPr id="3" name="Content Placeholder 2">
            <a:extLst>
              <a:ext uri="{FF2B5EF4-FFF2-40B4-BE49-F238E27FC236}">
                <a16:creationId xmlns:a16="http://schemas.microsoft.com/office/drawing/2014/main" id="{1E95E850-3C8B-4FD9-9CDC-36BC6CEE0572}"/>
              </a:ext>
            </a:extLst>
          </p:cNvPr>
          <p:cNvSpPr>
            <a:spLocks noGrp="1"/>
          </p:cNvSpPr>
          <p:nvPr>
            <p:ph idx="1"/>
          </p:nvPr>
        </p:nvSpPr>
        <p:spPr>
          <a:xfrm>
            <a:off x="628650" y="1391521"/>
            <a:ext cx="7886700" cy="3263504"/>
          </a:xfrm>
        </p:spPr>
        <p:txBody>
          <a:bodyPr numCol="1"/>
          <a:lstStyle/>
          <a:p>
            <a:pPr marL="0" indent="0">
              <a:buNone/>
            </a:pPr>
            <a:r>
              <a:rPr lang="en-GB" b="1" dirty="0"/>
              <a:t>2 Finger Gestures:</a:t>
            </a:r>
          </a:p>
          <a:p>
            <a:r>
              <a:rPr lang="en-GB" dirty="0"/>
              <a:t>Swipe up - read all from first object in selected area</a:t>
            </a:r>
          </a:p>
          <a:p>
            <a:r>
              <a:rPr lang="en-GB" dirty="0"/>
              <a:t>Swipe down - read all from selected item</a:t>
            </a:r>
          </a:p>
          <a:p>
            <a:r>
              <a:rPr lang="en-GB" dirty="0"/>
              <a:t>Scrub back and forth - go back, cancel, close pop-up</a:t>
            </a:r>
          </a:p>
          <a:p>
            <a:pPr marL="0" indent="0">
              <a:spcBef>
                <a:spcPts val="600"/>
              </a:spcBef>
              <a:spcAft>
                <a:spcPts val="0"/>
              </a:spcAft>
              <a:buNone/>
            </a:pPr>
            <a:r>
              <a:rPr lang="en-GB" sz="2000" b="1" dirty="0"/>
              <a:t>3 Finger Gestures:</a:t>
            </a:r>
          </a:p>
          <a:p>
            <a:pPr>
              <a:spcAft>
                <a:spcPts val="0"/>
              </a:spcAft>
            </a:pPr>
            <a:r>
              <a:rPr lang="en-GB" sz="2000" dirty="0"/>
              <a:t>Swipe left or right - move to previous or next horizontal screen/page</a:t>
            </a:r>
          </a:p>
          <a:p>
            <a:pPr>
              <a:spcAft>
                <a:spcPts val="0"/>
              </a:spcAft>
            </a:pPr>
            <a:r>
              <a:rPr lang="en-GB" sz="2000" dirty="0"/>
              <a:t>Swipe up or down - move/scroll down or up</a:t>
            </a:r>
          </a:p>
          <a:p>
            <a:pPr marL="0" indent="0">
              <a:buNone/>
            </a:pPr>
            <a:endParaRPr lang="en-GB" dirty="0"/>
          </a:p>
        </p:txBody>
      </p:sp>
    </p:spTree>
    <p:extLst>
      <p:ext uri="{BB962C8B-B14F-4D97-AF65-F5344CB8AC3E}">
        <p14:creationId xmlns:p14="http://schemas.microsoft.com/office/powerpoint/2010/main" val="942933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21FB2-7643-45FD-A838-62678190195B}"/>
              </a:ext>
            </a:extLst>
          </p:cNvPr>
          <p:cNvSpPr>
            <a:spLocks noGrp="1"/>
          </p:cNvSpPr>
          <p:nvPr>
            <p:ph type="title"/>
          </p:nvPr>
        </p:nvSpPr>
        <p:spPr/>
        <p:txBody>
          <a:bodyPr/>
          <a:lstStyle/>
          <a:p>
            <a:r>
              <a:rPr lang="en-GB" dirty="0"/>
              <a:t>Activating TalkBack</a:t>
            </a:r>
          </a:p>
        </p:txBody>
      </p:sp>
      <p:sp>
        <p:nvSpPr>
          <p:cNvPr id="3" name="Content Placeholder 2">
            <a:extLst>
              <a:ext uri="{FF2B5EF4-FFF2-40B4-BE49-F238E27FC236}">
                <a16:creationId xmlns:a16="http://schemas.microsoft.com/office/drawing/2014/main" id="{A490821B-FE96-4BDF-8D11-92B4FA2D2662}"/>
              </a:ext>
            </a:extLst>
          </p:cNvPr>
          <p:cNvSpPr>
            <a:spLocks noGrp="1"/>
          </p:cNvSpPr>
          <p:nvPr>
            <p:ph idx="1"/>
          </p:nvPr>
        </p:nvSpPr>
        <p:spPr>
          <a:xfrm>
            <a:off x="457200" y="4233903"/>
            <a:ext cx="8229600" cy="506716"/>
          </a:xfrm>
        </p:spPr>
        <p:txBody>
          <a:bodyPr/>
          <a:lstStyle/>
          <a:p>
            <a:pPr marL="0" indent="0">
              <a:buNone/>
            </a:pPr>
            <a:r>
              <a:rPr lang="en-GB" sz="1400" dirty="0"/>
              <a:t>Go to Settings &gt; Accessibility &gt; TalkBack &gt; Turn TalkBack on. (Varies on different makes)</a:t>
            </a:r>
          </a:p>
        </p:txBody>
      </p:sp>
      <p:pic>
        <p:nvPicPr>
          <p:cNvPr id="5" name="Picture 4" descr="Settings Menu on Android phone">
            <a:extLst>
              <a:ext uri="{FF2B5EF4-FFF2-40B4-BE49-F238E27FC236}">
                <a16:creationId xmlns:a16="http://schemas.microsoft.com/office/drawing/2014/main" id="{C5F1F5DA-CBDF-492D-9ACF-12DF2A306739}"/>
              </a:ext>
            </a:extLst>
          </p:cNvPr>
          <p:cNvPicPr>
            <a:picLocks noChangeAspect="1"/>
          </p:cNvPicPr>
          <p:nvPr/>
        </p:nvPicPr>
        <p:blipFill>
          <a:blip r:embed="rId3"/>
          <a:stretch>
            <a:fillRect/>
          </a:stretch>
        </p:blipFill>
        <p:spPr>
          <a:xfrm>
            <a:off x="457200" y="1664759"/>
            <a:ext cx="1216963" cy="2569144"/>
          </a:xfrm>
          <a:prstGeom prst="rect">
            <a:avLst/>
          </a:prstGeom>
        </p:spPr>
      </p:pic>
      <p:sp>
        <p:nvSpPr>
          <p:cNvPr id="12" name="Arrow: Right 11">
            <a:extLst>
              <a:ext uri="{FF2B5EF4-FFF2-40B4-BE49-F238E27FC236}">
                <a16:creationId xmlns:a16="http://schemas.microsoft.com/office/drawing/2014/main" id="{B0FC2411-52C0-4A4D-B227-0CB6F004DA18}"/>
              </a:ext>
              <a:ext uri="{C183D7F6-B498-43B3-948B-1728B52AA6E4}">
                <adec:decorative xmlns:adec="http://schemas.microsoft.com/office/drawing/2017/decorative" val="1"/>
              </a:ext>
            </a:extLst>
          </p:cNvPr>
          <p:cNvSpPr/>
          <p:nvPr/>
        </p:nvSpPr>
        <p:spPr>
          <a:xfrm>
            <a:off x="1865376" y="2459736"/>
            <a:ext cx="804672" cy="310896"/>
          </a:xfrm>
          <a:prstGeom prst="rightArrow">
            <a:avLst/>
          </a:prstGeom>
          <a:solidFill>
            <a:srgbClr val="005C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7" name="Picture 6" descr="Smart assistance menu on an Android phone (Huawei)">
            <a:extLst>
              <a:ext uri="{FF2B5EF4-FFF2-40B4-BE49-F238E27FC236}">
                <a16:creationId xmlns:a16="http://schemas.microsoft.com/office/drawing/2014/main" id="{B340F6C4-BA7D-4ED5-A684-6B89F5345EB9}"/>
              </a:ext>
            </a:extLst>
          </p:cNvPr>
          <p:cNvPicPr>
            <a:picLocks noChangeAspect="1"/>
          </p:cNvPicPr>
          <p:nvPr/>
        </p:nvPicPr>
        <p:blipFill>
          <a:blip r:embed="rId4"/>
          <a:stretch>
            <a:fillRect/>
          </a:stretch>
        </p:blipFill>
        <p:spPr>
          <a:xfrm>
            <a:off x="2802593" y="1667045"/>
            <a:ext cx="1216963" cy="2569144"/>
          </a:xfrm>
          <a:prstGeom prst="rect">
            <a:avLst/>
          </a:prstGeom>
        </p:spPr>
      </p:pic>
      <p:sp>
        <p:nvSpPr>
          <p:cNvPr id="14" name="Arrow: Right 13">
            <a:extLst>
              <a:ext uri="{FF2B5EF4-FFF2-40B4-BE49-F238E27FC236}">
                <a16:creationId xmlns:a16="http://schemas.microsoft.com/office/drawing/2014/main" id="{96A14C90-773A-4FB5-B139-741C9F5CB32A}"/>
              </a:ext>
              <a:ext uri="{C183D7F6-B498-43B3-948B-1728B52AA6E4}">
                <adec:decorative xmlns:adec="http://schemas.microsoft.com/office/drawing/2017/decorative" val="1"/>
              </a:ext>
            </a:extLst>
          </p:cNvPr>
          <p:cNvSpPr/>
          <p:nvPr/>
        </p:nvSpPr>
        <p:spPr>
          <a:xfrm>
            <a:off x="4168450" y="2459736"/>
            <a:ext cx="804672" cy="310896"/>
          </a:xfrm>
          <a:prstGeom prst="rightArrow">
            <a:avLst/>
          </a:prstGeom>
          <a:solidFill>
            <a:srgbClr val="005C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9" name="Picture 8" descr="Accessibility menu on an Android Phone">
            <a:extLst>
              <a:ext uri="{FF2B5EF4-FFF2-40B4-BE49-F238E27FC236}">
                <a16:creationId xmlns:a16="http://schemas.microsoft.com/office/drawing/2014/main" id="{E12B04B9-7EDA-4AC0-838C-9597114902B5}"/>
              </a:ext>
            </a:extLst>
          </p:cNvPr>
          <p:cNvPicPr>
            <a:picLocks noChangeAspect="1"/>
          </p:cNvPicPr>
          <p:nvPr/>
        </p:nvPicPr>
        <p:blipFill>
          <a:blip r:embed="rId5"/>
          <a:stretch>
            <a:fillRect/>
          </a:stretch>
        </p:blipFill>
        <p:spPr>
          <a:xfrm>
            <a:off x="5136214" y="1667045"/>
            <a:ext cx="1216963" cy="2569144"/>
          </a:xfrm>
          <a:prstGeom prst="rect">
            <a:avLst/>
          </a:prstGeom>
        </p:spPr>
      </p:pic>
      <p:sp>
        <p:nvSpPr>
          <p:cNvPr id="16" name="Arrow: Right 15">
            <a:extLst>
              <a:ext uri="{FF2B5EF4-FFF2-40B4-BE49-F238E27FC236}">
                <a16:creationId xmlns:a16="http://schemas.microsoft.com/office/drawing/2014/main" id="{4CF2F9F7-81E5-4863-8876-9116A8A76101}"/>
              </a:ext>
              <a:ext uri="{C183D7F6-B498-43B3-948B-1728B52AA6E4}">
                <adec:decorative xmlns:adec="http://schemas.microsoft.com/office/drawing/2017/decorative" val="1"/>
              </a:ext>
            </a:extLst>
          </p:cNvPr>
          <p:cNvSpPr/>
          <p:nvPr/>
        </p:nvSpPr>
        <p:spPr>
          <a:xfrm>
            <a:off x="6516269" y="2459736"/>
            <a:ext cx="804672" cy="310896"/>
          </a:xfrm>
          <a:prstGeom prst="rightArrow">
            <a:avLst/>
          </a:prstGeom>
          <a:solidFill>
            <a:srgbClr val="005C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1" name="Picture 10" descr="TalkBack Settings on an Android phone">
            <a:extLst>
              <a:ext uri="{FF2B5EF4-FFF2-40B4-BE49-F238E27FC236}">
                <a16:creationId xmlns:a16="http://schemas.microsoft.com/office/drawing/2014/main" id="{F40CE298-4AD2-4D0C-851B-522090E67218}"/>
              </a:ext>
            </a:extLst>
          </p:cNvPr>
          <p:cNvPicPr>
            <a:picLocks noChangeAspect="1"/>
          </p:cNvPicPr>
          <p:nvPr/>
        </p:nvPicPr>
        <p:blipFill>
          <a:blip r:embed="rId6"/>
          <a:stretch>
            <a:fillRect/>
          </a:stretch>
        </p:blipFill>
        <p:spPr>
          <a:xfrm>
            <a:off x="7467410" y="1670787"/>
            <a:ext cx="1219390" cy="2574267"/>
          </a:xfrm>
          <a:prstGeom prst="rect">
            <a:avLst/>
          </a:prstGeom>
        </p:spPr>
      </p:pic>
    </p:spTree>
    <p:extLst>
      <p:ext uri="{BB962C8B-B14F-4D97-AF65-F5344CB8AC3E}">
        <p14:creationId xmlns:p14="http://schemas.microsoft.com/office/powerpoint/2010/main" val="183882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p:txBody>
          <a:bodyPr/>
          <a:lstStyle/>
          <a:p>
            <a:r>
              <a:rPr lang="en-US" altLang="en-US" sz="2400"/>
              <a:t>Welcome</a:t>
            </a:r>
            <a:endParaRPr lang="en-US"/>
          </a:p>
        </p:txBody>
      </p:sp>
      <p:sp>
        <p:nvSpPr>
          <p:cNvPr id="10242" name="Content Placeholder 2">
            <a:extLst>
              <a:ext uri="{FF2B5EF4-FFF2-40B4-BE49-F238E27FC236}">
                <a16:creationId xmlns:a16="http://schemas.microsoft.com/office/drawing/2014/main" id="{52844D0B-35A4-854A-89DC-1BF83C9A2131}"/>
              </a:ext>
            </a:extLst>
          </p:cNvPr>
          <p:cNvSpPr>
            <a:spLocks noGrp="1"/>
          </p:cNvSpPr>
          <p:nvPr>
            <p:ph idx="1"/>
          </p:nvPr>
        </p:nvSpPr>
        <p:spPr>
          <a:xfrm>
            <a:off x="457200" y="1692731"/>
            <a:ext cx="8229600" cy="3021745"/>
          </a:xfrm>
        </p:spPr>
        <p:txBody>
          <a:bodyPr/>
          <a:lstStyle/>
          <a:p>
            <a:pPr marL="0" indent="0">
              <a:buNone/>
            </a:pPr>
            <a:r>
              <a:rPr lang="en-US" altLang="en-US" sz="1600" dirty="0"/>
              <a:t>This session will introduce the tools and techniques for accessibility testing in mobile applications.</a:t>
            </a:r>
          </a:p>
          <a:p>
            <a:pPr eaLnBrk="1" hangingPunct="1"/>
            <a:endParaRPr lang="en-US" altLang="en-US" sz="1600" dirty="0">
              <a:latin typeface="Arial" panose="020B0604020202020204" pitchFamily="34" charset="0"/>
              <a:cs typeface="Arial" panose="020B0604020202020204" pitchFamily="34" charset="0"/>
            </a:endParaRPr>
          </a:p>
          <a:p>
            <a:r>
              <a:rPr lang="en-US" altLang="en-US" sz="1600" dirty="0"/>
              <a:t>Live captions during the online event – toggle on/off</a:t>
            </a:r>
          </a:p>
          <a:p>
            <a:pPr eaLnBrk="1" hangingPunct="1"/>
            <a:r>
              <a:rPr lang="en-US" altLang="en-US" sz="1600" dirty="0">
                <a:latin typeface="Arial" panose="020B0604020202020204" pitchFamily="34" charset="0"/>
                <a:cs typeface="Arial" panose="020B0604020202020204" pitchFamily="34" charset="0"/>
              </a:rPr>
              <a:t>Slides, a transcript and recording will be made available</a:t>
            </a:r>
          </a:p>
          <a:p>
            <a:pPr eaLnBrk="1" hangingPunct="1"/>
            <a:r>
              <a:rPr lang="en-US" altLang="en-US" sz="1600" dirty="0">
                <a:latin typeface="Arial" panose="020B0604020202020204" pitchFamily="34" charset="0"/>
                <a:cs typeface="Arial" panose="020B0604020202020204" pitchFamily="34" charset="0"/>
              </a:rPr>
              <a:t>Please use the Q&amp;A window for questions</a:t>
            </a:r>
          </a:p>
          <a:p>
            <a:pPr eaLnBrk="1" hangingPunct="1"/>
            <a:r>
              <a:rPr lang="en-US" altLang="en-US" sz="1600" dirty="0">
                <a:latin typeface="Arial" panose="020B0604020202020204" pitchFamily="34" charset="0"/>
                <a:cs typeface="Arial" panose="020B0604020202020204" pitchFamily="34" charset="0"/>
              </a:rPr>
              <a:t>Please use the chat window for general conversation</a:t>
            </a:r>
          </a:p>
          <a:p>
            <a:pPr eaLnBrk="1" hangingPunct="1"/>
            <a:r>
              <a:rPr lang="en-US" altLang="en-US" sz="1600" dirty="0"/>
              <a:t>Feedback form will be shared after the event</a:t>
            </a:r>
            <a:endParaRPr lang="en-US"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815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4DA94-0AC7-4F0D-AFC9-E8ECB32DC162}"/>
              </a:ext>
            </a:extLst>
          </p:cNvPr>
          <p:cNvSpPr>
            <a:spLocks noGrp="1"/>
          </p:cNvSpPr>
          <p:nvPr>
            <p:ph type="title"/>
          </p:nvPr>
        </p:nvSpPr>
        <p:spPr/>
        <p:txBody>
          <a:bodyPr/>
          <a:lstStyle/>
          <a:p>
            <a:r>
              <a:rPr lang="en-GB" dirty="0"/>
              <a:t>Android Accessibility Shortcut</a:t>
            </a:r>
          </a:p>
        </p:txBody>
      </p:sp>
      <p:pic>
        <p:nvPicPr>
          <p:cNvPr id="7" name="Android activate TalkBack.mp4" descr="Android activate TalkBack.mp4">
            <a:extLst>
              <a:ext uri="{FF2B5EF4-FFF2-40B4-BE49-F238E27FC236}">
                <a16:creationId xmlns:a16="http://schemas.microsoft.com/office/drawing/2014/main" id="{A796863B-63AF-400D-BBF7-9E149BAD29BD}"/>
              </a:ext>
            </a:extLst>
          </p:cNvPr>
          <p:cNvPicPr>
            <a:picLocks/>
          </p:cNvPicPr>
          <p:nvPr>
            <a:videoFile r:link="rId2"/>
            <p:extLst>
              <p:ext uri="{DAA4B4D4-6D71-4841-9C94-3DE7FCFB9230}">
                <p14:media xmlns:p14="http://schemas.microsoft.com/office/powerpoint/2010/main" r:embed="rId1"/>
              </p:ext>
            </p:extLst>
          </p:nvPr>
        </p:nvPicPr>
        <p:blipFill>
          <a:blip r:embed="rId5"/>
          <a:stretch>
            <a:fillRect/>
          </a:stretch>
        </p:blipFill>
        <p:spPr>
          <a:xfrm>
            <a:off x="3746604" y="1734988"/>
            <a:ext cx="1650791" cy="2859313"/>
          </a:xfrm>
          <a:prstGeom prst="rect">
            <a:avLst/>
          </a:prstGeom>
          <a:ln w="12700">
            <a:miter lim="400000"/>
          </a:ln>
        </p:spPr>
      </p:pic>
      <p:sp>
        <p:nvSpPr>
          <p:cNvPr id="5" name="Rectangle 4">
            <a:extLst>
              <a:ext uri="{FF2B5EF4-FFF2-40B4-BE49-F238E27FC236}">
                <a16:creationId xmlns:a16="http://schemas.microsoft.com/office/drawing/2014/main" id="{9AB56A09-A563-4CCE-976E-95FD9CD416F3}"/>
              </a:ext>
            </a:extLst>
          </p:cNvPr>
          <p:cNvSpPr/>
          <p:nvPr/>
        </p:nvSpPr>
        <p:spPr>
          <a:xfrm>
            <a:off x="6428379" y="1632527"/>
            <a:ext cx="2468880" cy="2308324"/>
          </a:xfrm>
          <a:prstGeom prst="rect">
            <a:avLst/>
          </a:prstGeom>
        </p:spPr>
        <p:txBody>
          <a:bodyPr wrap="square">
            <a:spAutoFit/>
          </a:bodyPr>
          <a:lstStyle/>
          <a:p>
            <a:r>
              <a:rPr lang="en-GB" sz="1600" dirty="0">
                <a:solidFill>
                  <a:srgbClr val="1D5A60"/>
                </a:solidFill>
                <a:latin typeface="Arial" panose="020B0604020202020204" pitchFamily="34" charset="0"/>
                <a:cs typeface="Arial" panose="020B0604020202020204" pitchFamily="34" charset="0"/>
              </a:rPr>
              <a:t>Settings</a:t>
            </a:r>
          </a:p>
          <a:p>
            <a:br>
              <a:rPr lang="en-GB" sz="1600" dirty="0">
                <a:solidFill>
                  <a:srgbClr val="1D5A60"/>
                </a:solidFill>
                <a:latin typeface="Arial" panose="020B0604020202020204" pitchFamily="34" charset="0"/>
                <a:cs typeface="Arial" panose="020B0604020202020204" pitchFamily="34" charset="0"/>
              </a:rPr>
            </a:br>
            <a:r>
              <a:rPr lang="en-GB" sz="1600" dirty="0">
                <a:solidFill>
                  <a:srgbClr val="1D5A60"/>
                </a:solidFill>
                <a:latin typeface="Arial" panose="020B0604020202020204" pitchFamily="34" charset="0"/>
                <a:cs typeface="Arial" panose="020B0604020202020204" pitchFamily="34" charset="0"/>
              </a:rPr>
              <a:t>→ Accessibility</a:t>
            </a:r>
            <a:br>
              <a:rPr lang="en-GB" sz="1600" dirty="0">
                <a:solidFill>
                  <a:srgbClr val="1D5A60"/>
                </a:solidFill>
                <a:latin typeface="Arial" panose="020B0604020202020204" pitchFamily="34" charset="0"/>
                <a:cs typeface="Arial" panose="020B0604020202020204" pitchFamily="34" charset="0"/>
              </a:rPr>
            </a:br>
            <a:r>
              <a:rPr lang="en-GB" sz="1600" dirty="0">
                <a:solidFill>
                  <a:srgbClr val="1D5A60"/>
                </a:solidFill>
                <a:latin typeface="Arial" panose="020B0604020202020204" pitchFamily="34" charset="0"/>
                <a:cs typeface="Arial" panose="020B0604020202020204" pitchFamily="34" charset="0"/>
              </a:rPr>
              <a:t>→ Accessibility Shortcut</a:t>
            </a:r>
            <a:br>
              <a:rPr lang="en-GB" sz="1600" dirty="0">
                <a:solidFill>
                  <a:srgbClr val="1D5A60"/>
                </a:solidFill>
                <a:latin typeface="Arial" panose="020B0604020202020204" pitchFamily="34" charset="0"/>
                <a:cs typeface="Arial" panose="020B0604020202020204" pitchFamily="34" charset="0"/>
              </a:rPr>
            </a:br>
            <a:r>
              <a:rPr lang="en-GB" sz="1600" dirty="0">
                <a:solidFill>
                  <a:srgbClr val="1D5A60"/>
                </a:solidFill>
                <a:latin typeface="Arial" panose="020B0604020202020204" pitchFamily="34" charset="0"/>
                <a:cs typeface="Arial" panose="020B0604020202020204" pitchFamily="34" charset="0"/>
              </a:rPr>
              <a:t>→ </a:t>
            </a:r>
            <a:r>
              <a:rPr lang="en-GB" sz="1600" dirty="0" err="1">
                <a:solidFill>
                  <a:srgbClr val="1D5A60"/>
                </a:solidFill>
                <a:latin typeface="Arial" panose="020B0604020202020204" pitchFamily="34" charset="0"/>
                <a:cs typeface="Arial" panose="020B0604020202020204" pitchFamily="34" charset="0"/>
              </a:rPr>
              <a:t>TalkBack</a:t>
            </a:r>
            <a:r>
              <a:rPr lang="en-GB" sz="1600" dirty="0">
                <a:solidFill>
                  <a:srgbClr val="1D5A60"/>
                </a:solidFill>
                <a:latin typeface="Arial" panose="020B0604020202020204" pitchFamily="34" charset="0"/>
                <a:cs typeface="Arial" panose="020B0604020202020204" pitchFamily="34" charset="0"/>
              </a:rPr>
              <a:t> </a:t>
            </a:r>
          </a:p>
          <a:p>
            <a:endParaRPr lang="en-GB" sz="1600" dirty="0">
              <a:solidFill>
                <a:srgbClr val="1D5A60"/>
              </a:solidFill>
              <a:latin typeface="Arial" panose="020B0604020202020204" pitchFamily="34" charset="0"/>
              <a:cs typeface="Arial" panose="020B0604020202020204" pitchFamily="34" charset="0"/>
            </a:endParaRPr>
          </a:p>
          <a:p>
            <a:r>
              <a:rPr lang="en-GB" sz="1600" dirty="0">
                <a:solidFill>
                  <a:srgbClr val="1D5A60"/>
                </a:solidFill>
                <a:latin typeface="Arial" panose="020B0604020202020204" pitchFamily="34" charset="0"/>
                <a:cs typeface="Arial" panose="020B0604020202020204" pitchFamily="34" charset="0"/>
              </a:rPr>
              <a:t>Hold </a:t>
            </a:r>
            <a:r>
              <a:rPr lang="en-GB" sz="1600" b="1" dirty="0">
                <a:solidFill>
                  <a:srgbClr val="1D5A60"/>
                </a:solidFill>
                <a:latin typeface="Arial" panose="020B0604020202020204" pitchFamily="34" charset="0"/>
                <a:cs typeface="Arial" panose="020B0604020202020204" pitchFamily="34" charset="0"/>
              </a:rPr>
              <a:t>volume up </a:t>
            </a:r>
            <a:r>
              <a:rPr lang="en-GB" sz="1600" dirty="0">
                <a:solidFill>
                  <a:srgbClr val="1D5A60"/>
                </a:solidFill>
                <a:latin typeface="Arial" panose="020B0604020202020204" pitchFamily="34" charset="0"/>
                <a:cs typeface="Arial" panose="020B0604020202020204" pitchFamily="34" charset="0"/>
              </a:rPr>
              <a:t>and </a:t>
            </a:r>
            <a:r>
              <a:rPr lang="en-GB" sz="1600" b="1" dirty="0">
                <a:solidFill>
                  <a:srgbClr val="1D5A60"/>
                </a:solidFill>
                <a:latin typeface="Arial" panose="020B0604020202020204" pitchFamily="34" charset="0"/>
                <a:cs typeface="Arial" panose="020B0604020202020204" pitchFamily="34" charset="0"/>
              </a:rPr>
              <a:t>volume down </a:t>
            </a:r>
            <a:r>
              <a:rPr lang="en-GB" sz="1600" dirty="0">
                <a:solidFill>
                  <a:srgbClr val="1D5A60"/>
                </a:solidFill>
                <a:latin typeface="Arial" panose="020B0604020202020204" pitchFamily="34" charset="0"/>
                <a:cs typeface="Arial" panose="020B0604020202020204" pitchFamily="34" charset="0"/>
              </a:rPr>
              <a:t>for three seconds.</a:t>
            </a:r>
          </a:p>
        </p:txBody>
      </p:sp>
    </p:spTree>
    <p:extLst>
      <p:ext uri="{BB962C8B-B14F-4D97-AF65-F5344CB8AC3E}">
        <p14:creationId xmlns:p14="http://schemas.microsoft.com/office/powerpoint/2010/main" val="137726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6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anchor="b">
            <a:normAutofit/>
          </a:bodyPr>
          <a:lstStyle/>
          <a:p>
            <a:r>
              <a:rPr lang="en-GB" dirty="0" err="1"/>
              <a:t>TalkBack</a:t>
            </a:r>
            <a:r>
              <a:rPr lang="en-GB" dirty="0"/>
              <a:t> Demo (Android)</a:t>
            </a:r>
          </a:p>
        </p:txBody>
      </p:sp>
      <p:sp>
        <p:nvSpPr>
          <p:cNvPr id="71" name="Slide Number Placeholder 3">
            <a:extLst>
              <a:ext uri="{FF2B5EF4-FFF2-40B4-BE49-F238E27FC236}">
                <a16:creationId xmlns:a16="http://schemas.microsoft.com/office/drawing/2014/main" id="{98D6156A-EF16-482D-9566-B560A4C888DC}"/>
              </a:ext>
            </a:extLst>
          </p:cNvPr>
          <p:cNvSpPr>
            <a:spLocks noGrp="1"/>
          </p:cNvSpPr>
          <p:nvPr>
            <p:ph type="sldNum" sz="quarter" idx="12"/>
          </p:nvPr>
        </p:nvSpPr>
        <p:spPr>
          <a:prstGeom prst="rect">
            <a:avLst/>
          </a:prstGeom>
        </p:spPr>
        <p:txBody>
          <a:bodyPr/>
          <a:lstStyle>
            <a:defPPr>
              <a:defRPr lang="en-US"/>
            </a:defPPr>
            <a:lvl1pPr algn="r" defTabSz="457200" rtl="0" eaLnBrk="1" fontAlgn="auto" hangingPunct="1">
              <a:spcBef>
                <a:spcPts val="0"/>
              </a:spcBef>
              <a:spcAft>
                <a:spcPts val="0"/>
              </a:spcAft>
              <a:defRPr sz="1400" kern="1200">
                <a:solidFill>
                  <a:srgbClr val="005C6E"/>
                </a:solidFill>
                <a:latin typeface="Arial"/>
                <a:ea typeface="+mn-ea"/>
                <a:cs typeface="Arial"/>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spcAft>
                <a:spcPts val="600"/>
              </a:spcAft>
              <a:defRPr/>
            </a:pPr>
            <a:fld id="{1FD74C2D-CB70-7946-AEC0-E7AE43935602}" type="slidenum">
              <a:rPr lang="en-US" smtClean="0"/>
              <a:pPr>
                <a:spcAft>
                  <a:spcPts val="600"/>
                </a:spcAft>
                <a:defRPr/>
              </a:pPr>
              <a:t>21</a:t>
            </a:fld>
            <a:endParaRPr lang="en-US"/>
          </a:p>
        </p:txBody>
      </p:sp>
      <p:pic>
        <p:nvPicPr>
          <p:cNvPr id="4098" name="Picture 2" descr="Retina Network Security Scanner Demo by E-SPIN">
            <a:extLst>
              <a:ext uri="{FF2B5EF4-FFF2-40B4-BE49-F238E27FC236}">
                <a16:creationId xmlns:a16="http://schemas.microsoft.com/office/drawing/2014/main" id="{364C58C7-41BB-4F68-A50B-A749BC6D2A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57200" y="1638300"/>
            <a:ext cx="8229600" cy="2956322"/>
          </a:xfrm>
          <a:prstGeom prst="rect">
            <a:avLst/>
          </a:prstGeom>
          <a:solidFill>
            <a:srgbClr val="FFFFFF"/>
          </a:solidFill>
        </p:spPr>
      </p:pic>
    </p:spTree>
    <p:extLst>
      <p:ext uri="{BB962C8B-B14F-4D97-AF65-F5344CB8AC3E}">
        <p14:creationId xmlns:p14="http://schemas.microsoft.com/office/powerpoint/2010/main" val="1017962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a:t>TalkBack</a:t>
            </a:r>
            <a:r>
              <a:rPr lang="en-GB" dirty="0"/>
              <a:t> Basic Gestures</a:t>
            </a:r>
          </a:p>
        </p:txBody>
      </p:sp>
      <p:sp>
        <p:nvSpPr>
          <p:cNvPr id="5" name="Content Placeholder 4"/>
          <p:cNvSpPr>
            <a:spLocks noGrp="1"/>
          </p:cNvSpPr>
          <p:nvPr>
            <p:ph idx="1"/>
          </p:nvPr>
        </p:nvSpPr>
        <p:spPr>
          <a:xfrm>
            <a:off x="457200" y="1638300"/>
            <a:ext cx="6611112" cy="2956322"/>
          </a:xfrm>
        </p:spPr>
        <p:txBody>
          <a:bodyPr>
            <a:normAutofit fontScale="92500"/>
          </a:bodyPr>
          <a:lstStyle/>
          <a:p>
            <a:pPr lvl="1"/>
            <a:r>
              <a:rPr lang="en-GB" b="1" dirty="0"/>
              <a:t>Explore by Touch </a:t>
            </a:r>
            <a:r>
              <a:rPr lang="en-GB" dirty="0"/>
              <a:t>involves dragging </a:t>
            </a:r>
            <a:r>
              <a:rPr lang="en-GB" b="1" dirty="0"/>
              <a:t>one finger </a:t>
            </a:r>
            <a:r>
              <a:rPr lang="en-GB" dirty="0"/>
              <a:t>around the screen.</a:t>
            </a:r>
          </a:p>
          <a:p>
            <a:pPr lvl="1"/>
            <a:endParaRPr lang="en-GB" dirty="0"/>
          </a:p>
          <a:p>
            <a:pPr lvl="1"/>
            <a:r>
              <a:rPr lang="en-GB" b="1" dirty="0"/>
              <a:t>Swiping left and right </a:t>
            </a:r>
            <a:r>
              <a:rPr lang="en-GB" dirty="0"/>
              <a:t>with</a:t>
            </a:r>
            <a:r>
              <a:rPr lang="en-GB" b="1" dirty="0"/>
              <a:t> one finger </a:t>
            </a:r>
            <a:r>
              <a:rPr lang="en-GB" dirty="0"/>
              <a:t>moves the screen reader cursor element-by-element.</a:t>
            </a:r>
            <a:br>
              <a:rPr lang="en-GB" dirty="0"/>
            </a:br>
            <a:endParaRPr lang="en-GB" dirty="0"/>
          </a:p>
          <a:p>
            <a:pPr lvl="1"/>
            <a:r>
              <a:rPr lang="en-GB" b="1" dirty="0"/>
              <a:t>Double tapping </a:t>
            </a:r>
            <a:r>
              <a:rPr lang="en-GB" dirty="0"/>
              <a:t>with</a:t>
            </a:r>
            <a:r>
              <a:rPr lang="en-GB" b="1" dirty="0"/>
              <a:t> one finger </a:t>
            </a:r>
            <a:r>
              <a:rPr lang="en-GB" dirty="0"/>
              <a:t>activates</a:t>
            </a:r>
            <a:r>
              <a:rPr lang="en-GB" b="1" dirty="0"/>
              <a:t> </a:t>
            </a:r>
            <a:r>
              <a:rPr lang="en-GB" dirty="0"/>
              <a:t>whatever element the screen reader cursor is on.</a:t>
            </a:r>
            <a:br>
              <a:rPr lang="en-GB" dirty="0"/>
            </a:br>
            <a:endParaRPr lang="en-GB" dirty="0"/>
          </a:p>
          <a:p>
            <a:pPr lvl="1"/>
            <a:r>
              <a:rPr lang="en-GB" b="1" dirty="0"/>
              <a:t>Two finger tap </a:t>
            </a:r>
            <a:r>
              <a:rPr lang="en-GB" dirty="0"/>
              <a:t>silences the screen reader.</a:t>
            </a:r>
            <a:br>
              <a:rPr lang="en-GB" dirty="0"/>
            </a:br>
            <a:endParaRPr lang="en-GB" dirty="0"/>
          </a:p>
          <a:p>
            <a:pPr lvl="1"/>
            <a:r>
              <a:rPr lang="en-GB" b="1" dirty="0"/>
              <a:t>Two finger drag </a:t>
            </a:r>
            <a:r>
              <a:rPr lang="en-GB" dirty="0"/>
              <a:t>to scroll the page.</a:t>
            </a:r>
          </a:p>
          <a:p>
            <a:pPr lvl="1"/>
            <a:endParaRPr lang="en-GB" dirty="0"/>
          </a:p>
          <a:p>
            <a:pPr lvl="1"/>
            <a:endParaRPr lang="en-GB" dirty="0"/>
          </a:p>
          <a:p>
            <a:pPr lvl="1"/>
            <a:endParaRPr lang="en-GB" dirty="0"/>
          </a:p>
          <a:p>
            <a:pPr lvl="1"/>
            <a:endParaRPr lang="en-GB" dirty="0"/>
          </a:p>
          <a:p>
            <a:pPr lvl="1"/>
            <a:endParaRPr lang="en-GB" dirty="0"/>
          </a:p>
        </p:txBody>
      </p:sp>
    </p:spTree>
    <p:extLst>
      <p:ext uri="{BB962C8B-B14F-4D97-AF65-F5344CB8AC3E}">
        <p14:creationId xmlns:p14="http://schemas.microsoft.com/office/powerpoint/2010/main" val="2479450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a:t>TalkBack</a:t>
            </a:r>
            <a:r>
              <a:rPr lang="en-GB" dirty="0"/>
              <a:t> Menu</a:t>
            </a:r>
          </a:p>
        </p:txBody>
      </p:sp>
      <p:sp>
        <p:nvSpPr>
          <p:cNvPr id="5" name="Content Placeholder 4"/>
          <p:cNvSpPr>
            <a:spLocks noGrp="1"/>
          </p:cNvSpPr>
          <p:nvPr>
            <p:ph idx="1"/>
          </p:nvPr>
        </p:nvSpPr>
        <p:spPr>
          <a:xfrm>
            <a:off x="457200" y="1638300"/>
            <a:ext cx="6611112" cy="2956322"/>
          </a:xfrm>
        </p:spPr>
        <p:txBody>
          <a:bodyPr>
            <a:noAutofit/>
          </a:bodyPr>
          <a:lstStyle/>
          <a:p>
            <a:pPr marL="358775" lvl="1" indent="0">
              <a:buNone/>
            </a:pPr>
            <a:r>
              <a:rPr lang="en-GB" sz="1600" b="1" dirty="0"/>
              <a:t>In Talkback 9.1:</a:t>
            </a:r>
          </a:p>
          <a:p>
            <a:pPr lvl="1"/>
            <a:r>
              <a:rPr lang="en-GB" sz="1600" b="1" dirty="0"/>
              <a:t>Swiping up </a:t>
            </a:r>
            <a:r>
              <a:rPr lang="en-GB" sz="1600" b="1" u="sng" dirty="0"/>
              <a:t>then</a:t>
            </a:r>
            <a:r>
              <a:rPr lang="en-GB" sz="1600" b="1" dirty="0"/>
              <a:t> down / down then up </a:t>
            </a:r>
            <a:r>
              <a:rPr lang="en-GB" sz="1600" dirty="0"/>
              <a:t>changes the selection in the </a:t>
            </a:r>
            <a:r>
              <a:rPr lang="en-GB" sz="1600" dirty="0" err="1"/>
              <a:t>TackBack</a:t>
            </a:r>
            <a:r>
              <a:rPr lang="en-GB" sz="1600" dirty="0"/>
              <a:t> menu.</a:t>
            </a:r>
          </a:p>
          <a:p>
            <a:pPr lvl="1"/>
            <a:r>
              <a:rPr lang="en-GB" sz="1600" b="1" dirty="0"/>
              <a:t>Swiping up or down </a:t>
            </a:r>
            <a:r>
              <a:rPr lang="en-GB" sz="1600" dirty="0"/>
              <a:t>moves the screen reader through whatever is on the </a:t>
            </a:r>
            <a:r>
              <a:rPr lang="en-GB" sz="1600" dirty="0" err="1"/>
              <a:t>TackBack</a:t>
            </a:r>
            <a:r>
              <a:rPr lang="en-GB" sz="1600" dirty="0"/>
              <a:t> menu.</a:t>
            </a:r>
          </a:p>
          <a:p>
            <a:pPr marL="358775" lvl="1" indent="0">
              <a:buNone/>
            </a:pPr>
            <a:r>
              <a:rPr lang="en-GB" sz="1600" b="1" dirty="0"/>
              <a:t>In older versions:</a:t>
            </a:r>
          </a:p>
          <a:p>
            <a:pPr lvl="1"/>
            <a:r>
              <a:rPr lang="en-GB" sz="1600" b="1" dirty="0"/>
              <a:t>Swiping up </a:t>
            </a:r>
            <a:r>
              <a:rPr lang="en-GB" sz="1600" b="1" u="sng" dirty="0"/>
              <a:t>or</a:t>
            </a:r>
            <a:r>
              <a:rPr lang="en-GB" sz="1600" b="1" dirty="0"/>
              <a:t> down </a:t>
            </a:r>
            <a:r>
              <a:rPr lang="en-GB" sz="1600" dirty="0"/>
              <a:t>to change the selection in the local context menu.</a:t>
            </a:r>
          </a:p>
          <a:p>
            <a:pPr lvl="1"/>
            <a:r>
              <a:rPr lang="en-GB" sz="1600" b="1" dirty="0"/>
              <a:t>Swiping left or right </a:t>
            </a:r>
            <a:r>
              <a:rPr lang="en-GB" sz="1600" dirty="0"/>
              <a:t>moves the screen reader through whatever is on the local context menu (if not Default)</a:t>
            </a:r>
            <a:br>
              <a:rPr lang="en-GB" sz="1600" dirty="0"/>
            </a:br>
            <a:endParaRPr lang="en-GB" sz="1600" dirty="0"/>
          </a:p>
          <a:p>
            <a:pPr lvl="1"/>
            <a:endParaRPr lang="en-GB" sz="1600" dirty="0"/>
          </a:p>
          <a:p>
            <a:pPr lvl="1"/>
            <a:endParaRPr lang="en-GB" sz="1600" dirty="0"/>
          </a:p>
          <a:p>
            <a:pPr lvl="1"/>
            <a:endParaRPr lang="en-GB" sz="1600" dirty="0"/>
          </a:p>
          <a:p>
            <a:pPr lvl="1"/>
            <a:endParaRPr lang="en-GB" sz="1600" dirty="0"/>
          </a:p>
          <a:p>
            <a:pPr lvl="1"/>
            <a:endParaRPr lang="en-GB" sz="1600" dirty="0"/>
          </a:p>
        </p:txBody>
      </p:sp>
    </p:spTree>
    <p:extLst>
      <p:ext uri="{BB962C8B-B14F-4D97-AF65-F5344CB8AC3E}">
        <p14:creationId xmlns:p14="http://schemas.microsoft.com/office/powerpoint/2010/main" val="3880006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76FC5-4FB1-44C0-BC65-7B4DF7E5DE4A}"/>
              </a:ext>
            </a:extLst>
          </p:cNvPr>
          <p:cNvSpPr>
            <a:spLocks noGrp="1"/>
          </p:cNvSpPr>
          <p:nvPr>
            <p:ph type="title"/>
          </p:nvPr>
        </p:nvSpPr>
        <p:spPr/>
        <p:txBody>
          <a:bodyPr/>
          <a:lstStyle/>
          <a:p>
            <a:r>
              <a:rPr lang="en-GB" dirty="0"/>
              <a:t>TalkBack Advanced Gestures</a:t>
            </a:r>
          </a:p>
        </p:txBody>
      </p:sp>
      <p:sp>
        <p:nvSpPr>
          <p:cNvPr id="3" name="Content Placeholder 2">
            <a:extLst>
              <a:ext uri="{FF2B5EF4-FFF2-40B4-BE49-F238E27FC236}">
                <a16:creationId xmlns:a16="http://schemas.microsoft.com/office/drawing/2014/main" id="{31A0CCBC-F08C-45D7-B8D0-886F29F84DBE}"/>
              </a:ext>
            </a:extLst>
          </p:cNvPr>
          <p:cNvSpPr>
            <a:spLocks noGrp="1"/>
          </p:cNvSpPr>
          <p:nvPr>
            <p:ph idx="1"/>
          </p:nvPr>
        </p:nvSpPr>
        <p:spPr>
          <a:xfrm>
            <a:off x="457200" y="1615677"/>
            <a:ext cx="8229600" cy="2956322"/>
          </a:xfrm>
        </p:spPr>
        <p:txBody>
          <a:bodyPr numCol="2">
            <a:normAutofit fontScale="92500" lnSpcReduction="20000"/>
          </a:bodyPr>
          <a:lstStyle/>
          <a:p>
            <a:pPr marL="0" indent="0">
              <a:spcAft>
                <a:spcPts val="0"/>
              </a:spcAft>
              <a:buNone/>
            </a:pPr>
            <a:r>
              <a:rPr lang="en-GB" sz="1800" b="1" dirty="0"/>
              <a:t>1 Finger Gestures:</a:t>
            </a:r>
          </a:p>
          <a:p>
            <a:pPr>
              <a:spcAft>
                <a:spcPts val="0"/>
              </a:spcAft>
            </a:pPr>
            <a:r>
              <a:rPr lang="en-GB" sz="1800" dirty="0"/>
              <a:t>Swipe up then down - move to first item on screen</a:t>
            </a:r>
          </a:p>
          <a:p>
            <a:pPr>
              <a:spcAft>
                <a:spcPts val="0"/>
              </a:spcAft>
            </a:pPr>
            <a:r>
              <a:rPr lang="en-GB" sz="1800" dirty="0"/>
              <a:t>Swipe down then up - move to last item on screen</a:t>
            </a:r>
          </a:p>
          <a:p>
            <a:pPr>
              <a:spcAft>
                <a:spcPts val="0"/>
              </a:spcAft>
            </a:pPr>
            <a:r>
              <a:rPr lang="en-GB" sz="1800" dirty="0"/>
              <a:t>Swipe right then left - scroll forward on page or move slider</a:t>
            </a:r>
          </a:p>
          <a:p>
            <a:pPr>
              <a:spcAft>
                <a:spcPts val="0"/>
              </a:spcAft>
            </a:pPr>
            <a:r>
              <a:rPr lang="en-GB" sz="1800" dirty="0"/>
              <a:t>Swipe left then right - scroll back on page or move slider</a:t>
            </a:r>
          </a:p>
          <a:p>
            <a:pPr>
              <a:spcAft>
                <a:spcPts val="0"/>
              </a:spcAft>
            </a:pPr>
            <a:r>
              <a:rPr lang="en-GB" sz="1800" dirty="0"/>
              <a:t>Swipe up then left - Home button</a:t>
            </a:r>
          </a:p>
          <a:p>
            <a:pPr>
              <a:spcAft>
                <a:spcPts val="0"/>
              </a:spcAft>
            </a:pPr>
            <a:r>
              <a:rPr lang="en-GB" sz="1800" dirty="0"/>
              <a:t>Swipe down then left – Back button</a:t>
            </a:r>
          </a:p>
          <a:p>
            <a:pPr>
              <a:spcAft>
                <a:spcPts val="0"/>
              </a:spcAft>
            </a:pPr>
            <a:endParaRPr lang="en-GB" sz="1800" dirty="0"/>
          </a:p>
          <a:p>
            <a:pPr marL="0" indent="0">
              <a:spcAft>
                <a:spcPts val="0"/>
              </a:spcAft>
              <a:buNone/>
            </a:pPr>
            <a:r>
              <a:rPr lang="en-GB" sz="1800" b="1" dirty="0"/>
              <a:t>2 Finger Gestures:</a:t>
            </a:r>
          </a:p>
          <a:p>
            <a:pPr>
              <a:spcAft>
                <a:spcPts val="0"/>
              </a:spcAft>
            </a:pPr>
            <a:r>
              <a:rPr lang="en-GB" sz="1800" dirty="0"/>
              <a:t>Swipe down then right – global context menu</a:t>
            </a:r>
          </a:p>
          <a:p>
            <a:pPr marL="0" indent="0">
              <a:spcAft>
                <a:spcPts val="0"/>
              </a:spcAft>
              <a:buNone/>
            </a:pPr>
            <a:endParaRPr lang="en-GB" sz="1800" b="1" dirty="0"/>
          </a:p>
          <a:p>
            <a:pPr marL="0" indent="0">
              <a:spcAft>
                <a:spcPts val="0"/>
              </a:spcAft>
              <a:buNone/>
            </a:pPr>
            <a:r>
              <a:rPr lang="en-GB" sz="1800" b="1" dirty="0"/>
              <a:t>3 Finger Gestures:</a:t>
            </a:r>
          </a:p>
          <a:p>
            <a:pPr>
              <a:spcAft>
                <a:spcPts val="0"/>
              </a:spcAft>
            </a:pPr>
            <a:r>
              <a:rPr lang="en-GB" sz="1800" dirty="0"/>
              <a:t>Up or down swipe – changes the screen reader voice</a:t>
            </a:r>
          </a:p>
          <a:p>
            <a:pPr>
              <a:spcAft>
                <a:spcPts val="0"/>
              </a:spcAft>
            </a:pPr>
            <a:r>
              <a:rPr lang="en-GB" sz="1800" dirty="0"/>
              <a:t>Left or right – change the navigation options that are used in the single up or down swipe</a:t>
            </a:r>
          </a:p>
        </p:txBody>
      </p:sp>
    </p:spTree>
    <p:extLst>
      <p:ext uri="{BB962C8B-B14F-4D97-AF65-F5344CB8AC3E}">
        <p14:creationId xmlns:p14="http://schemas.microsoft.com/office/powerpoint/2010/main" val="3830829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76FC5-4FB1-44C0-BC65-7B4DF7E5DE4A}"/>
              </a:ext>
            </a:extLst>
          </p:cNvPr>
          <p:cNvSpPr>
            <a:spLocks noGrp="1"/>
          </p:cNvSpPr>
          <p:nvPr>
            <p:ph type="title"/>
          </p:nvPr>
        </p:nvSpPr>
        <p:spPr/>
        <p:txBody>
          <a:bodyPr/>
          <a:lstStyle/>
          <a:p>
            <a:r>
              <a:rPr lang="en-GB" dirty="0"/>
              <a:t>TalkBack Advanced Gestures</a:t>
            </a:r>
          </a:p>
        </p:txBody>
      </p:sp>
      <p:sp>
        <p:nvSpPr>
          <p:cNvPr id="3" name="Content Placeholder 2">
            <a:extLst>
              <a:ext uri="{FF2B5EF4-FFF2-40B4-BE49-F238E27FC236}">
                <a16:creationId xmlns:a16="http://schemas.microsoft.com/office/drawing/2014/main" id="{31A0CCBC-F08C-45D7-B8D0-886F29F84DBE}"/>
              </a:ext>
            </a:extLst>
          </p:cNvPr>
          <p:cNvSpPr>
            <a:spLocks noGrp="1"/>
          </p:cNvSpPr>
          <p:nvPr>
            <p:ph idx="1"/>
          </p:nvPr>
        </p:nvSpPr>
        <p:spPr>
          <a:xfrm>
            <a:off x="457200" y="1615677"/>
            <a:ext cx="8229600" cy="2956322"/>
          </a:xfrm>
        </p:spPr>
        <p:txBody>
          <a:bodyPr numCol="2"/>
          <a:lstStyle/>
          <a:p>
            <a:pPr marL="0" indent="0">
              <a:spcAft>
                <a:spcPts val="0"/>
              </a:spcAft>
              <a:buNone/>
            </a:pPr>
            <a:r>
              <a:rPr lang="en-GB" sz="1800" b="1" dirty="0"/>
              <a:t>1 Finger Gestures:</a:t>
            </a:r>
          </a:p>
          <a:p>
            <a:pPr>
              <a:spcAft>
                <a:spcPts val="0"/>
              </a:spcAft>
            </a:pPr>
            <a:r>
              <a:rPr lang="en-GB" sz="1800" dirty="0"/>
              <a:t>Home – up then left</a:t>
            </a:r>
          </a:p>
          <a:p>
            <a:pPr>
              <a:spcAft>
                <a:spcPts val="0"/>
              </a:spcAft>
            </a:pPr>
            <a:r>
              <a:rPr lang="en-GB" sz="1800" dirty="0"/>
              <a:t>Back – down then left</a:t>
            </a:r>
          </a:p>
          <a:p>
            <a:pPr>
              <a:spcAft>
                <a:spcPts val="0"/>
              </a:spcAft>
            </a:pPr>
            <a:r>
              <a:rPr lang="en-GB" sz="1800" dirty="0"/>
              <a:t>Talkback Menu – down then right</a:t>
            </a:r>
          </a:p>
          <a:p>
            <a:pPr>
              <a:spcAft>
                <a:spcPts val="0"/>
              </a:spcAft>
            </a:pPr>
            <a:r>
              <a:rPr lang="en-GB" sz="1800" dirty="0"/>
              <a:t>App Switcher – left then up</a:t>
            </a:r>
          </a:p>
          <a:p>
            <a:pPr>
              <a:spcAft>
                <a:spcPts val="0"/>
              </a:spcAft>
            </a:pPr>
            <a:endParaRPr lang="en-GB" sz="1800" dirty="0"/>
          </a:p>
          <a:p>
            <a:pPr marL="0" indent="0">
              <a:spcAft>
                <a:spcPts val="0"/>
              </a:spcAft>
              <a:buNone/>
            </a:pPr>
            <a:r>
              <a:rPr lang="en-GB" sz="1800" b="1" dirty="0"/>
              <a:t>2 Finger Gestures:</a:t>
            </a:r>
          </a:p>
          <a:p>
            <a:pPr>
              <a:spcAft>
                <a:spcPts val="0"/>
              </a:spcAft>
            </a:pPr>
            <a:r>
              <a:rPr lang="en-GB" sz="1800" dirty="0"/>
              <a:t>Scroll up / down – Two-finger swipe</a:t>
            </a:r>
          </a:p>
          <a:p>
            <a:pPr>
              <a:spcAft>
                <a:spcPts val="0"/>
              </a:spcAft>
            </a:pPr>
            <a:r>
              <a:rPr lang="en-GB" sz="1800" dirty="0"/>
              <a:t>Scroll left/right – Two-finger swipe</a:t>
            </a:r>
          </a:p>
          <a:p>
            <a:pPr marL="0" indent="0">
              <a:spcAft>
                <a:spcPts val="0"/>
              </a:spcAft>
              <a:buNone/>
            </a:pPr>
            <a:endParaRPr lang="en-GB" sz="1800" b="1" dirty="0"/>
          </a:p>
          <a:p>
            <a:pPr marL="0" indent="0">
              <a:spcAft>
                <a:spcPts val="0"/>
              </a:spcAft>
              <a:buNone/>
            </a:pPr>
            <a:r>
              <a:rPr lang="en-GB" sz="1800" b="1" dirty="0"/>
              <a:t>3 Finger Gestures:</a:t>
            </a:r>
          </a:p>
          <a:p>
            <a:pPr>
              <a:spcAft>
                <a:spcPts val="0"/>
              </a:spcAft>
            </a:pPr>
            <a:r>
              <a:rPr lang="en-GB" sz="1800" dirty="0"/>
              <a:t>Talkback menu – tap</a:t>
            </a:r>
          </a:p>
          <a:p>
            <a:pPr>
              <a:spcAft>
                <a:spcPts val="0"/>
              </a:spcAft>
            </a:pPr>
            <a:r>
              <a:rPr lang="en-GB" sz="1800" dirty="0"/>
              <a:t>Copy – double tap</a:t>
            </a:r>
          </a:p>
          <a:p>
            <a:pPr>
              <a:spcAft>
                <a:spcPts val="0"/>
              </a:spcAft>
            </a:pPr>
            <a:r>
              <a:rPr lang="en-GB" sz="1800" dirty="0"/>
              <a:t>Paste – triple tap</a:t>
            </a:r>
          </a:p>
        </p:txBody>
      </p:sp>
    </p:spTree>
    <p:extLst>
      <p:ext uri="{BB962C8B-B14F-4D97-AF65-F5344CB8AC3E}">
        <p14:creationId xmlns:p14="http://schemas.microsoft.com/office/powerpoint/2010/main" val="1794342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a:xfrm>
            <a:off x="434897" y="264100"/>
            <a:ext cx="8116957" cy="1100329"/>
          </a:xfrm>
        </p:spPr>
        <p:txBody>
          <a:bodyPr anchor="ctr">
            <a:normAutofit fontScale="90000"/>
          </a:bodyPr>
          <a:lstStyle/>
          <a:p>
            <a:pPr algn="ctr"/>
            <a:r>
              <a:rPr lang="en-US" altLang="en-US" sz="4000" dirty="0">
                <a:latin typeface="Arial" panose="020B0604020202020204" pitchFamily="34" charset="0"/>
                <a:cs typeface="Arial" panose="020B0604020202020204" pitchFamily="34" charset="0"/>
              </a:rPr>
              <a:t>Questions?</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Break 1</a:t>
            </a:r>
          </a:p>
        </p:txBody>
      </p:sp>
      <p:pic>
        <p:nvPicPr>
          <p:cNvPr id="6" name="Content Placeholder 5">
            <a:extLst>
              <a:ext uri="{FF2B5EF4-FFF2-40B4-BE49-F238E27FC236}">
                <a16:creationId xmlns:a16="http://schemas.microsoft.com/office/drawing/2014/main" id="{506E58A1-8352-7E43-855E-DDFE4CAE9EF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191507" y="1749711"/>
            <a:ext cx="5255559"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527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5DA9B1-29EC-489B-94D0-EF2A027D0027}"/>
              </a:ext>
            </a:extLst>
          </p:cNvPr>
          <p:cNvSpPr>
            <a:spLocks noGrp="1"/>
          </p:cNvSpPr>
          <p:nvPr>
            <p:ph type="title"/>
          </p:nvPr>
        </p:nvSpPr>
        <p:spPr>
          <a:xfrm>
            <a:off x="457200" y="2133600"/>
            <a:ext cx="8229600" cy="1083733"/>
          </a:xfrm>
        </p:spPr>
        <p:txBody>
          <a:bodyPr/>
          <a:lstStyle/>
          <a:p>
            <a:pPr algn="ctr">
              <a:lnSpc>
                <a:spcPct val="150000"/>
              </a:lnSpc>
            </a:pPr>
            <a:r>
              <a:rPr lang="en-US" sz="2800" dirty="0"/>
              <a:t>Practical Exercise</a:t>
            </a:r>
          </a:p>
        </p:txBody>
      </p:sp>
    </p:spTree>
    <p:extLst>
      <p:ext uri="{BB962C8B-B14F-4D97-AF65-F5344CB8AC3E}">
        <p14:creationId xmlns:p14="http://schemas.microsoft.com/office/powerpoint/2010/main" val="2123910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BE668-4CCB-4066-BAA1-52CB0B630B79}"/>
              </a:ext>
            </a:extLst>
          </p:cNvPr>
          <p:cNvSpPr>
            <a:spLocks noGrp="1"/>
          </p:cNvSpPr>
          <p:nvPr>
            <p:ph type="title"/>
          </p:nvPr>
        </p:nvSpPr>
        <p:spPr/>
        <p:txBody>
          <a:bodyPr/>
          <a:lstStyle/>
          <a:p>
            <a:r>
              <a:rPr lang="en-GB" dirty="0"/>
              <a:t>Hands on Exercise</a:t>
            </a:r>
          </a:p>
        </p:txBody>
      </p:sp>
      <p:sp>
        <p:nvSpPr>
          <p:cNvPr id="3" name="Content Placeholder 2">
            <a:extLst>
              <a:ext uri="{FF2B5EF4-FFF2-40B4-BE49-F238E27FC236}">
                <a16:creationId xmlns:a16="http://schemas.microsoft.com/office/drawing/2014/main" id="{DDDE1EF7-BFB3-4192-8A58-812370D7DFE7}"/>
              </a:ext>
            </a:extLst>
          </p:cNvPr>
          <p:cNvSpPr>
            <a:spLocks noGrp="1"/>
          </p:cNvSpPr>
          <p:nvPr>
            <p:ph idx="1"/>
          </p:nvPr>
        </p:nvSpPr>
        <p:spPr/>
        <p:txBody>
          <a:bodyPr/>
          <a:lstStyle/>
          <a:p>
            <a:r>
              <a:rPr lang="en-GB" dirty="0"/>
              <a:t>Using your mobile, open your favourite application and turn on the screen reader</a:t>
            </a:r>
          </a:p>
          <a:p>
            <a:r>
              <a:rPr lang="en-GB" dirty="0"/>
              <a:t>Try navigating to the menu of the application and opening it</a:t>
            </a:r>
          </a:p>
          <a:p>
            <a:r>
              <a:rPr lang="en-GB" dirty="0"/>
              <a:t>Try doing a task you normally do in the application using a screen reader</a:t>
            </a:r>
          </a:p>
        </p:txBody>
      </p:sp>
    </p:spTree>
    <p:extLst>
      <p:ext uri="{BB962C8B-B14F-4D97-AF65-F5344CB8AC3E}">
        <p14:creationId xmlns:p14="http://schemas.microsoft.com/office/powerpoint/2010/main" val="2594078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C11C8-6A88-449A-8D72-DB0470E0295D}"/>
              </a:ext>
            </a:extLst>
          </p:cNvPr>
          <p:cNvSpPr>
            <a:spLocks noGrp="1"/>
          </p:cNvSpPr>
          <p:nvPr>
            <p:ph type="title"/>
          </p:nvPr>
        </p:nvSpPr>
        <p:spPr/>
        <p:txBody>
          <a:bodyPr/>
          <a:lstStyle/>
          <a:p>
            <a:r>
              <a:rPr lang="en-GB" dirty="0"/>
              <a:t>Share in the chat</a:t>
            </a:r>
          </a:p>
        </p:txBody>
      </p:sp>
      <p:sp>
        <p:nvSpPr>
          <p:cNvPr id="3" name="Content Placeholder 2">
            <a:extLst>
              <a:ext uri="{FF2B5EF4-FFF2-40B4-BE49-F238E27FC236}">
                <a16:creationId xmlns:a16="http://schemas.microsoft.com/office/drawing/2014/main" id="{6216831D-02A6-4069-8660-B72669A013D3}"/>
              </a:ext>
            </a:extLst>
          </p:cNvPr>
          <p:cNvSpPr>
            <a:spLocks noGrp="1"/>
          </p:cNvSpPr>
          <p:nvPr>
            <p:ph idx="1"/>
          </p:nvPr>
        </p:nvSpPr>
        <p:spPr/>
        <p:txBody>
          <a:bodyPr/>
          <a:lstStyle/>
          <a:p>
            <a:r>
              <a:rPr lang="en-GB" dirty="0"/>
              <a:t>What worked well?</a:t>
            </a:r>
          </a:p>
          <a:p>
            <a:r>
              <a:rPr lang="en-GB" dirty="0"/>
              <a:t>What was hard and why?</a:t>
            </a:r>
          </a:p>
          <a:p>
            <a:r>
              <a:rPr lang="en-GB" dirty="0"/>
              <a:t>Was there anything surprising?</a:t>
            </a:r>
          </a:p>
        </p:txBody>
      </p:sp>
    </p:spTree>
    <p:extLst>
      <p:ext uri="{BB962C8B-B14F-4D97-AF65-F5344CB8AC3E}">
        <p14:creationId xmlns:p14="http://schemas.microsoft.com/office/powerpoint/2010/main" val="1660094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5FE2C7-7588-9A4D-A557-BF3AA2BC2892}"/>
              </a:ext>
            </a:extLst>
          </p:cNvPr>
          <p:cNvSpPr>
            <a:spLocks noGrp="1"/>
          </p:cNvSpPr>
          <p:nvPr>
            <p:ph type="title"/>
          </p:nvPr>
        </p:nvSpPr>
        <p:spPr/>
        <p:txBody>
          <a:bodyPr/>
          <a:lstStyle/>
          <a:p>
            <a:r>
              <a:rPr lang="en-US" sz="2400"/>
              <a:t>About AbilityNet</a:t>
            </a:r>
          </a:p>
        </p:txBody>
      </p:sp>
      <p:pic>
        <p:nvPicPr>
          <p:cNvPr id="8" name="Picture 7" descr="W3C logo">
            <a:extLst>
              <a:ext uri="{FF2B5EF4-FFF2-40B4-BE49-F238E27FC236}">
                <a16:creationId xmlns:a16="http://schemas.microsoft.com/office/drawing/2014/main" id="{16CE7547-5F3B-2A43-A00F-900892723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60669"/>
            <a:ext cx="3670055" cy="803772"/>
          </a:xfrm>
          <a:prstGeom prst="rect">
            <a:avLst/>
          </a:prstGeom>
        </p:spPr>
      </p:pic>
      <p:pic>
        <p:nvPicPr>
          <p:cNvPr id="7" name="Picture 6">
            <a:extLst>
              <a:ext uri="{FF2B5EF4-FFF2-40B4-BE49-F238E27FC236}">
                <a16:creationId xmlns:a16="http://schemas.microsoft.com/office/drawing/2014/main" id="{43CCF128-7915-3645-9E47-789B7753049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2524172"/>
            <a:ext cx="3670056" cy="1814253"/>
          </a:xfrm>
          <a:prstGeom prst="rect">
            <a:avLst/>
          </a:prstGeom>
        </p:spPr>
      </p:pic>
      <p:pic>
        <p:nvPicPr>
          <p:cNvPr id="4" name="Picture 2" descr="Tech4Good Logo">
            <a:extLst>
              <a:ext uri="{FF2B5EF4-FFF2-40B4-BE49-F238E27FC236}">
                <a16:creationId xmlns:a16="http://schemas.microsoft.com/office/drawing/2014/main" id="{C45D0DB8-9BAF-8846-B57A-B90625C17C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60670"/>
            <a:ext cx="2982299" cy="1185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echShare Pro Logo">
            <a:extLst>
              <a:ext uri="{FF2B5EF4-FFF2-40B4-BE49-F238E27FC236}">
                <a16:creationId xmlns:a16="http://schemas.microsoft.com/office/drawing/2014/main" id="{4F8FB15D-EFDF-8B4E-A0E0-A394ED6598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2" y="3030011"/>
            <a:ext cx="3561346" cy="1353783"/>
          </a:xfrm>
          <a:prstGeom prst="rect">
            <a:avLst/>
          </a:prstGeom>
        </p:spPr>
      </p:pic>
    </p:spTree>
    <p:extLst>
      <p:ext uri="{BB962C8B-B14F-4D97-AF65-F5344CB8AC3E}">
        <p14:creationId xmlns:p14="http://schemas.microsoft.com/office/powerpoint/2010/main" val="1740079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5DA9B1-29EC-489B-94D0-EF2A027D0027}"/>
              </a:ext>
            </a:extLst>
          </p:cNvPr>
          <p:cNvSpPr>
            <a:spLocks noGrp="1"/>
          </p:cNvSpPr>
          <p:nvPr>
            <p:ph type="title"/>
          </p:nvPr>
        </p:nvSpPr>
        <p:spPr>
          <a:xfrm>
            <a:off x="457200" y="2133600"/>
            <a:ext cx="8229600" cy="1083733"/>
          </a:xfrm>
        </p:spPr>
        <p:txBody>
          <a:bodyPr/>
          <a:lstStyle/>
          <a:p>
            <a:pPr algn="ctr">
              <a:lnSpc>
                <a:spcPct val="150000"/>
              </a:lnSpc>
            </a:pPr>
            <a:r>
              <a:rPr lang="en-US" sz="2800" dirty="0"/>
              <a:t>Testing Considerations</a:t>
            </a:r>
          </a:p>
        </p:txBody>
      </p:sp>
    </p:spTree>
    <p:extLst>
      <p:ext uri="{BB962C8B-B14F-4D97-AF65-F5344CB8AC3E}">
        <p14:creationId xmlns:p14="http://schemas.microsoft.com/office/powerpoint/2010/main" val="2579602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F9839-A28E-43BF-8897-0FA326E6D785}"/>
              </a:ext>
            </a:extLst>
          </p:cNvPr>
          <p:cNvSpPr>
            <a:spLocks noGrp="1"/>
          </p:cNvSpPr>
          <p:nvPr>
            <p:ph type="title"/>
          </p:nvPr>
        </p:nvSpPr>
        <p:spPr/>
        <p:txBody>
          <a:bodyPr/>
          <a:lstStyle/>
          <a:p>
            <a:r>
              <a:rPr lang="en-GB" dirty="0"/>
              <a:t>Testing Defaults</a:t>
            </a:r>
          </a:p>
        </p:txBody>
      </p:sp>
      <p:sp>
        <p:nvSpPr>
          <p:cNvPr id="3" name="Content Placeholder 2">
            <a:extLst>
              <a:ext uri="{FF2B5EF4-FFF2-40B4-BE49-F238E27FC236}">
                <a16:creationId xmlns:a16="http://schemas.microsoft.com/office/drawing/2014/main" id="{393FE4CE-7EBA-47E8-83E5-C7C17C2874FD}"/>
              </a:ext>
            </a:extLst>
          </p:cNvPr>
          <p:cNvSpPr>
            <a:spLocks noGrp="1"/>
          </p:cNvSpPr>
          <p:nvPr>
            <p:ph idx="1"/>
          </p:nvPr>
        </p:nvSpPr>
        <p:spPr>
          <a:xfrm>
            <a:off x="457200" y="1638299"/>
            <a:ext cx="4114800" cy="3126205"/>
          </a:xfrm>
        </p:spPr>
        <p:txBody>
          <a:bodyPr numCol="1"/>
          <a:lstStyle/>
          <a:p>
            <a:pPr marL="0" indent="0">
              <a:buNone/>
            </a:pPr>
            <a:r>
              <a:rPr lang="en-GB" sz="1600" dirty="0"/>
              <a:t>Having clear documented defaults ensures consistency across test devices. </a:t>
            </a:r>
          </a:p>
          <a:p>
            <a:pPr marL="0" indent="0">
              <a:buNone/>
            </a:pPr>
            <a:endParaRPr lang="en-GB" sz="1600" dirty="0"/>
          </a:p>
          <a:p>
            <a:r>
              <a:rPr lang="en-GB" sz="1600" dirty="0"/>
              <a:t>Device and OS version</a:t>
            </a:r>
          </a:p>
          <a:p>
            <a:r>
              <a:rPr lang="en-GB" sz="1600" dirty="0"/>
              <a:t>Settings</a:t>
            </a:r>
          </a:p>
          <a:p>
            <a:r>
              <a:rPr lang="en-GB" sz="1600" dirty="0"/>
              <a:t>Screen reader settings</a:t>
            </a:r>
          </a:p>
          <a:p>
            <a:endParaRPr lang="en-GB" sz="1600" dirty="0"/>
          </a:p>
        </p:txBody>
      </p:sp>
      <p:pic>
        <p:nvPicPr>
          <p:cNvPr id="5" name="Picture 4">
            <a:extLst>
              <a:ext uri="{FF2B5EF4-FFF2-40B4-BE49-F238E27FC236}">
                <a16:creationId xmlns:a16="http://schemas.microsoft.com/office/drawing/2014/main" id="{2092E26C-7967-44CC-8777-BBBC14D3756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83385" y="1638299"/>
            <a:ext cx="1936290" cy="3441031"/>
          </a:xfrm>
          <a:prstGeom prst="rect">
            <a:avLst/>
          </a:prstGeom>
        </p:spPr>
      </p:pic>
    </p:spTree>
    <p:extLst>
      <p:ext uri="{BB962C8B-B14F-4D97-AF65-F5344CB8AC3E}">
        <p14:creationId xmlns:p14="http://schemas.microsoft.com/office/powerpoint/2010/main" val="4115565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F9839-A28E-43BF-8897-0FA326E6D785}"/>
              </a:ext>
            </a:extLst>
          </p:cNvPr>
          <p:cNvSpPr>
            <a:spLocks noGrp="1"/>
          </p:cNvSpPr>
          <p:nvPr>
            <p:ph type="title"/>
          </p:nvPr>
        </p:nvSpPr>
        <p:spPr/>
        <p:txBody>
          <a:bodyPr wrap="square" anchor="b">
            <a:normAutofit/>
          </a:bodyPr>
          <a:lstStyle/>
          <a:p>
            <a:r>
              <a:rPr lang="en-GB" dirty="0"/>
              <a:t>What to look for</a:t>
            </a:r>
          </a:p>
        </p:txBody>
      </p:sp>
      <p:sp>
        <p:nvSpPr>
          <p:cNvPr id="3" name="Content Placeholder 2">
            <a:extLst>
              <a:ext uri="{FF2B5EF4-FFF2-40B4-BE49-F238E27FC236}">
                <a16:creationId xmlns:a16="http://schemas.microsoft.com/office/drawing/2014/main" id="{393FE4CE-7EBA-47E8-83E5-C7C17C2874FD}"/>
              </a:ext>
            </a:extLst>
          </p:cNvPr>
          <p:cNvSpPr>
            <a:spLocks noGrp="1"/>
          </p:cNvSpPr>
          <p:nvPr>
            <p:ph sz="half" idx="1"/>
          </p:nvPr>
        </p:nvSpPr>
        <p:spPr/>
        <p:txBody>
          <a:bodyPr wrap="square" numCol="1" anchor="t">
            <a:normAutofit lnSpcReduction="10000"/>
          </a:bodyPr>
          <a:lstStyle/>
          <a:p>
            <a:pPr marL="342900" indent="-342900">
              <a:lnSpc>
                <a:spcPct val="90000"/>
              </a:lnSpc>
              <a:buFont typeface="Arial" panose="020B0604020202020204" pitchFamily="34" charset="0"/>
              <a:buChar char="•"/>
            </a:pPr>
            <a:r>
              <a:rPr lang="en-GB" dirty="0"/>
              <a:t>Semantics</a:t>
            </a:r>
          </a:p>
          <a:p>
            <a:pPr marL="342900" indent="-342900">
              <a:lnSpc>
                <a:spcPct val="90000"/>
              </a:lnSpc>
              <a:buFont typeface="Arial" panose="020B0604020202020204" pitchFamily="34" charset="0"/>
              <a:buChar char="•"/>
            </a:pPr>
            <a:r>
              <a:rPr lang="en-GB" dirty="0"/>
              <a:t>Interactive elements</a:t>
            </a:r>
          </a:p>
          <a:p>
            <a:pPr marL="342900" indent="-342900">
              <a:lnSpc>
                <a:spcPct val="90000"/>
              </a:lnSpc>
              <a:buFont typeface="Arial" panose="020B0604020202020204" pitchFamily="34" charset="0"/>
              <a:buChar char="•"/>
            </a:pPr>
            <a:r>
              <a:rPr lang="en-GB" dirty="0"/>
              <a:t>Meaningful sequence</a:t>
            </a:r>
          </a:p>
          <a:p>
            <a:pPr marL="342900" indent="-342900">
              <a:lnSpc>
                <a:spcPct val="90000"/>
              </a:lnSpc>
              <a:buFont typeface="Arial" panose="020B0604020202020204" pitchFamily="34" charset="0"/>
              <a:buChar char="•"/>
            </a:pPr>
            <a:r>
              <a:rPr lang="en-GB" dirty="0"/>
              <a:t>Text alternatives</a:t>
            </a:r>
          </a:p>
          <a:p>
            <a:pPr marL="342900" indent="-342900">
              <a:lnSpc>
                <a:spcPct val="90000"/>
              </a:lnSpc>
              <a:buFont typeface="Arial" panose="020B0604020202020204" pitchFamily="34" charset="0"/>
              <a:buChar char="•"/>
            </a:pPr>
            <a:r>
              <a:rPr lang="en-GB" dirty="0"/>
              <a:t>Form errors and status messages</a:t>
            </a:r>
          </a:p>
          <a:p>
            <a:pPr marL="342900" indent="-342900">
              <a:lnSpc>
                <a:spcPct val="90000"/>
              </a:lnSpc>
              <a:buFont typeface="Arial" panose="020B0604020202020204" pitchFamily="34" charset="0"/>
              <a:buChar char="•"/>
            </a:pPr>
            <a:r>
              <a:rPr lang="en-GB" dirty="0"/>
              <a:t>Text Resize</a:t>
            </a:r>
          </a:p>
          <a:p>
            <a:pPr marL="342900" indent="-342900">
              <a:lnSpc>
                <a:spcPct val="90000"/>
              </a:lnSpc>
              <a:buFont typeface="Arial" panose="020B0604020202020204" pitchFamily="34" charset="0"/>
              <a:buChar char="•"/>
            </a:pPr>
            <a:r>
              <a:rPr lang="en-GB" dirty="0"/>
              <a:t>Colour and Contrast</a:t>
            </a:r>
          </a:p>
          <a:p>
            <a:pPr marL="342900" indent="-342900">
              <a:lnSpc>
                <a:spcPct val="90000"/>
              </a:lnSpc>
              <a:buFont typeface="Arial" panose="020B0604020202020204" pitchFamily="34" charset="0"/>
              <a:buChar char="•"/>
            </a:pPr>
            <a:r>
              <a:rPr lang="en-GB" dirty="0"/>
              <a:t>Orientation</a:t>
            </a:r>
          </a:p>
        </p:txBody>
      </p:sp>
      <p:pic>
        <p:nvPicPr>
          <p:cNvPr id="5" name="Picture 4" descr="Magnifying glass on clear background">
            <a:extLst>
              <a:ext uri="{FF2B5EF4-FFF2-40B4-BE49-F238E27FC236}">
                <a16:creationId xmlns:a16="http://schemas.microsoft.com/office/drawing/2014/main" id="{2092E26C-7967-44CC-8777-BBBC14D37560}"/>
              </a:ext>
              <a:ext uri="{C183D7F6-B498-43B3-948B-1728B52AA6E4}">
                <adec:decorative xmlns:adec="http://schemas.microsoft.com/office/drawing/2017/decorative" val="1"/>
              </a:ext>
            </a:extLst>
          </p:cNvPr>
          <p:cNvPicPr>
            <a:picLocks noChangeAspect="1"/>
          </p:cNvPicPr>
          <p:nvPr/>
        </p:nvPicPr>
        <p:blipFill rotWithShape="1">
          <a:blip r:embed="rId3"/>
          <a:srcRect l="7924" r="-3" b="-3"/>
          <a:stretch/>
        </p:blipFill>
        <p:spPr>
          <a:xfrm>
            <a:off x="4648200" y="1658357"/>
            <a:ext cx="4038600" cy="2927747"/>
          </a:xfrm>
          <a:prstGeom prst="rect">
            <a:avLst/>
          </a:prstGeom>
          <a:noFill/>
        </p:spPr>
      </p:pic>
    </p:spTree>
    <p:extLst>
      <p:ext uri="{BB962C8B-B14F-4D97-AF65-F5344CB8AC3E}">
        <p14:creationId xmlns:p14="http://schemas.microsoft.com/office/powerpoint/2010/main" val="2052996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a:xfrm>
            <a:off x="457200" y="1787552"/>
            <a:ext cx="8116957" cy="800100"/>
          </a:xfrm>
        </p:spPr>
        <p:txBody>
          <a:bodyPr anchor="ctr">
            <a:normAutofit fontScale="90000"/>
          </a:bodyPr>
          <a:lstStyle/>
          <a:p>
            <a:pPr algn="ctr"/>
            <a:r>
              <a:rPr lang="en-US" altLang="en-US" sz="4000">
                <a:latin typeface="Arial" panose="020B0604020202020204" pitchFamily="34" charset="0"/>
                <a:cs typeface="Arial" panose="020B0604020202020204" pitchFamily="34" charset="0"/>
              </a:rPr>
              <a:t>Questions?</a:t>
            </a:r>
            <a:br>
              <a:rPr lang="en-US" altLang="en-US" sz="4000">
                <a:latin typeface="Arial" panose="020B0604020202020204" pitchFamily="34" charset="0"/>
                <a:cs typeface="Arial" panose="020B0604020202020204" pitchFamily="34" charset="0"/>
              </a:rPr>
            </a:br>
            <a:r>
              <a:rPr lang="en-US" altLang="en-US" sz="4000">
                <a:latin typeface="Arial" panose="020B0604020202020204" pitchFamily="34" charset="0"/>
                <a:cs typeface="Arial" panose="020B0604020202020204" pitchFamily="34" charset="0"/>
              </a:rPr>
              <a:t>Break 1</a:t>
            </a:r>
          </a:p>
        </p:txBody>
      </p:sp>
      <p:sp>
        <p:nvSpPr>
          <p:cNvPr id="5" name="Rectangle 4">
            <a:extLst>
              <a:ext uri="{FF2B5EF4-FFF2-40B4-BE49-F238E27FC236}">
                <a16:creationId xmlns:a16="http://schemas.microsoft.com/office/drawing/2014/main" id="{8537E376-2002-0641-AB32-F71E4D4420A8}"/>
              </a:ext>
              <a:ext uri="{C183D7F6-B498-43B3-948B-1728B52AA6E4}">
                <adec:decorative xmlns:adec="http://schemas.microsoft.com/office/drawing/2017/decorative" val="1"/>
              </a:ext>
            </a:extLst>
          </p:cNvPr>
          <p:cNvSpPr/>
          <p:nvPr/>
        </p:nvSpPr>
        <p:spPr>
          <a:xfrm>
            <a:off x="0" y="1507188"/>
            <a:ext cx="9144000" cy="2955925"/>
          </a:xfrm>
          <a:prstGeom prst="rect">
            <a:avLst/>
          </a:prstGeom>
          <a:solidFill>
            <a:srgbClr val="F3F3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6" name="Content Placeholder 5" descr="Man in a suite holding up a sign saying &quot;Questions?&quot;">
            <a:extLst>
              <a:ext uri="{FF2B5EF4-FFF2-40B4-BE49-F238E27FC236}">
                <a16:creationId xmlns:a16="http://schemas.microsoft.com/office/drawing/2014/main" id="{506E58A1-8352-7E43-855E-DDFE4CAE9E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944220" y="1507188"/>
            <a:ext cx="5255559" cy="295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9706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5DA9B1-29EC-489B-94D0-EF2A027D0027}"/>
              </a:ext>
            </a:extLst>
          </p:cNvPr>
          <p:cNvSpPr>
            <a:spLocks noGrp="1"/>
          </p:cNvSpPr>
          <p:nvPr>
            <p:ph type="title"/>
          </p:nvPr>
        </p:nvSpPr>
        <p:spPr>
          <a:xfrm>
            <a:off x="457200" y="2133600"/>
            <a:ext cx="8229600" cy="1083733"/>
          </a:xfrm>
        </p:spPr>
        <p:txBody>
          <a:bodyPr/>
          <a:lstStyle/>
          <a:p>
            <a:pPr algn="ctr">
              <a:lnSpc>
                <a:spcPct val="150000"/>
              </a:lnSpc>
            </a:pPr>
            <a:r>
              <a:rPr lang="en-US" sz="2800" dirty="0"/>
              <a:t>Automation</a:t>
            </a:r>
          </a:p>
        </p:txBody>
      </p:sp>
    </p:spTree>
    <p:extLst>
      <p:ext uri="{BB962C8B-B14F-4D97-AF65-F5344CB8AC3E}">
        <p14:creationId xmlns:p14="http://schemas.microsoft.com/office/powerpoint/2010/main" val="2881963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E4CD9-B0F1-4389-825A-60F878498288}"/>
              </a:ext>
            </a:extLst>
          </p:cNvPr>
          <p:cNvSpPr>
            <a:spLocks noGrp="1"/>
          </p:cNvSpPr>
          <p:nvPr>
            <p:ph type="title"/>
          </p:nvPr>
        </p:nvSpPr>
        <p:spPr/>
        <p:txBody>
          <a:bodyPr/>
          <a:lstStyle/>
          <a:p>
            <a:r>
              <a:rPr lang="en-GB" dirty="0"/>
              <a:t>Android Automated Testing Tools</a:t>
            </a:r>
          </a:p>
        </p:txBody>
      </p:sp>
      <p:sp>
        <p:nvSpPr>
          <p:cNvPr id="3" name="Content Placeholder 2">
            <a:extLst>
              <a:ext uri="{FF2B5EF4-FFF2-40B4-BE49-F238E27FC236}">
                <a16:creationId xmlns:a16="http://schemas.microsoft.com/office/drawing/2014/main" id="{C22CA976-D643-434C-895C-230F63527743}"/>
              </a:ext>
            </a:extLst>
          </p:cNvPr>
          <p:cNvSpPr>
            <a:spLocks noGrp="1"/>
          </p:cNvSpPr>
          <p:nvPr>
            <p:ph idx="1"/>
          </p:nvPr>
        </p:nvSpPr>
        <p:spPr>
          <a:xfrm>
            <a:off x="419100" y="1638300"/>
            <a:ext cx="2853490" cy="2956322"/>
          </a:xfrm>
        </p:spPr>
        <p:txBody>
          <a:bodyPr/>
          <a:lstStyle/>
          <a:p>
            <a:pPr marL="0" indent="0">
              <a:lnSpc>
                <a:spcPct val="150000"/>
              </a:lnSpc>
              <a:spcAft>
                <a:spcPts val="0"/>
              </a:spcAft>
              <a:buNone/>
            </a:pPr>
            <a:r>
              <a:rPr lang="en-GB" sz="1800" b="1" dirty="0"/>
              <a:t>Google Accessibility Scanner</a:t>
            </a:r>
          </a:p>
          <a:p>
            <a:pPr>
              <a:lnSpc>
                <a:spcPct val="150000"/>
              </a:lnSpc>
              <a:spcAft>
                <a:spcPts val="0"/>
              </a:spcAft>
            </a:pPr>
            <a:r>
              <a:rPr lang="en-GB" sz="1800" dirty="0"/>
              <a:t>Download app from the Play Store</a:t>
            </a:r>
          </a:p>
          <a:p>
            <a:pPr>
              <a:lnSpc>
                <a:spcPct val="150000"/>
              </a:lnSpc>
              <a:spcAft>
                <a:spcPts val="0"/>
              </a:spcAft>
            </a:pPr>
            <a:r>
              <a:rPr lang="en-GB" sz="1800" dirty="0"/>
              <a:t>Scans applications on the phone as they are used</a:t>
            </a:r>
          </a:p>
        </p:txBody>
      </p:sp>
      <p:pic>
        <p:nvPicPr>
          <p:cNvPr id="11" name="Picture 10" descr="Accessibility Scanner in settings">
            <a:extLst>
              <a:ext uri="{FF2B5EF4-FFF2-40B4-BE49-F238E27FC236}">
                <a16:creationId xmlns:a16="http://schemas.microsoft.com/office/drawing/2014/main" id="{0683C471-713F-40B8-B7DC-6754DE664F46}"/>
              </a:ext>
            </a:extLst>
          </p:cNvPr>
          <p:cNvPicPr>
            <a:picLocks noChangeAspect="1"/>
          </p:cNvPicPr>
          <p:nvPr/>
        </p:nvPicPr>
        <p:blipFill>
          <a:blip r:embed="rId3"/>
          <a:stretch>
            <a:fillRect/>
          </a:stretch>
        </p:blipFill>
        <p:spPr>
          <a:xfrm>
            <a:off x="3184470" y="1638300"/>
            <a:ext cx="2775060" cy="3409511"/>
          </a:xfrm>
          <a:prstGeom prst="rect">
            <a:avLst/>
          </a:prstGeom>
        </p:spPr>
      </p:pic>
      <p:pic>
        <p:nvPicPr>
          <p:cNvPr id="12" name="Picture 11" descr="Accessibility Scanner start recording dialog">
            <a:extLst>
              <a:ext uri="{FF2B5EF4-FFF2-40B4-BE49-F238E27FC236}">
                <a16:creationId xmlns:a16="http://schemas.microsoft.com/office/drawing/2014/main" id="{2A2EE3DF-6191-472D-9894-6C10FE1C56CE}"/>
              </a:ext>
            </a:extLst>
          </p:cNvPr>
          <p:cNvPicPr>
            <a:picLocks noChangeAspect="1"/>
          </p:cNvPicPr>
          <p:nvPr/>
        </p:nvPicPr>
        <p:blipFill>
          <a:blip r:embed="rId4"/>
          <a:stretch>
            <a:fillRect/>
          </a:stretch>
        </p:blipFill>
        <p:spPr>
          <a:xfrm>
            <a:off x="6417983" y="1638300"/>
            <a:ext cx="2145039" cy="2165684"/>
          </a:xfrm>
          <a:prstGeom prst="rect">
            <a:avLst/>
          </a:prstGeom>
        </p:spPr>
      </p:pic>
      <p:pic>
        <p:nvPicPr>
          <p:cNvPr id="13" name="Picture 12" descr="Accessibility scanner record dialog">
            <a:extLst>
              <a:ext uri="{FF2B5EF4-FFF2-40B4-BE49-F238E27FC236}">
                <a16:creationId xmlns:a16="http://schemas.microsoft.com/office/drawing/2014/main" id="{A197F81C-8E9E-426F-8202-A8CEF1B4FC00}"/>
              </a:ext>
            </a:extLst>
          </p:cNvPr>
          <p:cNvPicPr>
            <a:picLocks noChangeAspect="1"/>
          </p:cNvPicPr>
          <p:nvPr/>
        </p:nvPicPr>
        <p:blipFill>
          <a:blip r:embed="rId5"/>
          <a:stretch>
            <a:fillRect/>
          </a:stretch>
        </p:blipFill>
        <p:spPr>
          <a:xfrm>
            <a:off x="6319968" y="4070485"/>
            <a:ext cx="2145039" cy="637867"/>
          </a:xfrm>
          <a:prstGeom prst="rect">
            <a:avLst/>
          </a:prstGeom>
        </p:spPr>
      </p:pic>
    </p:spTree>
    <p:extLst>
      <p:ext uri="{BB962C8B-B14F-4D97-AF65-F5344CB8AC3E}">
        <p14:creationId xmlns:p14="http://schemas.microsoft.com/office/powerpoint/2010/main" val="2022209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F1378-3E4B-43D6-B97B-607D241ADA30}"/>
              </a:ext>
            </a:extLst>
          </p:cNvPr>
          <p:cNvSpPr>
            <a:spLocks noGrp="1"/>
          </p:cNvSpPr>
          <p:nvPr>
            <p:ph type="title"/>
          </p:nvPr>
        </p:nvSpPr>
        <p:spPr/>
        <p:txBody>
          <a:bodyPr/>
          <a:lstStyle/>
          <a:p>
            <a:r>
              <a:rPr lang="en-GB" sz="2800" b="1" dirty="0"/>
              <a:t>Google Accessibility Scanner Results</a:t>
            </a:r>
            <a:endParaRPr lang="en-GB" dirty="0"/>
          </a:p>
        </p:txBody>
      </p:sp>
      <p:pic>
        <p:nvPicPr>
          <p:cNvPr id="4" name="Content Placeholder 3" descr="Screen highlighting all errors">
            <a:extLst>
              <a:ext uri="{FF2B5EF4-FFF2-40B4-BE49-F238E27FC236}">
                <a16:creationId xmlns:a16="http://schemas.microsoft.com/office/drawing/2014/main" id="{98C9BF06-48FA-46E0-9979-AAE3299C2405}"/>
              </a:ext>
            </a:extLst>
          </p:cNvPr>
          <p:cNvPicPr>
            <a:picLocks noGrp="1" noChangeAspect="1"/>
          </p:cNvPicPr>
          <p:nvPr>
            <p:ph idx="1"/>
          </p:nvPr>
        </p:nvPicPr>
        <p:blipFill>
          <a:blip r:embed="rId3"/>
          <a:stretch>
            <a:fillRect/>
          </a:stretch>
        </p:blipFill>
        <p:spPr>
          <a:xfrm>
            <a:off x="632159" y="2303686"/>
            <a:ext cx="1155030" cy="2438399"/>
          </a:xfrm>
          <a:prstGeom prst="rect">
            <a:avLst/>
          </a:prstGeom>
        </p:spPr>
      </p:pic>
      <p:pic>
        <p:nvPicPr>
          <p:cNvPr id="7" name="Picture 6" descr="An issue is selected on the screen and focused to view the specific error">
            <a:extLst>
              <a:ext uri="{FF2B5EF4-FFF2-40B4-BE49-F238E27FC236}">
                <a16:creationId xmlns:a16="http://schemas.microsoft.com/office/drawing/2014/main" id="{C0F58D62-AAB6-417F-A5F8-94619214CC96}"/>
              </a:ext>
            </a:extLst>
          </p:cNvPr>
          <p:cNvPicPr>
            <a:picLocks noChangeAspect="1"/>
          </p:cNvPicPr>
          <p:nvPr/>
        </p:nvPicPr>
        <p:blipFill>
          <a:blip r:embed="rId4"/>
          <a:stretch>
            <a:fillRect/>
          </a:stretch>
        </p:blipFill>
        <p:spPr>
          <a:xfrm>
            <a:off x="2849317" y="2284636"/>
            <a:ext cx="1155031" cy="2438397"/>
          </a:xfrm>
          <a:prstGeom prst="rect">
            <a:avLst/>
          </a:prstGeom>
        </p:spPr>
      </p:pic>
      <p:pic>
        <p:nvPicPr>
          <p:cNvPr id="9" name="Picture 8" descr="Categories of issues found">
            <a:extLst>
              <a:ext uri="{FF2B5EF4-FFF2-40B4-BE49-F238E27FC236}">
                <a16:creationId xmlns:a16="http://schemas.microsoft.com/office/drawing/2014/main" id="{E49655B6-6956-4237-B1D0-29EE5D556733}"/>
              </a:ext>
            </a:extLst>
          </p:cNvPr>
          <p:cNvPicPr>
            <a:picLocks noChangeAspect="1"/>
          </p:cNvPicPr>
          <p:nvPr/>
        </p:nvPicPr>
        <p:blipFill>
          <a:blip r:embed="rId5"/>
          <a:stretch>
            <a:fillRect/>
          </a:stretch>
        </p:blipFill>
        <p:spPr>
          <a:xfrm>
            <a:off x="5066476" y="2284631"/>
            <a:ext cx="1155031" cy="2438398"/>
          </a:xfrm>
          <a:prstGeom prst="rect">
            <a:avLst/>
          </a:prstGeom>
        </p:spPr>
      </p:pic>
      <p:pic>
        <p:nvPicPr>
          <p:cNvPr id="11" name="Picture 10" descr="The colour contrast issues are expanded">
            <a:extLst>
              <a:ext uri="{FF2B5EF4-FFF2-40B4-BE49-F238E27FC236}">
                <a16:creationId xmlns:a16="http://schemas.microsoft.com/office/drawing/2014/main" id="{FCA5E234-0A69-4575-8751-EF28FC605B07}"/>
              </a:ext>
            </a:extLst>
          </p:cNvPr>
          <p:cNvPicPr>
            <a:picLocks noChangeAspect="1"/>
          </p:cNvPicPr>
          <p:nvPr/>
        </p:nvPicPr>
        <p:blipFill>
          <a:blip r:embed="rId6"/>
          <a:stretch>
            <a:fillRect/>
          </a:stretch>
        </p:blipFill>
        <p:spPr>
          <a:xfrm>
            <a:off x="7283635" y="2284635"/>
            <a:ext cx="1155031" cy="2438397"/>
          </a:xfrm>
          <a:prstGeom prst="rect">
            <a:avLst/>
          </a:prstGeom>
        </p:spPr>
      </p:pic>
    </p:spTree>
    <p:extLst>
      <p:ext uri="{BB962C8B-B14F-4D97-AF65-F5344CB8AC3E}">
        <p14:creationId xmlns:p14="http://schemas.microsoft.com/office/powerpoint/2010/main" val="3283051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E4CD9-B0F1-4389-825A-60F878498288}"/>
              </a:ext>
            </a:extLst>
          </p:cNvPr>
          <p:cNvSpPr>
            <a:spLocks noGrp="1"/>
          </p:cNvSpPr>
          <p:nvPr>
            <p:ph type="title"/>
          </p:nvPr>
        </p:nvSpPr>
        <p:spPr/>
        <p:txBody>
          <a:bodyPr/>
          <a:lstStyle/>
          <a:p>
            <a:r>
              <a:rPr lang="en-GB" dirty="0"/>
              <a:t>Android Automated Testing Tool Lint</a:t>
            </a:r>
          </a:p>
        </p:txBody>
      </p:sp>
      <p:sp>
        <p:nvSpPr>
          <p:cNvPr id="3" name="Content Placeholder 2">
            <a:extLst>
              <a:ext uri="{FF2B5EF4-FFF2-40B4-BE49-F238E27FC236}">
                <a16:creationId xmlns:a16="http://schemas.microsoft.com/office/drawing/2014/main" id="{C22CA976-D643-434C-895C-230F63527743}"/>
              </a:ext>
            </a:extLst>
          </p:cNvPr>
          <p:cNvSpPr>
            <a:spLocks noGrp="1"/>
          </p:cNvSpPr>
          <p:nvPr>
            <p:ph idx="1"/>
          </p:nvPr>
        </p:nvSpPr>
        <p:spPr>
          <a:xfrm>
            <a:off x="419099" y="1638300"/>
            <a:ext cx="4393533" cy="2956322"/>
          </a:xfrm>
        </p:spPr>
        <p:txBody>
          <a:bodyPr/>
          <a:lstStyle/>
          <a:p>
            <a:pPr marL="0" indent="0">
              <a:lnSpc>
                <a:spcPct val="150000"/>
              </a:lnSpc>
              <a:spcAft>
                <a:spcPts val="0"/>
              </a:spcAft>
              <a:buNone/>
            </a:pPr>
            <a:r>
              <a:rPr lang="en-GB" sz="1800" b="1" dirty="0"/>
              <a:t>Lint</a:t>
            </a:r>
          </a:p>
          <a:p>
            <a:pPr>
              <a:lnSpc>
                <a:spcPct val="150000"/>
              </a:lnSpc>
              <a:spcAft>
                <a:spcPts val="0"/>
              </a:spcAft>
              <a:buFont typeface="Arial" charset="0"/>
              <a:buChar char="•"/>
            </a:pPr>
            <a:r>
              <a:rPr lang="en-US" sz="1800" dirty="0"/>
              <a:t>Code scanning tool for </a:t>
            </a:r>
            <a:r>
              <a:rPr lang="en-US" sz="1800" dirty="0" err="1">
                <a:latin typeface="Courier New" panose="02070309020205020404" pitchFamily="49" charset="0"/>
                <a:cs typeface="Courier New" panose="02070309020205020404" pitchFamily="49" charset="0"/>
              </a:rPr>
              <a:t>apk</a:t>
            </a:r>
            <a:r>
              <a:rPr lang="en-US" sz="1800" dirty="0"/>
              <a:t> files</a:t>
            </a:r>
          </a:p>
          <a:p>
            <a:pPr>
              <a:lnSpc>
                <a:spcPct val="150000"/>
              </a:lnSpc>
              <a:spcAft>
                <a:spcPts val="0"/>
              </a:spcAft>
              <a:buFont typeface="Arial" charset="0"/>
              <a:buChar char="•"/>
            </a:pPr>
            <a:r>
              <a:rPr lang="en-US" sz="1800" dirty="0"/>
              <a:t>Android Studio &gt; Analyze &gt; Inspect Code</a:t>
            </a:r>
          </a:p>
          <a:p>
            <a:pPr>
              <a:lnSpc>
                <a:spcPct val="150000"/>
              </a:lnSpc>
              <a:spcAft>
                <a:spcPts val="0"/>
              </a:spcAft>
              <a:buFont typeface="Arial" charset="0"/>
              <a:buChar char="•"/>
            </a:pPr>
            <a:r>
              <a:rPr lang="en-US" sz="1800" dirty="0"/>
              <a:t>Flags errors in the code</a:t>
            </a:r>
          </a:p>
          <a:p>
            <a:pPr>
              <a:lnSpc>
                <a:spcPct val="150000"/>
              </a:lnSpc>
              <a:spcAft>
                <a:spcPts val="0"/>
              </a:spcAft>
              <a:buFont typeface="Arial" charset="0"/>
              <a:buChar char="•"/>
            </a:pPr>
            <a:r>
              <a:rPr lang="en-US" sz="1800" dirty="0"/>
              <a:t>Test scope can be amended</a:t>
            </a:r>
          </a:p>
        </p:txBody>
      </p:sp>
      <p:pic>
        <p:nvPicPr>
          <p:cNvPr id="5" name="Picture 4" descr="Lint Specify Inspection Scope">
            <a:extLst>
              <a:ext uri="{FF2B5EF4-FFF2-40B4-BE49-F238E27FC236}">
                <a16:creationId xmlns:a16="http://schemas.microsoft.com/office/drawing/2014/main" id="{8BC96B3C-D8C9-4120-A311-1690484F0FA9}"/>
              </a:ext>
            </a:extLst>
          </p:cNvPr>
          <p:cNvPicPr>
            <a:picLocks noChangeAspect="1"/>
          </p:cNvPicPr>
          <p:nvPr/>
        </p:nvPicPr>
        <p:blipFill>
          <a:blip r:embed="rId3"/>
          <a:stretch>
            <a:fillRect/>
          </a:stretch>
        </p:blipFill>
        <p:spPr>
          <a:xfrm>
            <a:off x="4801607" y="1920907"/>
            <a:ext cx="4148195" cy="2205926"/>
          </a:xfrm>
          <a:prstGeom prst="rect">
            <a:avLst/>
          </a:prstGeom>
        </p:spPr>
      </p:pic>
    </p:spTree>
    <p:extLst>
      <p:ext uri="{BB962C8B-B14F-4D97-AF65-F5344CB8AC3E}">
        <p14:creationId xmlns:p14="http://schemas.microsoft.com/office/powerpoint/2010/main" val="4262258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E4CD9-B0F1-4389-825A-60F878498288}"/>
              </a:ext>
            </a:extLst>
          </p:cNvPr>
          <p:cNvSpPr>
            <a:spLocks noGrp="1"/>
          </p:cNvSpPr>
          <p:nvPr>
            <p:ph type="title"/>
          </p:nvPr>
        </p:nvSpPr>
        <p:spPr/>
        <p:txBody>
          <a:bodyPr/>
          <a:lstStyle/>
          <a:p>
            <a:r>
              <a:rPr lang="en-GB" dirty="0"/>
              <a:t>iOS Automated Testing Tools</a:t>
            </a:r>
          </a:p>
        </p:txBody>
      </p:sp>
      <p:sp>
        <p:nvSpPr>
          <p:cNvPr id="3" name="Content Placeholder 2">
            <a:extLst>
              <a:ext uri="{FF2B5EF4-FFF2-40B4-BE49-F238E27FC236}">
                <a16:creationId xmlns:a16="http://schemas.microsoft.com/office/drawing/2014/main" id="{C22CA976-D643-434C-895C-230F63527743}"/>
              </a:ext>
            </a:extLst>
          </p:cNvPr>
          <p:cNvSpPr>
            <a:spLocks noGrp="1"/>
          </p:cNvSpPr>
          <p:nvPr>
            <p:ph idx="1"/>
          </p:nvPr>
        </p:nvSpPr>
        <p:spPr>
          <a:xfrm>
            <a:off x="419100" y="1638300"/>
            <a:ext cx="5295900" cy="2956322"/>
          </a:xfrm>
        </p:spPr>
        <p:txBody>
          <a:bodyPr/>
          <a:lstStyle/>
          <a:p>
            <a:pPr marL="0" indent="0">
              <a:lnSpc>
                <a:spcPct val="150000"/>
              </a:lnSpc>
              <a:buNone/>
            </a:pPr>
            <a:r>
              <a:rPr lang="en-GB" sz="1800" dirty="0" err="1"/>
              <a:t>Xcode</a:t>
            </a:r>
            <a:r>
              <a:rPr lang="en-GB" sz="1800" dirty="0"/>
              <a:t> &gt;</a:t>
            </a:r>
            <a:r>
              <a:rPr lang="en-GB" sz="1600" dirty="0"/>
              <a:t> Open Developer Tool &gt; Accessibility Inspector</a:t>
            </a:r>
          </a:p>
        </p:txBody>
      </p:sp>
      <p:pic>
        <p:nvPicPr>
          <p:cNvPr id="5" name="Picture 4" descr="Menu options to open the Accessibility Inspector">
            <a:extLst>
              <a:ext uri="{FF2B5EF4-FFF2-40B4-BE49-F238E27FC236}">
                <a16:creationId xmlns:a16="http://schemas.microsoft.com/office/drawing/2014/main" id="{F874589D-BB4A-4941-BEC9-EFBFD2EC4FB5}"/>
              </a:ext>
            </a:extLst>
          </p:cNvPr>
          <p:cNvPicPr>
            <a:picLocks noChangeAspect="1"/>
          </p:cNvPicPr>
          <p:nvPr/>
        </p:nvPicPr>
        <p:blipFill>
          <a:blip r:embed="rId3"/>
          <a:stretch>
            <a:fillRect/>
          </a:stretch>
        </p:blipFill>
        <p:spPr>
          <a:xfrm>
            <a:off x="1393443" y="2181580"/>
            <a:ext cx="2673446" cy="1875320"/>
          </a:xfrm>
          <a:prstGeom prst="rect">
            <a:avLst/>
          </a:prstGeom>
        </p:spPr>
      </p:pic>
      <p:pic>
        <p:nvPicPr>
          <p:cNvPr id="4" name="Picture 3" descr="Audit results for an application shown on the connected mobile.">
            <a:extLst>
              <a:ext uri="{FF2B5EF4-FFF2-40B4-BE49-F238E27FC236}">
                <a16:creationId xmlns:a16="http://schemas.microsoft.com/office/drawing/2014/main" id="{E7956F8C-7964-4D87-BBA9-86BC630F04CD}"/>
              </a:ext>
            </a:extLst>
          </p:cNvPr>
          <p:cNvPicPr>
            <a:picLocks noChangeAspect="1"/>
          </p:cNvPicPr>
          <p:nvPr/>
        </p:nvPicPr>
        <p:blipFill>
          <a:blip r:embed="rId4"/>
          <a:stretch>
            <a:fillRect/>
          </a:stretch>
        </p:blipFill>
        <p:spPr>
          <a:xfrm>
            <a:off x="5041231" y="2181580"/>
            <a:ext cx="2658979" cy="2413042"/>
          </a:xfrm>
          <a:prstGeom prst="rect">
            <a:avLst/>
          </a:prstGeom>
        </p:spPr>
      </p:pic>
    </p:spTree>
    <p:extLst>
      <p:ext uri="{BB962C8B-B14F-4D97-AF65-F5344CB8AC3E}">
        <p14:creationId xmlns:p14="http://schemas.microsoft.com/office/powerpoint/2010/main" val="1184369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1621-9AA8-4813-96B0-13E7439BCFDF}"/>
              </a:ext>
            </a:extLst>
          </p:cNvPr>
          <p:cNvSpPr>
            <a:spLocks noGrp="1"/>
          </p:cNvSpPr>
          <p:nvPr>
            <p:ph type="title"/>
          </p:nvPr>
        </p:nvSpPr>
        <p:spPr/>
        <p:txBody>
          <a:bodyPr/>
          <a:lstStyle/>
          <a:p>
            <a:r>
              <a:rPr lang="en-GB" dirty="0"/>
              <a:t>Automation Results</a:t>
            </a:r>
          </a:p>
        </p:txBody>
      </p:sp>
      <p:sp>
        <p:nvSpPr>
          <p:cNvPr id="3" name="Content Placeholder 2">
            <a:extLst>
              <a:ext uri="{FF2B5EF4-FFF2-40B4-BE49-F238E27FC236}">
                <a16:creationId xmlns:a16="http://schemas.microsoft.com/office/drawing/2014/main" id="{EF34562A-FACB-4548-B706-7F050460578C}"/>
              </a:ext>
            </a:extLst>
          </p:cNvPr>
          <p:cNvSpPr>
            <a:spLocks noGrp="1"/>
          </p:cNvSpPr>
          <p:nvPr>
            <p:ph idx="1"/>
          </p:nvPr>
        </p:nvSpPr>
        <p:spPr>
          <a:xfrm>
            <a:off x="457200" y="1649451"/>
            <a:ext cx="8229600" cy="2956322"/>
          </a:xfrm>
        </p:spPr>
        <p:txBody>
          <a:bodyPr numCol="2"/>
          <a:lstStyle/>
          <a:p>
            <a:r>
              <a:rPr lang="en-GB" dirty="0"/>
              <a:t>Android Accessibility Scanner:</a:t>
            </a:r>
          </a:p>
          <a:p>
            <a:pPr lvl="1"/>
            <a:r>
              <a:rPr lang="en-GB" dirty="0"/>
              <a:t>Content Labels</a:t>
            </a:r>
          </a:p>
          <a:p>
            <a:pPr lvl="1"/>
            <a:r>
              <a:rPr lang="en-GB" dirty="0"/>
              <a:t>Implementation</a:t>
            </a:r>
          </a:p>
          <a:p>
            <a:pPr lvl="1"/>
            <a:r>
              <a:rPr lang="en-GB" dirty="0"/>
              <a:t>Contrast Ratio</a:t>
            </a:r>
          </a:p>
          <a:p>
            <a:pPr lvl="1"/>
            <a:r>
              <a:rPr lang="en-GB" dirty="0"/>
              <a:t>Touch Target Size</a:t>
            </a:r>
          </a:p>
          <a:p>
            <a:pPr lvl="1"/>
            <a:endParaRPr lang="en-GB" dirty="0"/>
          </a:p>
          <a:p>
            <a:pPr lvl="1"/>
            <a:endParaRPr lang="en-GB" dirty="0"/>
          </a:p>
          <a:p>
            <a:r>
              <a:rPr lang="en-GB" dirty="0"/>
              <a:t>iOS Accessibility Inspector:</a:t>
            </a:r>
          </a:p>
          <a:p>
            <a:pPr lvl="1"/>
            <a:r>
              <a:rPr lang="en-GB" dirty="0"/>
              <a:t>Accessible Name</a:t>
            </a:r>
          </a:p>
          <a:p>
            <a:pPr lvl="1"/>
            <a:r>
              <a:rPr lang="en-GB" dirty="0"/>
              <a:t>Role verification</a:t>
            </a:r>
          </a:p>
          <a:p>
            <a:pPr lvl="1"/>
            <a:r>
              <a:rPr lang="en-GB" dirty="0"/>
              <a:t>Contrast Ratio</a:t>
            </a:r>
          </a:p>
          <a:p>
            <a:pPr lvl="1"/>
            <a:r>
              <a:rPr lang="en-GB" dirty="0"/>
              <a:t>Touch Target Size</a:t>
            </a:r>
          </a:p>
        </p:txBody>
      </p:sp>
    </p:spTree>
    <p:extLst>
      <p:ext uri="{BB962C8B-B14F-4D97-AF65-F5344CB8AC3E}">
        <p14:creationId xmlns:p14="http://schemas.microsoft.com/office/powerpoint/2010/main" val="3271743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45F71-D602-476C-A079-3F7432F6B41A}"/>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D8E74D72-402F-4310-A08C-2F81B97C6F75}"/>
              </a:ext>
            </a:extLst>
          </p:cNvPr>
          <p:cNvSpPr>
            <a:spLocks noGrp="1"/>
          </p:cNvSpPr>
          <p:nvPr>
            <p:ph idx="1"/>
          </p:nvPr>
        </p:nvSpPr>
        <p:spPr>
          <a:xfrm>
            <a:off x="419100" y="1638300"/>
            <a:ext cx="4290060" cy="2956322"/>
          </a:xfrm>
        </p:spPr>
        <p:txBody>
          <a:bodyPr/>
          <a:lstStyle/>
          <a:p>
            <a:pPr>
              <a:lnSpc>
                <a:spcPct val="150000"/>
              </a:lnSpc>
            </a:pPr>
            <a:r>
              <a:rPr lang="en-US" sz="1600" dirty="0"/>
              <a:t>Mobile Application Types</a:t>
            </a:r>
          </a:p>
          <a:p>
            <a:pPr>
              <a:lnSpc>
                <a:spcPct val="150000"/>
              </a:lnSpc>
            </a:pPr>
            <a:r>
              <a:rPr lang="en-US" sz="1600" dirty="0"/>
              <a:t>Assistive Technology for Mobiles</a:t>
            </a:r>
          </a:p>
          <a:p>
            <a:pPr>
              <a:lnSpc>
                <a:spcPct val="150000"/>
              </a:lnSpc>
            </a:pPr>
            <a:r>
              <a:rPr lang="en-US" sz="1600" dirty="0"/>
              <a:t>Using Mobile Screen Readers</a:t>
            </a:r>
          </a:p>
          <a:p>
            <a:pPr>
              <a:lnSpc>
                <a:spcPct val="150000"/>
              </a:lnSpc>
            </a:pPr>
            <a:r>
              <a:rPr lang="en-US" sz="1600" dirty="0"/>
              <a:t>Testing Considerations</a:t>
            </a:r>
          </a:p>
          <a:p>
            <a:pPr>
              <a:lnSpc>
                <a:spcPct val="150000"/>
              </a:lnSpc>
            </a:pPr>
            <a:r>
              <a:rPr lang="en-US" sz="1600" dirty="0"/>
              <a:t>Automated Testing</a:t>
            </a:r>
          </a:p>
          <a:p>
            <a:pPr>
              <a:lnSpc>
                <a:spcPct val="150000"/>
              </a:lnSpc>
            </a:pPr>
            <a:r>
              <a:rPr lang="en-US" sz="1600" dirty="0"/>
              <a:t>Design Considerations</a:t>
            </a:r>
          </a:p>
        </p:txBody>
      </p:sp>
      <p:pic>
        <p:nvPicPr>
          <p:cNvPr id="4" name="Picture 2">
            <a:extLst>
              <a:ext uri="{FF2B5EF4-FFF2-40B4-BE49-F238E27FC236}">
                <a16:creationId xmlns:a16="http://schemas.microsoft.com/office/drawing/2014/main" id="{2E57F4A5-E250-4D2C-9586-33C3ACCD5C7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4999" y="1809268"/>
            <a:ext cx="3911801" cy="261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433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5A09D-67F1-48BA-9C18-C15909E13B44}"/>
              </a:ext>
              <a:ext uri="{C183D7F6-B498-43B3-948B-1728B52AA6E4}">
                <adec:decorative xmlns:adec="http://schemas.microsoft.com/office/drawing/2017/decorative" val="0"/>
              </a:ext>
            </a:extLst>
          </p:cNvPr>
          <p:cNvSpPr>
            <a:spLocks noGrp="1"/>
          </p:cNvSpPr>
          <p:nvPr>
            <p:ph type="title"/>
          </p:nvPr>
        </p:nvSpPr>
        <p:spPr/>
        <p:txBody>
          <a:bodyPr wrap="square" anchor="b">
            <a:normAutofit/>
          </a:bodyPr>
          <a:lstStyle/>
          <a:p>
            <a:r>
              <a:rPr lang="en-GB" dirty="0"/>
              <a:t>axe Auditor – Mobile Test Specifics</a:t>
            </a:r>
          </a:p>
        </p:txBody>
      </p:sp>
      <p:sp>
        <p:nvSpPr>
          <p:cNvPr id="10" name="Content Placeholder 1">
            <a:extLst>
              <a:ext uri="{FF2B5EF4-FFF2-40B4-BE49-F238E27FC236}">
                <a16:creationId xmlns:a16="http://schemas.microsoft.com/office/drawing/2014/main" id="{30DE750D-B322-459B-A9FD-22BDE24614E3}"/>
              </a:ext>
            </a:extLst>
          </p:cNvPr>
          <p:cNvSpPr>
            <a:spLocks noGrp="1"/>
          </p:cNvSpPr>
          <p:nvPr>
            <p:ph sz="half" idx="1"/>
          </p:nvPr>
        </p:nvSpPr>
        <p:spPr/>
        <p:txBody>
          <a:bodyPr/>
          <a:lstStyle/>
          <a:p>
            <a:r>
              <a:rPr lang="en-US" dirty="0"/>
              <a:t>Can have one test case with multiple test runs</a:t>
            </a:r>
          </a:p>
          <a:p>
            <a:pPr lvl="1"/>
            <a:r>
              <a:rPr lang="en-US" dirty="0"/>
              <a:t>Mobile Web</a:t>
            </a:r>
          </a:p>
          <a:p>
            <a:pPr lvl="1"/>
            <a:r>
              <a:rPr lang="en-US" dirty="0"/>
              <a:t>Native Mobile Android</a:t>
            </a:r>
          </a:p>
          <a:p>
            <a:pPr lvl="1"/>
            <a:r>
              <a:rPr lang="en-US" dirty="0"/>
              <a:t>Native Mobile iOS</a:t>
            </a:r>
          </a:p>
          <a:p>
            <a:r>
              <a:rPr lang="en-US" sz="1600" dirty="0"/>
              <a:t>Removes HTML specific tests for Native type products</a:t>
            </a:r>
          </a:p>
          <a:p>
            <a:r>
              <a:rPr lang="en-US" sz="1600" dirty="0"/>
              <a:t>Removes Desktop specific checks for all mobile type test runs</a:t>
            </a:r>
          </a:p>
        </p:txBody>
      </p:sp>
      <p:pic>
        <p:nvPicPr>
          <p:cNvPr id="5" name="Content Placeholder 4" descr="Axe Auditor Test Run Options">
            <a:extLst>
              <a:ext uri="{FF2B5EF4-FFF2-40B4-BE49-F238E27FC236}">
                <a16:creationId xmlns:a16="http://schemas.microsoft.com/office/drawing/2014/main" id="{4716D149-D619-4608-9D8B-10863DD1F2CB}"/>
              </a:ext>
            </a:extLst>
          </p:cNvPr>
          <p:cNvPicPr>
            <a:picLocks noGrp="1" noChangeAspect="1"/>
          </p:cNvPicPr>
          <p:nvPr>
            <p:ph sz="half" idx="2"/>
          </p:nvPr>
        </p:nvPicPr>
        <p:blipFill>
          <a:blip r:embed="rId3"/>
          <a:stretch>
            <a:fillRect/>
          </a:stretch>
        </p:blipFill>
        <p:spPr>
          <a:xfrm>
            <a:off x="4972733" y="1638300"/>
            <a:ext cx="3389534" cy="2928938"/>
          </a:xfrm>
          <a:noFill/>
        </p:spPr>
      </p:pic>
    </p:spTree>
    <p:extLst>
      <p:ext uri="{BB962C8B-B14F-4D97-AF65-F5344CB8AC3E}">
        <p14:creationId xmlns:p14="http://schemas.microsoft.com/office/powerpoint/2010/main" val="238905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a:xfrm>
            <a:off x="278780" y="124196"/>
            <a:ext cx="8575288" cy="1473112"/>
          </a:xfrm>
        </p:spPr>
        <p:txBody>
          <a:bodyPr anchor="ctr">
            <a:normAutofit/>
          </a:bodyPr>
          <a:lstStyle/>
          <a:p>
            <a:pPr algn="ctr"/>
            <a:r>
              <a:rPr lang="en-US" altLang="en-US" sz="4000" dirty="0">
                <a:latin typeface="Arial" panose="020B0604020202020204" pitchFamily="34" charset="0"/>
                <a:cs typeface="Arial" panose="020B0604020202020204" pitchFamily="34" charset="0"/>
              </a:rPr>
              <a:t>Questions?</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Break 1</a:t>
            </a:r>
          </a:p>
        </p:txBody>
      </p:sp>
      <p:pic>
        <p:nvPicPr>
          <p:cNvPr id="6" name="Content Placeholder 5">
            <a:extLst>
              <a:ext uri="{FF2B5EF4-FFF2-40B4-BE49-F238E27FC236}">
                <a16:creationId xmlns:a16="http://schemas.microsoft.com/office/drawing/2014/main" id="{506E58A1-8352-7E43-855E-DDFE4CAE9EF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072459" y="1716969"/>
            <a:ext cx="5255559" cy="332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386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5DA9B1-29EC-489B-94D0-EF2A027D0027}"/>
              </a:ext>
            </a:extLst>
          </p:cNvPr>
          <p:cNvSpPr>
            <a:spLocks noGrp="1"/>
          </p:cNvSpPr>
          <p:nvPr>
            <p:ph type="title"/>
          </p:nvPr>
        </p:nvSpPr>
        <p:spPr>
          <a:xfrm>
            <a:off x="457200" y="2133600"/>
            <a:ext cx="8229600" cy="1083733"/>
          </a:xfrm>
        </p:spPr>
        <p:txBody>
          <a:bodyPr/>
          <a:lstStyle/>
          <a:p>
            <a:pPr algn="ctr">
              <a:lnSpc>
                <a:spcPct val="150000"/>
              </a:lnSpc>
            </a:pPr>
            <a:r>
              <a:rPr lang="en-US" sz="2800" dirty="0"/>
              <a:t>Design Considerations</a:t>
            </a:r>
          </a:p>
        </p:txBody>
      </p:sp>
    </p:spTree>
    <p:extLst>
      <p:ext uri="{BB962C8B-B14F-4D97-AF65-F5344CB8AC3E}">
        <p14:creationId xmlns:p14="http://schemas.microsoft.com/office/powerpoint/2010/main" val="1771056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F1B0C-724D-4B34-A3B0-79CEBE6F0228}"/>
              </a:ext>
            </a:extLst>
          </p:cNvPr>
          <p:cNvSpPr>
            <a:spLocks noGrp="1"/>
          </p:cNvSpPr>
          <p:nvPr>
            <p:ph type="title"/>
          </p:nvPr>
        </p:nvSpPr>
        <p:spPr/>
        <p:txBody>
          <a:bodyPr/>
          <a:lstStyle/>
          <a:p>
            <a:r>
              <a:rPr lang="en-GB" dirty="0"/>
              <a:t>Design Considerations</a:t>
            </a:r>
          </a:p>
        </p:txBody>
      </p:sp>
      <p:sp>
        <p:nvSpPr>
          <p:cNvPr id="3" name="Content Placeholder 2">
            <a:extLst>
              <a:ext uri="{FF2B5EF4-FFF2-40B4-BE49-F238E27FC236}">
                <a16:creationId xmlns:a16="http://schemas.microsoft.com/office/drawing/2014/main" id="{0F8683D7-ABC2-46BE-AE40-204169913B27}"/>
              </a:ext>
            </a:extLst>
          </p:cNvPr>
          <p:cNvSpPr>
            <a:spLocks noGrp="1"/>
          </p:cNvSpPr>
          <p:nvPr>
            <p:ph idx="1"/>
          </p:nvPr>
        </p:nvSpPr>
        <p:spPr/>
        <p:txBody>
          <a:bodyPr/>
          <a:lstStyle/>
          <a:p>
            <a:r>
              <a:rPr lang="en-GB" sz="2200" dirty="0"/>
              <a:t>Colour Ratios – 4.5:1 minimum</a:t>
            </a:r>
          </a:p>
          <a:p>
            <a:r>
              <a:rPr lang="en-GB" sz="2200" dirty="0"/>
              <a:t>Is content meaningful and concise? </a:t>
            </a:r>
          </a:p>
          <a:p>
            <a:r>
              <a:rPr lang="en-GB" sz="2200" dirty="0"/>
              <a:t>Is the repeated content consistent? </a:t>
            </a:r>
          </a:p>
          <a:p>
            <a:r>
              <a:rPr lang="en-GB" sz="2200" dirty="0"/>
              <a:t>How are buttons and links formatted on hover or on focus?</a:t>
            </a:r>
          </a:p>
          <a:p>
            <a:r>
              <a:rPr lang="en-GB" sz="2200" dirty="0"/>
              <a:t>How will increasing text size be handled?</a:t>
            </a:r>
          </a:p>
          <a:p>
            <a:r>
              <a:rPr lang="en-GB" sz="2200" dirty="0"/>
              <a:t>Will changing the orientation affect the screen layout?</a:t>
            </a:r>
          </a:p>
          <a:p>
            <a:r>
              <a:rPr lang="en-GB" sz="2200" dirty="0"/>
              <a:t>Images: informative or decorative?</a:t>
            </a:r>
          </a:p>
        </p:txBody>
      </p:sp>
    </p:spTree>
    <p:extLst>
      <p:ext uri="{BB962C8B-B14F-4D97-AF65-F5344CB8AC3E}">
        <p14:creationId xmlns:p14="http://schemas.microsoft.com/office/powerpoint/2010/main" val="2195581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a:xfrm>
            <a:off x="456069" y="991792"/>
            <a:ext cx="8116957" cy="962459"/>
          </a:xfrm>
        </p:spPr>
        <p:txBody>
          <a:bodyPr anchor="ctr">
            <a:normAutofit fontScale="90000"/>
          </a:bodyPr>
          <a:lstStyle/>
          <a:p>
            <a:pPr algn="ctr"/>
            <a:r>
              <a:rPr lang="en-US" altLang="en-US" sz="4000" dirty="0">
                <a:latin typeface="Arial" panose="020B0604020202020204" pitchFamily="34" charset="0"/>
                <a:cs typeface="Arial" panose="020B0604020202020204" pitchFamily="34" charset="0"/>
              </a:rPr>
              <a:t>Questions?</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Break 1</a:t>
            </a:r>
          </a:p>
        </p:txBody>
      </p:sp>
      <p:pic>
        <p:nvPicPr>
          <p:cNvPr id="6" name="Content Placeholder 5" descr="Man in a suite holding up a sign saying &quot;Questions?&quot;">
            <a:extLst>
              <a:ext uri="{FF2B5EF4-FFF2-40B4-BE49-F238E27FC236}">
                <a16:creationId xmlns:a16="http://schemas.microsoft.com/office/drawing/2014/main" id="{506E58A1-8352-7E43-855E-DDFE4CAE9E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591612" y="1935402"/>
            <a:ext cx="5608168" cy="315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129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45F71-D602-476C-A079-3F7432F6B41A}"/>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D8E74D72-402F-4310-A08C-2F81B97C6F75}"/>
              </a:ext>
            </a:extLst>
          </p:cNvPr>
          <p:cNvSpPr>
            <a:spLocks noGrp="1"/>
          </p:cNvSpPr>
          <p:nvPr>
            <p:ph idx="1"/>
          </p:nvPr>
        </p:nvSpPr>
        <p:spPr>
          <a:xfrm>
            <a:off x="419100" y="1638300"/>
            <a:ext cx="4290060" cy="2956322"/>
          </a:xfrm>
        </p:spPr>
        <p:txBody>
          <a:bodyPr/>
          <a:lstStyle/>
          <a:p>
            <a:pPr>
              <a:lnSpc>
                <a:spcPct val="150000"/>
              </a:lnSpc>
            </a:pPr>
            <a:r>
              <a:rPr lang="en-US" sz="1600" dirty="0"/>
              <a:t>Mobile Application Types</a:t>
            </a:r>
          </a:p>
          <a:p>
            <a:pPr>
              <a:lnSpc>
                <a:spcPct val="150000"/>
              </a:lnSpc>
            </a:pPr>
            <a:r>
              <a:rPr lang="en-US" sz="1600" dirty="0"/>
              <a:t>Assistive Technology for Mobiles</a:t>
            </a:r>
          </a:p>
          <a:p>
            <a:pPr>
              <a:lnSpc>
                <a:spcPct val="150000"/>
              </a:lnSpc>
            </a:pPr>
            <a:r>
              <a:rPr lang="en-US" sz="1600" dirty="0"/>
              <a:t>Using Mobile Screen Readers</a:t>
            </a:r>
          </a:p>
          <a:p>
            <a:pPr>
              <a:lnSpc>
                <a:spcPct val="150000"/>
              </a:lnSpc>
            </a:pPr>
            <a:r>
              <a:rPr lang="en-US" sz="1600" dirty="0"/>
              <a:t>Testing Considerations</a:t>
            </a:r>
          </a:p>
          <a:p>
            <a:pPr>
              <a:lnSpc>
                <a:spcPct val="150000"/>
              </a:lnSpc>
            </a:pPr>
            <a:r>
              <a:rPr lang="en-US" sz="1600" dirty="0"/>
              <a:t>Automated Testing</a:t>
            </a:r>
          </a:p>
          <a:p>
            <a:pPr>
              <a:lnSpc>
                <a:spcPct val="150000"/>
              </a:lnSpc>
            </a:pPr>
            <a:r>
              <a:rPr lang="en-US" sz="1600" dirty="0"/>
              <a:t>Design Considerations</a:t>
            </a:r>
          </a:p>
        </p:txBody>
      </p:sp>
      <p:pic>
        <p:nvPicPr>
          <p:cNvPr id="4" name="Picture 2">
            <a:extLst>
              <a:ext uri="{FF2B5EF4-FFF2-40B4-BE49-F238E27FC236}">
                <a16:creationId xmlns:a16="http://schemas.microsoft.com/office/drawing/2014/main" id="{2E57F4A5-E250-4D2C-9586-33C3ACCD5C7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4999" y="1809268"/>
            <a:ext cx="3911801" cy="261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6310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F08B-E3FE-4ABA-B291-E71214FB1060}"/>
              </a:ext>
            </a:extLst>
          </p:cNvPr>
          <p:cNvSpPr>
            <a:spLocks noGrp="1"/>
          </p:cNvSpPr>
          <p:nvPr>
            <p:ph type="title"/>
          </p:nvPr>
        </p:nvSpPr>
        <p:spPr>
          <a:xfrm>
            <a:off x="457200" y="581160"/>
            <a:ext cx="8229600" cy="800298"/>
          </a:xfrm>
        </p:spPr>
        <p:txBody>
          <a:bodyPr/>
          <a:lstStyle/>
          <a:p>
            <a:r>
              <a:rPr lang="en-GB"/>
              <a:t>Useful Resources</a:t>
            </a:r>
          </a:p>
        </p:txBody>
      </p:sp>
      <p:sp>
        <p:nvSpPr>
          <p:cNvPr id="3" name="Content Placeholder 2">
            <a:extLst>
              <a:ext uri="{FF2B5EF4-FFF2-40B4-BE49-F238E27FC236}">
                <a16:creationId xmlns:a16="http://schemas.microsoft.com/office/drawing/2014/main" id="{05BD0949-D20E-4A8A-BD37-90CE48CE392C}"/>
              </a:ext>
            </a:extLst>
          </p:cNvPr>
          <p:cNvSpPr>
            <a:spLocks noGrp="1"/>
          </p:cNvSpPr>
          <p:nvPr>
            <p:ph idx="1"/>
          </p:nvPr>
        </p:nvSpPr>
        <p:spPr>
          <a:xfrm>
            <a:off x="457201" y="1638302"/>
            <a:ext cx="8229599" cy="2933699"/>
          </a:xfrm>
        </p:spPr>
        <p:txBody>
          <a:bodyPr vert="horz" wrap="square" lIns="68580" tIns="34290" rIns="68580" bIns="34290" numCol="1" rtlCol="0" anchor="t" anchorCtr="0" compatLnSpc="1">
            <a:prstTxWarp prst="textNoShape">
              <a:avLst/>
            </a:prstTxWarp>
            <a:noAutofit/>
          </a:bodyPr>
          <a:lstStyle/>
          <a:p>
            <a:pPr marL="285743" indent="-285743"/>
            <a:r>
              <a:rPr lang="en-GB" sz="1300" dirty="0">
                <a:hlinkClick r:id="rId3"/>
              </a:rPr>
              <a:t>Google – New Talkback Gestures</a:t>
            </a:r>
            <a:endParaRPr lang="en-GB" sz="1300" dirty="0"/>
          </a:p>
          <a:p>
            <a:pPr marL="285743" indent="-285743"/>
            <a:r>
              <a:rPr lang="en-GB" sz="1300" dirty="0">
                <a:hlinkClick r:id="rId4"/>
              </a:rPr>
              <a:t>Accessibility Inspector (macOS)</a:t>
            </a:r>
            <a:endParaRPr lang="en-GB" sz="1300" dirty="0"/>
          </a:p>
          <a:p>
            <a:pPr marL="285743" indent="-285743"/>
            <a:r>
              <a:rPr lang="en-GB" sz="1300" dirty="0">
                <a:hlinkClick r:id="rId5"/>
              </a:rPr>
              <a:t>Google Accessibility Scanner (Android)</a:t>
            </a:r>
            <a:endParaRPr lang="en-GB" sz="1300" dirty="0"/>
          </a:p>
          <a:p>
            <a:pPr marL="285743" indent="-285743"/>
            <a:r>
              <a:rPr lang="en-GB" sz="1300" dirty="0">
                <a:hlinkClick r:id="rId6"/>
              </a:rPr>
              <a:t>Google – How to read Accessibility Scanner results </a:t>
            </a:r>
            <a:endParaRPr lang="en-GB" sz="1300" dirty="0"/>
          </a:p>
          <a:p>
            <a:pPr marL="285743" indent="-285743"/>
            <a:r>
              <a:rPr lang="en-GB" sz="1300" dirty="0">
                <a:hlinkClick r:id="rId7"/>
              </a:rPr>
              <a:t>Android Developer – How to use Lint</a:t>
            </a:r>
            <a:endParaRPr lang="en-GB" sz="1300" dirty="0"/>
          </a:p>
          <a:p>
            <a:pPr marL="285743" indent="-285743"/>
            <a:r>
              <a:rPr lang="en-GB" sz="1300" dirty="0">
                <a:hlinkClick r:id="rId8"/>
              </a:rPr>
              <a:t>Orange - How to run iOS automation</a:t>
            </a:r>
            <a:endParaRPr lang="en-GB" sz="1300" dirty="0"/>
          </a:p>
          <a:p>
            <a:pPr marL="285743" indent="-285743"/>
            <a:r>
              <a:rPr lang="en-GB" sz="1300" dirty="0">
                <a:hlinkClick r:id="rId9"/>
              </a:rPr>
              <a:t>GOV UK - Public sector website and mobile application accessibility monitoring</a:t>
            </a:r>
            <a:endParaRPr lang="en-GB" sz="1300" dirty="0"/>
          </a:p>
          <a:p>
            <a:pPr marL="0" indent="0">
              <a:buNone/>
            </a:pPr>
            <a:endParaRPr lang="en-GB" sz="1650" dirty="0"/>
          </a:p>
          <a:p>
            <a:pPr marL="285743" indent="-285743"/>
            <a:endParaRPr lang="en-GB" sz="1650" dirty="0"/>
          </a:p>
          <a:p>
            <a:pPr marL="285743" indent="-285743"/>
            <a:endParaRPr lang="en-GB" sz="1650" dirty="0"/>
          </a:p>
          <a:p>
            <a:pPr marL="285743" indent="-285743"/>
            <a:endParaRPr lang="en-GB" sz="1650" dirty="0">
              <a:solidFill>
                <a:srgbClr val="0E3C20"/>
              </a:solidFill>
            </a:endParaRPr>
          </a:p>
          <a:p>
            <a:endParaRPr lang="en-GB" sz="1650" dirty="0"/>
          </a:p>
          <a:p>
            <a:endParaRPr lang="en-GB" sz="1650" dirty="0"/>
          </a:p>
        </p:txBody>
      </p:sp>
      <p:sp>
        <p:nvSpPr>
          <p:cNvPr id="4" name="Slide Number Placeholder 3">
            <a:extLst>
              <a:ext uri="{FF2B5EF4-FFF2-40B4-BE49-F238E27FC236}">
                <a16:creationId xmlns:a16="http://schemas.microsoft.com/office/drawing/2014/main" id="{D32BA961-5349-524A-8895-72B75CDB867B}"/>
              </a:ext>
            </a:extLst>
          </p:cNvPr>
          <p:cNvSpPr>
            <a:spLocks noGrp="1"/>
          </p:cNvSpPr>
          <p:nvPr>
            <p:ph type="sldNum" sz="quarter" idx="12"/>
          </p:nvPr>
        </p:nvSpPr>
        <p:spPr>
          <a:prstGeom prst="rect">
            <a:avLst/>
          </a:prstGeom>
        </p:spPr>
        <p:txBody>
          <a:bodyPr/>
          <a:lstStyle>
            <a:defPPr>
              <a:defRPr lang="en-US"/>
            </a:defPPr>
            <a:lvl1pPr marL="0" algn="r" defTabSz="914400" rtl="0" eaLnBrk="1" fontAlgn="auto" latinLnBrk="0" hangingPunct="1">
              <a:spcBef>
                <a:spcPts val="0"/>
              </a:spcBef>
              <a:spcAft>
                <a:spcPts val="0"/>
              </a:spcAft>
              <a:defRPr sz="1867" kern="1200">
                <a:solidFill>
                  <a:srgbClr val="005C6E"/>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FD74C2D-CB70-7946-AEC0-E7AE43935602}" type="slidenum">
              <a:rPr lang="en-US" smtClean="0"/>
              <a:pPr>
                <a:defRPr/>
              </a:pPr>
              <a:t>46</a:t>
            </a:fld>
            <a:endParaRPr lang="en-US"/>
          </a:p>
        </p:txBody>
      </p:sp>
    </p:spTree>
    <p:extLst>
      <p:ext uri="{BB962C8B-B14F-4D97-AF65-F5344CB8AC3E}">
        <p14:creationId xmlns:p14="http://schemas.microsoft.com/office/powerpoint/2010/main" val="35939166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F08B-E3FE-4ABA-B291-E71214FB1060}"/>
              </a:ext>
            </a:extLst>
          </p:cNvPr>
          <p:cNvSpPr>
            <a:spLocks noGrp="1"/>
          </p:cNvSpPr>
          <p:nvPr>
            <p:ph type="title"/>
          </p:nvPr>
        </p:nvSpPr>
        <p:spPr>
          <a:xfrm>
            <a:off x="457200" y="581160"/>
            <a:ext cx="8229600" cy="800298"/>
          </a:xfrm>
        </p:spPr>
        <p:txBody>
          <a:bodyPr/>
          <a:lstStyle/>
          <a:p>
            <a:r>
              <a:rPr lang="en-GB" dirty="0"/>
              <a:t>Additional Resources</a:t>
            </a:r>
          </a:p>
        </p:txBody>
      </p:sp>
      <p:sp>
        <p:nvSpPr>
          <p:cNvPr id="3" name="Content Placeholder 2">
            <a:extLst>
              <a:ext uri="{FF2B5EF4-FFF2-40B4-BE49-F238E27FC236}">
                <a16:creationId xmlns:a16="http://schemas.microsoft.com/office/drawing/2014/main" id="{05BD0949-D20E-4A8A-BD37-90CE48CE392C}"/>
              </a:ext>
            </a:extLst>
          </p:cNvPr>
          <p:cNvSpPr>
            <a:spLocks noGrp="1"/>
          </p:cNvSpPr>
          <p:nvPr>
            <p:ph idx="1"/>
          </p:nvPr>
        </p:nvSpPr>
        <p:spPr>
          <a:xfrm>
            <a:off x="457201" y="1638302"/>
            <a:ext cx="8229599" cy="2933699"/>
          </a:xfrm>
        </p:spPr>
        <p:txBody>
          <a:bodyPr vert="horz" wrap="square" lIns="68580" tIns="34290" rIns="68580" bIns="34290" numCol="1" rtlCol="0" anchor="t" anchorCtr="0" compatLnSpc="1">
            <a:prstTxWarp prst="textNoShape">
              <a:avLst/>
            </a:prstTxWarp>
            <a:noAutofit/>
          </a:bodyPr>
          <a:lstStyle/>
          <a:p>
            <a:pPr marL="0" indent="0">
              <a:buNone/>
            </a:pPr>
            <a:r>
              <a:rPr lang="en-GB" sz="1300" dirty="0"/>
              <a:t>Additional resources mentioned during the webinar:</a:t>
            </a:r>
          </a:p>
          <a:p>
            <a:r>
              <a:rPr lang="en-GB" sz="1650" dirty="0">
                <a:hlinkClick r:id="rId3"/>
              </a:rPr>
              <a:t>React Native Accessibility</a:t>
            </a:r>
            <a:endParaRPr lang="en-GB" sz="1650" dirty="0"/>
          </a:p>
          <a:p>
            <a:r>
              <a:rPr lang="en-GB" sz="1650" dirty="0">
                <a:hlinkClick r:id="rId4"/>
              </a:rPr>
              <a:t>W3C Audit Report Template</a:t>
            </a:r>
            <a:endParaRPr lang="en-GB" sz="1650" dirty="0"/>
          </a:p>
          <a:p>
            <a:r>
              <a:rPr lang="en-GB" sz="1650" dirty="0">
                <a:hlinkClick r:id="rId5"/>
              </a:rPr>
              <a:t>Virtual, Augmented &amp; Mixed Reality accessibility</a:t>
            </a:r>
            <a:endParaRPr lang="en-GB" sz="1650" dirty="0"/>
          </a:p>
          <a:p>
            <a:pPr marL="285743" indent="-285743"/>
            <a:endParaRPr lang="en-GB" sz="1650" dirty="0"/>
          </a:p>
          <a:p>
            <a:pPr marL="285743" indent="-285743"/>
            <a:endParaRPr lang="en-GB" sz="1650" dirty="0"/>
          </a:p>
          <a:p>
            <a:pPr marL="285743" indent="-285743"/>
            <a:endParaRPr lang="en-GB" sz="1650" dirty="0">
              <a:solidFill>
                <a:srgbClr val="0E3C20"/>
              </a:solidFill>
            </a:endParaRPr>
          </a:p>
          <a:p>
            <a:endParaRPr lang="en-GB" sz="1650" dirty="0"/>
          </a:p>
          <a:p>
            <a:endParaRPr lang="en-GB" sz="1650" dirty="0"/>
          </a:p>
        </p:txBody>
      </p:sp>
      <p:sp>
        <p:nvSpPr>
          <p:cNvPr id="4" name="Slide Number Placeholder 3">
            <a:extLst>
              <a:ext uri="{FF2B5EF4-FFF2-40B4-BE49-F238E27FC236}">
                <a16:creationId xmlns:a16="http://schemas.microsoft.com/office/drawing/2014/main" id="{D32BA961-5349-524A-8895-72B75CDB867B}"/>
              </a:ext>
            </a:extLst>
          </p:cNvPr>
          <p:cNvSpPr>
            <a:spLocks noGrp="1"/>
          </p:cNvSpPr>
          <p:nvPr>
            <p:ph type="sldNum" sz="quarter" idx="12"/>
          </p:nvPr>
        </p:nvSpPr>
        <p:spPr>
          <a:prstGeom prst="rect">
            <a:avLst/>
          </a:prstGeom>
        </p:spPr>
        <p:txBody>
          <a:bodyPr/>
          <a:lstStyle>
            <a:defPPr>
              <a:defRPr lang="en-US"/>
            </a:defPPr>
            <a:lvl1pPr marL="0" algn="r" defTabSz="914400" rtl="0" eaLnBrk="1" fontAlgn="auto" latinLnBrk="0" hangingPunct="1">
              <a:spcBef>
                <a:spcPts val="0"/>
              </a:spcBef>
              <a:spcAft>
                <a:spcPts val="0"/>
              </a:spcAft>
              <a:defRPr sz="1867" kern="1200">
                <a:solidFill>
                  <a:srgbClr val="005C6E"/>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FD74C2D-CB70-7946-AEC0-E7AE43935602}" type="slidenum">
              <a:rPr lang="en-US" smtClean="0"/>
              <a:pPr>
                <a:defRPr/>
              </a:pPr>
              <a:t>47</a:t>
            </a:fld>
            <a:endParaRPr lang="en-US"/>
          </a:p>
        </p:txBody>
      </p:sp>
    </p:spTree>
    <p:extLst>
      <p:ext uri="{BB962C8B-B14F-4D97-AF65-F5344CB8AC3E}">
        <p14:creationId xmlns:p14="http://schemas.microsoft.com/office/powerpoint/2010/main" val="23892762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760D6718-D62D-E947-A567-EC324FE464BE}"/>
              </a:ext>
            </a:extLst>
          </p:cNvPr>
          <p:cNvSpPr>
            <a:spLocks noGrp="1"/>
          </p:cNvSpPr>
          <p:nvPr>
            <p:ph type="ctrTitle"/>
          </p:nvPr>
        </p:nvSpPr>
        <p:spPr>
          <a:xfrm>
            <a:off x="499382" y="2076223"/>
            <a:ext cx="8145236" cy="991054"/>
          </a:xfrm>
        </p:spPr>
        <p:txBody>
          <a:bodyPr vert="horz" wrap="square" lIns="91440" tIns="45720" rIns="91440" bIns="45720" numCol="1" anchor="ctr" anchorCtr="0" compatLnSpc="1">
            <a:prstTxWarp prst="textNoShape">
              <a:avLst/>
            </a:prstTxWarp>
            <a:noAutofit/>
          </a:bodyPr>
          <a:lstStyle/>
          <a:p>
            <a:r>
              <a:rPr lang="en-GB" sz="2800" dirty="0"/>
              <a:t>Thank you</a:t>
            </a: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4581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37E376-2002-0641-AB32-F71E4D4420A8}"/>
              </a:ext>
              <a:ext uri="{C183D7F6-B498-43B3-948B-1728B52AA6E4}">
                <adec:decorative xmlns:adec="http://schemas.microsoft.com/office/drawing/2017/decorative" val="1"/>
              </a:ext>
            </a:extLst>
          </p:cNvPr>
          <p:cNvSpPr/>
          <p:nvPr/>
        </p:nvSpPr>
        <p:spPr>
          <a:xfrm>
            <a:off x="0" y="1579504"/>
            <a:ext cx="9144000" cy="3633113"/>
          </a:xfrm>
          <a:prstGeom prst="rect">
            <a:avLst/>
          </a:prstGeom>
          <a:solidFill>
            <a:srgbClr val="F3F3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a:xfrm>
            <a:off x="513520" y="1720964"/>
            <a:ext cx="8116957" cy="1475679"/>
          </a:xfrm>
        </p:spPr>
        <p:txBody>
          <a:bodyPr vert="horz" wrap="square" lIns="91440" tIns="45720" rIns="91440" bIns="45720" numCol="1" anchor="ctr" anchorCtr="0" compatLnSpc="1">
            <a:prstTxWarp prst="textNoShape">
              <a:avLst/>
            </a:prstTxWarp>
            <a:noAutofit/>
          </a:bodyPr>
          <a:lstStyle/>
          <a:p>
            <a:pPr algn="ctr"/>
            <a:r>
              <a:rPr lang="en-US" altLang="en-US" sz="4000" dirty="0"/>
              <a:t>Question:</a:t>
            </a:r>
            <a:br>
              <a:rPr lang="en-US" altLang="en-US" sz="4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What is </a:t>
            </a:r>
            <a:r>
              <a:rPr lang="en-US" altLang="en-US" sz="2000" dirty="0"/>
              <a:t>your experience with mobile accessibility testing?</a:t>
            </a:r>
            <a:endParaRPr lang="en-US" altLang="en-US" sz="40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273C84DB-B51E-6848-9397-753B2982F14A}"/>
              </a:ext>
            </a:extLst>
          </p:cNvPr>
          <p:cNvSpPr txBox="1">
            <a:spLocks/>
          </p:cNvSpPr>
          <p:nvPr/>
        </p:nvSpPr>
        <p:spPr bwMode="auto">
          <a:xfrm>
            <a:off x="1472680" y="3244823"/>
            <a:ext cx="6198637" cy="1475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1" fontAlgn="base" hangingPunct="1">
              <a:spcBef>
                <a:spcPct val="0"/>
              </a:spcBef>
              <a:spcAft>
                <a:spcPct val="0"/>
              </a:spcAft>
              <a:defRPr sz="2800" b="1" kern="1200">
                <a:solidFill>
                  <a:srgbClr val="005C6E"/>
                </a:solidFill>
                <a:latin typeface="Arial"/>
                <a:ea typeface="+mj-ea"/>
                <a:cs typeface="Arial"/>
              </a:defRPr>
            </a:lvl1pPr>
            <a:lvl2pPr algn="l" defTabSz="457200"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2pPr>
            <a:lvl3pPr algn="l" defTabSz="457200"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3pPr>
            <a:lvl4pPr algn="l" defTabSz="457200"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4pPr>
            <a:lvl5pPr algn="l" defTabSz="457200"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5pPr>
            <a:lvl6pPr marL="457200" algn="l" defTabSz="457200"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914400" algn="l" defTabSz="457200"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1371600" algn="l" defTabSz="457200"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1828800" algn="l" defTabSz="457200" rtl="0" eaLnBrk="1" fontAlgn="base" hangingPunct="1">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marL="342900" marR="0" lvl="0" indent="-342900"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005C6E"/>
                </a:solidFill>
                <a:effectLst/>
                <a:uLnTx/>
                <a:uFillTx/>
                <a:latin typeface="Arial"/>
                <a:ea typeface="+mj-ea"/>
                <a:cs typeface="Arial"/>
              </a:rPr>
              <a:t>No experience</a:t>
            </a:r>
          </a:p>
          <a:p>
            <a:pPr marL="342900" marR="0" lvl="0" indent="-342900"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005C6E"/>
                </a:solidFill>
                <a:effectLst/>
                <a:uLnTx/>
                <a:uFillTx/>
                <a:latin typeface="Arial"/>
                <a:ea typeface="+mj-ea"/>
                <a:cs typeface="Arial"/>
              </a:rPr>
              <a:t>A little experience</a:t>
            </a:r>
          </a:p>
          <a:p>
            <a:pPr marL="342900" marR="0" lvl="0" indent="-342900"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000" dirty="0"/>
              <a:t>Moderately experienced</a:t>
            </a:r>
            <a:endParaRPr kumimoji="0" lang="en-US" altLang="en-US" sz="2000" b="1" i="0" u="none" strike="noStrike" kern="1200" cap="none" spc="0" normalizeH="0" baseline="0" noProof="0" dirty="0">
              <a:ln>
                <a:noFill/>
              </a:ln>
              <a:solidFill>
                <a:srgbClr val="005C6E"/>
              </a:solidFill>
              <a:effectLst/>
              <a:uLnTx/>
              <a:uFillTx/>
              <a:latin typeface="Arial"/>
              <a:ea typeface="+mj-ea"/>
              <a:cs typeface="Arial"/>
            </a:endParaRPr>
          </a:p>
          <a:p>
            <a:pPr marL="342900" marR="0" lvl="0" indent="-342900"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005C6E"/>
                </a:solidFill>
                <a:effectLst/>
                <a:uLnTx/>
                <a:uFillTx/>
                <a:latin typeface="Arial"/>
                <a:ea typeface="+mj-ea"/>
                <a:cs typeface="Arial"/>
              </a:rPr>
              <a:t>Very experienced</a:t>
            </a:r>
          </a:p>
        </p:txBody>
      </p:sp>
    </p:spTree>
    <p:extLst>
      <p:ext uri="{BB962C8B-B14F-4D97-AF65-F5344CB8AC3E}">
        <p14:creationId xmlns:p14="http://schemas.microsoft.com/office/powerpoint/2010/main" val="816281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9031-50BD-42D7-B57E-113481021235}"/>
              </a:ext>
            </a:extLst>
          </p:cNvPr>
          <p:cNvSpPr>
            <a:spLocks noGrp="1"/>
          </p:cNvSpPr>
          <p:nvPr>
            <p:ph type="title"/>
          </p:nvPr>
        </p:nvSpPr>
        <p:spPr/>
        <p:txBody>
          <a:bodyPr/>
          <a:lstStyle/>
          <a:p>
            <a:r>
              <a:rPr lang="en-GB" dirty="0"/>
              <a:t>Discussion</a:t>
            </a:r>
          </a:p>
        </p:txBody>
      </p:sp>
      <p:sp>
        <p:nvSpPr>
          <p:cNvPr id="3" name="Content Placeholder 2">
            <a:extLst>
              <a:ext uri="{FF2B5EF4-FFF2-40B4-BE49-F238E27FC236}">
                <a16:creationId xmlns:a16="http://schemas.microsoft.com/office/drawing/2014/main" id="{FF65B30F-1153-451A-A455-3D8BF6FC372C}"/>
              </a:ext>
            </a:extLst>
          </p:cNvPr>
          <p:cNvSpPr>
            <a:spLocks noGrp="1"/>
          </p:cNvSpPr>
          <p:nvPr>
            <p:ph idx="1"/>
          </p:nvPr>
        </p:nvSpPr>
        <p:spPr>
          <a:xfrm>
            <a:off x="419099" y="1638300"/>
            <a:ext cx="4414785" cy="2956322"/>
          </a:xfrm>
        </p:spPr>
        <p:txBody>
          <a:bodyPr/>
          <a:lstStyle/>
          <a:p>
            <a:pPr>
              <a:lnSpc>
                <a:spcPct val="150000"/>
              </a:lnSpc>
            </a:pPr>
            <a:r>
              <a:rPr lang="en-GB" sz="1800" dirty="0"/>
              <a:t>Have you been involved in making mobile apps accessible?</a:t>
            </a:r>
          </a:p>
          <a:p>
            <a:pPr>
              <a:lnSpc>
                <a:spcPct val="150000"/>
              </a:lnSpc>
            </a:pPr>
            <a:r>
              <a:rPr lang="en-GB" sz="1800" dirty="0"/>
              <a:t>What is your experience of creating mobile apps, what about using them?</a:t>
            </a:r>
          </a:p>
          <a:p>
            <a:pPr>
              <a:lnSpc>
                <a:spcPct val="150000"/>
              </a:lnSpc>
            </a:pPr>
            <a:r>
              <a:rPr lang="en-GB" sz="1800" dirty="0"/>
              <a:t>What is your favourite app? What do you like about it.</a:t>
            </a:r>
          </a:p>
        </p:txBody>
      </p:sp>
      <p:pic>
        <p:nvPicPr>
          <p:cNvPr id="4" name="Picture 2">
            <a:extLst>
              <a:ext uri="{FF2B5EF4-FFF2-40B4-BE49-F238E27FC236}">
                <a16:creationId xmlns:a16="http://schemas.microsoft.com/office/drawing/2014/main" id="{6CAAB00B-7ADE-42DE-805B-810C00961574}"/>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727"/>
          <a:stretch/>
        </p:blipFill>
        <p:spPr bwMode="auto">
          <a:xfrm>
            <a:off x="4833885" y="1866900"/>
            <a:ext cx="3851147"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262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5DA9B1-29EC-489B-94D0-EF2A027D0027}"/>
              </a:ext>
            </a:extLst>
          </p:cNvPr>
          <p:cNvSpPr>
            <a:spLocks noGrp="1"/>
          </p:cNvSpPr>
          <p:nvPr>
            <p:ph type="title"/>
          </p:nvPr>
        </p:nvSpPr>
        <p:spPr>
          <a:xfrm>
            <a:off x="457200" y="2133600"/>
            <a:ext cx="8229600" cy="1083733"/>
          </a:xfrm>
        </p:spPr>
        <p:txBody>
          <a:bodyPr/>
          <a:lstStyle/>
          <a:p>
            <a:pPr algn="ctr"/>
            <a:r>
              <a:rPr lang="en-US" sz="2800" dirty="0"/>
              <a:t>Application Types</a:t>
            </a:r>
            <a:endParaRPr lang="en-GB" dirty="0"/>
          </a:p>
        </p:txBody>
      </p:sp>
    </p:spTree>
    <p:extLst>
      <p:ext uri="{BB962C8B-B14F-4D97-AF65-F5344CB8AC3E}">
        <p14:creationId xmlns:p14="http://schemas.microsoft.com/office/powerpoint/2010/main" val="516722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8182-3991-4A65-B559-79C5D43E3176}"/>
              </a:ext>
            </a:extLst>
          </p:cNvPr>
          <p:cNvSpPr>
            <a:spLocks noGrp="1"/>
          </p:cNvSpPr>
          <p:nvPr>
            <p:ph type="title"/>
          </p:nvPr>
        </p:nvSpPr>
        <p:spPr/>
        <p:txBody>
          <a:bodyPr/>
          <a:lstStyle/>
          <a:p>
            <a:r>
              <a:rPr lang="en-GB" dirty="0"/>
              <a:t>Types of Mobile Application</a:t>
            </a:r>
          </a:p>
        </p:txBody>
      </p:sp>
      <p:sp>
        <p:nvSpPr>
          <p:cNvPr id="3" name="Content Placeholder 2">
            <a:extLst>
              <a:ext uri="{FF2B5EF4-FFF2-40B4-BE49-F238E27FC236}">
                <a16:creationId xmlns:a16="http://schemas.microsoft.com/office/drawing/2014/main" id="{F0011307-A7F6-49AE-8A64-1B3A289E2827}"/>
              </a:ext>
            </a:extLst>
          </p:cNvPr>
          <p:cNvSpPr>
            <a:spLocks noGrp="1"/>
          </p:cNvSpPr>
          <p:nvPr>
            <p:ph idx="1"/>
          </p:nvPr>
        </p:nvSpPr>
        <p:spPr>
          <a:xfrm>
            <a:off x="3310129" y="1582912"/>
            <a:ext cx="5050100" cy="3011710"/>
          </a:xfrm>
        </p:spPr>
        <p:txBody>
          <a:bodyPr/>
          <a:lstStyle/>
          <a:p>
            <a:pPr>
              <a:lnSpc>
                <a:spcPct val="150000"/>
              </a:lnSpc>
            </a:pPr>
            <a:r>
              <a:rPr lang="en-GB" b="1" dirty="0"/>
              <a:t>Responsive site/Web app </a:t>
            </a:r>
            <a:r>
              <a:rPr lang="en-GB" dirty="0"/>
              <a:t>– HTML, CSS and JavaScript</a:t>
            </a:r>
            <a:endParaRPr lang="en-GB" b="1" dirty="0"/>
          </a:p>
          <a:p>
            <a:pPr>
              <a:lnSpc>
                <a:spcPct val="150000"/>
              </a:lnSpc>
            </a:pPr>
            <a:r>
              <a:rPr lang="en-GB" b="1" dirty="0"/>
              <a:t>Native app </a:t>
            </a:r>
            <a:r>
              <a:rPr lang="en-GB" dirty="0"/>
              <a:t>– Java &amp; XML/Kotlin or Swift</a:t>
            </a:r>
          </a:p>
          <a:p>
            <a:pPr>
              <a:lnSpc>
                <a:spcPct val="150000"/>
              </a:lnSpc>
            </a:pPr>
            <a:r>
              <a:rPr lang="en-GB" b="1" dirty="0"/>
              <a:t>Hybrid app</a:t>
            </a:r>
            <a:r>
              <a:rPr lang="en-GB" dirty="0"/>
              <a:t> – Xamarin or React Native, WebView </a:t>
            </a:r>
          </a:p>
          <a:p>
            <a:endParaRPr lang="en-GB" dirty="0"/>
          </a:p>
        </p:txBody>
      </p:sp>
      <p:pic>
        <p:nvPicPr>
          <p:cNvPr id="4" name="Picture 2">
            <a:extLst>
              <a:ext uri="{FF2B5EF4-FFF2-40B4-BE49-F238E27FC236}">
                <a16:creationId xmlns:a16="http://schemas.microsoft.com/office/drawing/2014/main" id="{0975FD10-05C7-41D7-AABF-34D18D05637E}"/>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754" r="31313"/>
          <a:stretch/>
        </p:blipFill>
        <p:spPr bwMode="auto">
          <a:xfrm>
            <a:off x="783772" y="1704390"/>
            <a:ext cx="2040555" cy="282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63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5DA9B1-29EC-489B-94D0-EF2A027D0027}"/>
              </a:ext>
            </a:extLst>
          </p:cNvPr>
          <p:cNvSpPr>
            <a:spLocks noGrp="1"/>
          </p:cNvSpPr>
          <p:nvPr>
            <p:ph type="title"/>
          </p:nvPr>
        </p:nvSpPr>
        <p:spPr>
          <a:xfrm>
            <a:off x="457200" y="2133600"/>
            <a:ext cx="8229600" cy="1083733"/>
          </a:xfrm>
        </p:spPr>
        <p:txBody>
          <a:bodyPr/>
          <a:lstStyle/>
          <a:p>
            <a:pPr algn="ctr">
              <a:lnSpc>
                <a:spcPct val="150000"/>
              </a:lnSpc>
            </a:pPr>
            <a:r>
              <a:rPr lang="en-US" sz="2800" dirty="0"/>
              <a:t>Assistive Technology for Mobiles</a:t>
            </a:r>
          </a:p>
        </p:txBody>
      </p:sp>
    </p:spTree>
    <p:extLst>
      <p:ext uri="{BB962C8B-B14F-4D97-AF65-F5344CB8AC3E}">
        <p14:creationId xmlns:p14="http://schemas.microsoft.com/office/powerpoint/2010/main" val="1224914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449f381-b5f6-4c57-8ef1-49063a337a0a">
      <UserInfo>
        <DisplayName>Mark Gaddes</DisplayName>
        <AccountId>104</AccountId>
        <AccountType/>
      </UserInfo>
    </SharedWithUsers>
    <lcf76f155ced4ddcb4097134ff3c332f xmlns="2867fae3-c5b5-4a24-afd8-53bfdc08d9d5">
      <Terms xmlns="http://schemas.microsoft.com/office/infopath/2007/PartnerControls"/>
    </lcf76f155ced4ddcb4097134ff3c332f>
    <TaxCatchAll xmlns="4449f381-b5f6-4c57-8ef1-49063a337a0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E9D656127F7B4381A8E8D4361E3765" ma:contentTypeVersion="15" ma:contentTypeDescription="Create a new document." ma:contentTypeScope="" ma:versionID="9466e123443d9f4b5d72f997e8c256a5">
  <xsd:schema xmlns:xsd="http://www.w3.org/2001/XMLSchema" xmlns:xs="http://www.w3.org/2001/XMLSchema" xmlns:p="http://schemas.microsoft.com/office/2006/metadata/properties" xmlns:ns2="2867fae3-c5b5-4a24-afd8-53bfdc08d9d5" xmlns:ns3="4449f381-b5f6-4c57-8ef1-49063a337a0a" targetNamespace="http://schemas.microsoft.com/office/2006/metadata/properties" ma:root="true" ma:fieldsID="f6fde9561e54b70f51303e122a927875" ns2:_="" ns3:_="">
    <xsd:import namespace="2867fae3-c5b5-4a24-afd8-53bfdc08d9d5"/>
    <xsd:import namespace="4449f381-b5f6-4c57-8ef1-49063a337a0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67fae3-c5b5-4a24-afd8-53bfdc08d9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3d872fd-864d-485f-8d3d-6992e6eedb3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49f381-b5f6-4c57-8ef1-49063a337a0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d7ac739-60b9-4359-a251-734e9ab6f691}" ma:internalName="TaxCatchAll" ma:showField="CatchAllData" ma:web="4449f381-b5f6-4c57-8ef1-49063a337a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3CDA1F-E962-465A-AA72-F3644410FADB}">
  <ds:schemaRefs>
    <ds:schemaRef ds:uri="http://schemas.microsoft.com/office/2006/documentManagement/types"/>
    <ds:schemaRef ds:uri="http://purl.org/dc/term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purl.org/dc/elements/1.1/"/>
    <ds:schemaRef ds:uri="5ce6a5d4-ee8a-4ca2-8f69-cb97ab5128d6"/>
    <ds:schemaRef ds:uri="bbeb3e8a-adb0-4693-89cf-786fd4ac8a81"/>
    <ds:schemaRef ds:uri="http://www.w3.org/XML/1998/namespace"/>
    <ds:schemaRef ds:uri="4449f381-b5f6-4c57-8ef1-49063a337a0a"/>
    <ds:schemaRef ds:uri="2867fae3-c5b5-4a24-afd8-53bfdc08d9d5"/>
  </ds:schemaRefs>
</ds:datastoreItem>
</file>

<file path=customXml/itemProps2.xml><?xml version="1.0" encoding="utf-8"?>
<ds:datastoreItem xmlns:ds="http://schemas.openxmlformats.org/officeDocument/2006/customXml" ds:itemID="{FF8D2B17-3D33-48BB-9891-D6C5771119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67fae3-c5b5-4a24-afd8-53bfdc08d9d5"/>
    <ds:schemaRef ds:uri="4449f381-b5f6-4c57-8ef1-49063a337a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9455C6-1A17-4F71-9BE5-54246C6DCB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3449</TotalTime>
  <Words>3484</Words>
  <Application>Microsoft Office PowerPoint</Application>
  <PresentationFormat>On-screen Show (16:9)</PresentationFormat>
  <Paragraphs>473</Paragraphs>
  <Slides>48</Slides>
  <Notes>42</Notes>
  <HiddenSlides>1</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Calibri Light</vt:lpstr>
      <vt:lpstr>Courier New</vt:lpstr>
      <vt:lpstr>Open Sans</vt:lpstr>
      <vt:lpstr>Roboto</vt:lpstr>
      <vt:lpstr>Tahoma</vt:lpstr>
      <vt:lpstr>Office Theme</vt:lpstr>
      <vt:lpstr>Accessibility Testing in Mobile Applications</vt:lpstr>
      <vt:lpstr>Welcome</vt:lpstr>
      <vt:lpstr>About AbilityNet</vt:lpstr>
      <vt:lpstr>Agenda</vt:lpstr>
      <vt:lpstr>Question: What is your experience with mobile accessibility testing?</vt:lpstr>
      <vt:lpstr>Discussion</vt:lpstr>
      <vt:lpstr>Application Types</vt:lpstr>
      <vt:lpstr>Types of Mobile Application</vt:lpstr>
      <vt:lpstr>Assistive Technology for Mobiles</vt:lpstr>
      <vt:lpstr>Mobile Accessibility Tools</vt:lpstr>
      <vt:lpstr>Mobile Screen Reader Usage</vt:lpstr>
      <vt:lpstr>Using Mobile Screen Readers</vt:lpstr>
      <vt:lpstr>Activating VoiceOver</vt:lpstr>
      <vt:lpstr>iOS Accessibility Shortcut</vt:lpstr>
      <vt:lpstr>VoiceOver Demo (iOS)</vt:lpstr>
      <vt:lpstr>VoiceOver Basic Gestures</vt:lpstr>
      <vt:lpstr>VoiceOver Rotor</vt:lpstr>
      <vt:lpstr>iOS VoiceOver Advanced Gestures</vt:lpstr>
      <vt:lpstr>Activating TalkBack</vt:lpstr>
      <vt:lpstr>Android Accessibility Shortcut</vt:lpstr>
      <vt:lpstr>TalkBack Demo (Android)</vt:lpstr>
      <vt:lpstr>TalkBack Basic Gestures</vt:lpstr>
      <vt:lpstr>TalkBack Menu</vt:lpstr>
      <vt:lpstr>TalkBack Advanced Gestures</vt:lpstr>
      <vt:lpstr>TalkBack Advanced Gestures</vt:lpstr>
      <vt:lpstr>Questions? Break 1</vt:lpstr>
      <vt:lpstr>Practical Exercise</vt:lpstr>
      <vt:lpstr>Hands on Exercise</vt:lpstr>
      <vt:lpstr>Share in the chat</vt:lpstr>
      <vt:lpstr>Testing Considerations</vt:lpstr>
      <vt:lpstr>Testing Defaults</vt:lpstr>
      <vt:lpstr>What to look for</vt:lpstr>
      <vt:lpstr>Questions? Break 1</vt:lpstr>
      <vt:lpstr>Automation</vt:lpstr>
      <vt:lpstr>Android Automated Testing Tools</vt:lpstr>
      <vt:lpstr>Google Accessibility Scanner Results</vt:lpstr>
      <vt:lpstr>Android Automated Testing Tool Lint</vt:lpstr>
      <vt:lpstr>iOS Automated Testing Tools</vt:lpstr>
      <vt:lpstr>Automation Results</vt:lpstr>
      <vt:lpstr>axe Auditor – Mobile Test Specifics</vt:lpstr>
      <vt:lpstr>Questions? Break 1</vt:lpstr>
      <vt:lpstr>Design Considerations</vt:lpstr>
      <vt:lpstr>Design Considerations</vt:lpstr>
      <vt:lpstr>Questions? Break 1</vt:lpstr>
      <vt:lpstr>Summary</vt:lpstr>
      <vt:lpstr>Useful Resources</vt:lpstr>
      <vt:lpstr>Additional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Testing in Mobile Applications</dc:title>
  <dc:creator>Helen Burge</dc:creator>
  <cp:lastModifiedBy>Meghna Manu (NDA)</cp:lastModifiedBy>
  <cp:revision>59</cp:revision>
  <dcterms:created xsi:type="dcterms:W3CDTF">2020-09-14T11:49:34Z</dcterms:created>
  <dcterms:modified xsi:type="dcterms:W3CDTF">2023-07-21T08:26:23Z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0x01010085E9D656127F7B4381A8E8D4361E3765</vt:lpwstr>
  </property>
</Properties>
</file>