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40"/>
  </p:notesMasterIdLst>
  <p:sldIdLst>
    <p:sldId id="1073" r:id="rId5"/>
    <p:sldId id="1074" r:id="rId6"/>
    <p:sldId id="1075" r:id="rId7"/>
    <p:sldId id="809" r:id="rId8"/>
    <p:sldId id="831" r:id="rId9"/>
    <p:sldId id="832" r:id="rId10"/>
    <p:sldId id="811" r:id="rId11"/>
    <p:sldId id="812" r:id="rId12"/>
    <p:sldId id="760" r:id="rId13"/>
    <p:sldId id="813" r:id="rId14"/>
    <p:sldId id="814" r:id="rId15"/>
    <p:sldId id="815" r:id="rId16"/>
    <p:sldId id="816" r:id="rId17"/>
    <p:sldId id="817" r:id="rId18"/>
    <p:sldId id="818" r:id="rId19"/>
    <p:sldId id="819" r:id="rId20"/>
    <p:sldId id="820" r:id="rId21"/>
    <p:sldId id="821" r:id="rId22"/>
    <p:sldId id="822" r:id="rId23"/>
    <p:sldId id="772" r:id="rId24"/>
    <p:sldId id="823" r:id="rId25"/>
    <p:sldId id="791" r:id="rId26"/>
    <p:sldId id="824" r:id="rId27"/>
    <p:sldId id="825" r:id="rId28"/>
    <p:sldId id="826" r:id="rId29"/>
    <p:sldId id="827" r:id="rId30"/>
    <p:sldId id="828" r:id="rId31"/>
    <p:sldId id="797" r:id="rId32"/>
    <p:sldId id="792" r:id="rId33"/>
    <p:sldId id="372" r:id="rId34"/>
    <p:sldId id="379" r:id="rId35"/>
    <p:sldId id="377" r:id="rId36"/>
    <p:sldId id="833" r:id="rId37"/>
    <p:sldId id="829" r:id="rId38"/>
    <p:sldId id="830" r:id="rId39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6E"/>
    <a:srgbClr val="1D5A60"/>
    <a:srgbClr val="F3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1B4DC-33DD-48FE-9CA5-AA2711E08ED2}" v="1" dt="2021-07-20T07:39:46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712" autoAdjust="0"/>
  </p:normalViewPr>
  <p:slideViewPr>
    <p:cSldViewPr snapToGrid="0" snapToObjects="1">
      <p:cViewPr varScale="1">
        <p:scale>
          <a:sx n="99" d="100"/>
          <a:sy n="99" d="100"/>
        </p:scale>
        <p:origin x="106" y="4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9645C-560B-437F-ACB2-7000737F02AC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A24E21F-BC6B-48FC-8FB9-FAC8E8292F60}">
      <dgm:prSet/>
      <dgm:spPr/>
      <dgm:t>
        <a:bodyPr/>
        <a:lstStyle/>
        <a:p>
          <a:r>
            <a:rPr lang="en-GB" dirty="0"/>
            <a:t>Gauge compliance</a:t>
          </a:r>
        </a:p>
      </dgm:t>
    </dgm:pt>
    <dgm:pt modelId="{B4CCC9A2-EB6D-42AA-BBB8-DE98F4267209}" type="parTrans" cxnId="{D32353FD-B87B-4373-BECA-EB885F510ADC}">
      <dgm:prSet/>
      <dgm:spPr/>
      <dgm:t>
        <a:bodyPr/>
        <a:lstStyle/>
        <a:p>
          <a:endParaRPr lang="en-GB"/>
        </a:p>
      </dgm:t>
    </dgm:pt>
    <dgm:pt modelId="{508990CE-CA8E-4D9D-9B95-B5931ACBADD0}" type="sibTrans" cxnId="{D32353FD-B87B-4373-BECA-EB885F510ADC}">
      <dgm:prSet/>
      <dgm:spPr/>
      <dgm:t>
        <a:bodyPr/>
        <a:lstStyle/>
        <a:p>
          <a:endParaRPr lang="en-GB"/>
        </a:p>
      </dgm:t>
    </dgm:pt>
    <dgm:pt modelId="{2F77A625-B8B3-484E-80DA-80DBFC2120B4}">
      <dgm:prSet/>
      <dgm:spPr/>
      <dgm:t>
        <a:bodyPr/>
        <a:lstStyle/>
        <a:p>
          <a:r>
            <a:rPr lang="en-GB" dirty="0"/>
            <a:t>Plan for accessibility improvements</a:t>
          </a:r>
        </a:p>
      </dgm:t>
    </dgm:pt>
    <dgm:pt modelId="{CDD1265A-842D-43E6-9650-7B108C91F261}" type="parTrans" cxnId="{630F4F67-E8FD-4D7F-A675-D61425AA043C}">
      <dgm:prSet/>
      <dgm:spPr/>
      <dgm:t>
        <a:bodyPr/>
        <a:lstStyle/>
        <a:p>
          <a:endParaRPr lang="en-GB"/>
        </a:p>
      </dgm:t>
    </dgm:pt>
    <dgm:pt modelId="{522ACC0B-6CC8-4472-80B8-BE6B31A28D97}" type="sibTrans" cxnId="{630F4F67-E8FD-4D7F-A675-D61425AA043C}">
      <dgm:prSet/>
      <dgm:spPr/>
      <dgm:t>
        <a:bodyPr/>
        <a:lstStyle/>
        <a:p>
          <a:endParaRPr lang="en-GB"/>
        </a:p>
      </dgm:t>
    </dgm:pt>
    <dgm:pt modelId="{02C27A6C-16E6-4723-BC94-99C93096CD0D}">
      <dgm:prSet/>
      <dgm:spPr/>
      <dgm:t>
        <a:bodyPr/>
        <a:lstStyle/>
        <a:p>
          <a:r>
            <a:rPr lang="en-GB" dirty="0"/>
            <a:t>View of impact &amp; how to fix</a:t>
          </a:r>
        </a:p>
      </dgm:t>
    </dgm:pt>
    <dgm:pt modelId="{EDA00C83-24AE-472B-850A-CBDB4160FBBA}" type="parTrans" cxnId="{0A5246B7-CA4A-405B-BEF0-6A3B0642CECD}">
      <dgm:prSet/>
      <dgm:spPr/>
      <dgm:t>
        <a:bodyPr/>
        <a:lstStyle/>
        <a:p>
          <a:endParaRPr lang="en-GB"/>
        </a:p>
      </dgm:t>
    </dgm:pt>
    <dgm:pt modelId="{48D8EC17-1735-42F9-9EE9-A4B58580FE2A}" type="sibTrans" cxnId="{0A5246B7-CA4A-405B-BEF0-6A3B0642CECD}">
      <dgm:prSet/>
      <dgm:spPr/>
      <dgm:t>
        <a:bodyPr/>
        <a:lstStyle/>
        <a:p>
          <a:endParaRPr lang="en-GB"/>
        </a:p>
      </dgm:t>
    </dgm:pt>
    <dgm:pt modelId="{464D1E97-8754-449E-A182-74A87CFE268E}" type="pres">
      <dgm:prSet presAssocID="{4C59645C-560B-437F-ACB2-7000737F02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A32E26-C434-4C11-9C7F-C625DB76EC93}" type="pres">
      <dgm:prSet presAssocID="{6A24E21F-BC6B-48FC-8FB9-FAC8E8292F60}" presName="root" presStyleCnt="0"/>
      <dgm:spPr/>
    </dgm:pt>
    <dgm:pt modelId="{9AE92DCA-67AC-477D-935D-DC6804066725}" type="pres">
      <dgm:prSet presAssocID="{6A24E21F-BC6B-48FC-8FB9-FAC8E8292F60}" presName="rootComposite" presStyleCnt="0"/>
      <dgm:spPr/>
    </dgm:pt>
    <dgm:pt modelId="{B17AE015-FEE0-4B38-8EFE-CAF876814DA9}" type="pres">
      <dgm:prSet presAssocID="{6A24E21F-BC6B-48FC-8FB9-FAC8E8292F60}" presName="rootText" presStyleLbl="node1" presStyleIdx="0" presStyleCnt="3" custLinFactNeighborY="0"/>
      <dgm:spPr/>
    </dgm:pt>
    <dgm:pt modelId="{4A4F6791-FE68-408B-9AEC-7C7F6A382937}" type="pres">
      <dgm:prSet presAssocID="{6A24E21F-BC6B-48FC-8FB9-FAC8E8292F60}" presName="rootConnector" presStyleLbl="node1" presStyleIdx="0" presStyleCnt="3"/>
      <dgm:spPr/>
    </dgm:pt>
    <dgm:pt modelId="{C2EF7529-3888-4C02-A62A-6464CE509BA2}" type="pres">
      <dgm:prSet presAssocID="{6A24E21F-BC6B-48FC-8FB9-FAC8E8292F60}" presName="childShape" presStyleCnt="0"/>
      <dgm:spPr/>
    </dgm:pt>
    <dgm:pt modelId="{36EB83E5-507C-43FC-80EC-1D236F3A4383}" type="pres">
      <dgm:prSet presAssocID="{2F77A625-B8B3-484E-80DA-80DBFC2120B4}" presName="root" presStyleCnt="0"/>
      <dgm:spPr/>
    </dgm:pt>
    <dgm:pt modelId="{9F9C4C38-356A-4E03-AA8E-B34B2971C17D}" type="pres">
      <dgm:prSet presAssocID="{2F77A625-B8B3-484E-80DA-80DBFC2120B4}" presName="rootComposite" presStyleCnt="0"/>
      <dgm:spPr/>
    </dgm:pt>
    <dgm:pt modelId="{FEEE2C6C-6AB9-4C52-9EA5-B7616F5E9F93}" type="pres">
      <dgm:prSet presAssocID="{2F77A625-B8B3-484E-80DA-80DBFC2120B4}" presName="rootText" presStyleLbl="node1" presStyleIdx="1" presStyleCnt="3" custLinFactX="13960" custLinFactNeighborX="100000" custLinFactNeighborY="-92"/>
      <dgm:spPr/>
    </dgm:pt>
    <dgm:pt modelId="{BC2B5F5D-F709-4030-BD16-E17721995CFE}" type="pres">
      <dgm:prSet presAssocID="{2F77A625-B8B3-484E-80DA-80DBFC2120B4}" presName="rootConnector" presStyleLbl="node1" presStyleIdx="1" presStyleCnt="3"/>
      <dgm:spPr/>
    </dgm:pt>
    <dgm:pt modelId="{A35B5057-51D4-4650-8CD2-4622F4C22B22}" type="pres">
      <dgm:prSet presAssocID="{2F77A625-B8B3-484E-80DA-80DBFC2120B4}" presName="childShape" presStyleCnt="0"/>
      <dgm:spPr/>
    </dgm:pt>
    <dgm:pt modelId="{02AA3E29-4027-4B9D-8FE7-8E36FE85C3FD}" type="pres">
      <dgm:prSet presAssocID="{02C27A6C-16E6-4723-BC94-99C93096CD0D}" presName="root" presStyleCnt="0"/>
      <dgm:spPr/>
    </dgm:pt>
    <dgm:pt modelId="{8089E8FF-BE44-4B14-937F-F450ED5AD41B}" type="pres">
      <dgm:prSet presAssocID="{02C27A6C-16E6-4723-BC94-99C93096CD0D}" presName="rootComposite" presStyleCnt="0"/>
      <dgm:spPr/>
    </dgm:pt>
    <dgm:pt modelId="{B1AD93C9-5CD5-46A2-B7F4-C3C2C81B4176}" type="pres">
      <dgm:prSet presAssocID="{02C27A6C-16E6-4723-BC94-99C93096CD0D}" presName="rootText" presStyleLbl="node1" presStyleIdx="2" presStyleCnt="3" custLinFactX="-29458" custLinFactNeighborX="-100000" custLinFactNeighborY="2643"/>
      <dgm:spPr/>
    </dgm:pt>
    <dgm:pt modelId="{6AE88919-777C-4DAE-9CFF-C1C4FD21EF19}" type="pres">
      <dgm:prSet presAssocID="{02C27A6C-16E6-4723-BC94-99C93096CD0D}" presName="rootConnector" presStyleLbl="node1" presStyleIdx="2" presStyleCnt="3"/>
      <dgm:spPr/>
    </dgm:pt>
    <dgm:pt modelId="{C6949F1B-6A50-4DAC-8CAE-F6CB42861A69}" type="pres">
      <dgm:prSet presAssocID="{02C27A6C-16E6-4723-BC94-99C93096CD0D}" presName="childShape" presStyleCnt="0"/>
      <dgm:spPr/>
    </dgm:pt>
  </dgm:ptLst>
  <dgm:cxnLst>
    <dgm:cxn modelId="{90486941-5A85-4FBF-BA42-8C2FD89E1F1C}" type="presOf" srcId="{02C27A6C-16E6-4723-BC94-99C93096CD0D}" destId="{6AE88919-777C-4DAE-9CFF-C1C4FD21EF19}" srcOrd="1" destOrd="0" presId="urn:microsoft.com/office/officeart/2005/8/layout/hierarchy3"/>
    <dgm:cxn modelId="{630F4F67-E8FD-4D7F-A675-D61425AA043C}" srcId="{4C59645C-560B-437F-ACB2-7000737F02AC}" destId="{2F77A625-B8B3-484E-80DA-80DBFC2120B4}" srcOrd="1" destOrd="0" parTransId="{CDD1265A-842D-43E6-9650-7B108C91F261}" sibTransId="{522ACC0B-6CC8-4472-80B8-BE6B31A28D97}"/>
    <dgm:cxn modelId="{D50D5886-2176-4F61-8648-90EC20385FC0}" type="presOf" srcId="{4C59645C-560B-437F-ACB2-7000737F02AC}" destId="{464D1E97-8754-449E-A182-74A87CFE268E}" srcOrd="0" destOrd="0" presId="urn:microsoft.com/office/officeart/2005/8/layout/hierarchy3"/>
    <dgm:cxn modelId="{70E3D188-E4EF-44A5-9A76-30A2225293AF}" type="presOf" srcId="{2F77A625-B8B3-484E-80DA-80DBFC2120B4}" destId="{BC2B5F5D-F709-4030-BD16-E17721995CFE}" srcOrd="1" destOrd="0" presId="urn:microsoft.com/office/officeart/2005/8/layout/hierarchy3"/>
    <dgm:cxn modelId="{0A5246B7-CA4A-405B-BEF0-6A3B0642CECD}" srcId="{4C59645C-560B-437F-ACB2-7000737F02AC}" destId="{02C27A6C-16E6-4723-BC94-99C93096CD0D}" srcOrd="2" destOrd="0" parTransId="{EDA00C83-24AE-472B-850A-CBDB4160FBBA}" sibTransId="{48D8EC17-1735-42F9-9EE9-A4B58580FE2A}"/>
    <dgm:cxn modelId="{A325F4CA-B1DB-4AC7-B39F-C3382D117C64}" type="presOf" srcId="{02C27A6C-16E6-4723-BC94-99C93096CD0D}" destId="{B1AD93C9-5CD5-46A2-B7F4-C3C2C81B4176}" srcOrd="0" destOrd="0" presId="urn:microsoft.com/office/officeart/2005/8/layout/hierarchy3"/>
    <dgm:cxn modelId="{B3558CE6-703A-47A0-BD8D-ED534D69BCBF}" type="presOf" srcId="{2F77A625-B8B3-484E-80DA-80DBFC2120B4}" destId="{FEEE2C6C-6AB9-4C52-9EA5-B7616F5E9F93}" srcOrd="0" destOrd="0" presId="urn:microsoft.com/office/officeart/2005/8/layout/hierarchy3"/>
    <dgm:cxn modelId="{40CD20EC-B84E-4549-BE3E-899CB6070377}" type="presOf" srcId="{6A24E21F-BC6B-48FC-8FB9-FAC8E8292F60}" destId="{B17AE015-FEE0-4B38-8EFE-CAF876814DA9}" srcOrd="0" destOrd="0" presId="urn:microsoft.com/office/officeart/2005/8/layout/hierarchy3"/>
    <dgm:cxn modelId="{9568A5F6-ACF7-48E4-AD84-A808F09CB149}" type="presOf" srcId="{6A24E21F-BC6B-48FC-8FB9-FAC8E8292F60}" destId="{4A4F6791-FE68-408B-9AEC-7C7F6A382937}" srcOrd="1" destOrd="0" presId="urn:microsoft.com/office/officeart/2005/8/layout/hierarchy3"/>
    <dgm:cxn modelId="{D32353FD-B87B-4373-BECA-EB885F510ADC}" srcId="{4C59645C-560B-437F-ACB2-7000737F02AC}" destId="{6A24E21F-BC6B-48FC-8FB9-FAC8E8292F60}" srcOrd="0" destOrd="0" parTransId="{B4CCC9A2-EB6D-42AA-BBB8-DE98F4267209}" sibTransId="{508990CE-CA8E-4D9D-9B95-B5931ACBADD0}"/>
    <dgm:cxn modelId="{4C32B2D8-5406-414B-ABC6-313087694356}" type="presParOf" srcId="{464D1E97-8754-449E-A182-74A87CFE268E}" destId="{18A32E26-C434-4C11-9C7F-C625DB76EC93}" srcOrd="0" destOrd="0" presId="urn:microsoft.com/office/officeart/2005/8/layout/hierarchy3"/>
    <dgm:cxn modelId="{1DED7EC2-F995-492A-B775-E7EE0CE4F1DF}" type="presParOf" srcId="{18A32E26-C434-4C11-9C7F-C625DB76EC93}" destId="{9AE92DCA-67AC-477D-935D-DC6804066725}" srcOrd="0" destOrd="0" presId="urn:microsoft.com/office/officeart/2005/8/layout/hierarchy3"/>
    <dgm:cxn modelId="{FAA43536-E9FF-481C-8282-5B7FE223F7B9}" type="presParOf" srcId="{9AE92DCA-67AC-477D-935D-DC6804066725}" destId="{B17AE015-FEE0-4B38-8EFE-CAF876814DA9}" srcOrd="0" destOrd="0" presId="urn:microsoft.com/office/officeart/2005/8/layout/hierarchy3"/>
    <dgm:cxn modelId="{726D9B4F-E943-4921-9936-BAED611C6772}" type="presParOf" srcId="{9AE92DCA-67AC-477D-935D-DC6804066725}" destId="{4A4F6791-FE68-408B-9AEC-7C7F6A382937}" srcOrd="1" destOrd="0" presId="urn:microsoft.com/office/officeart/2005/8/layout/hierarchy3"/>
    <dgm:cxn modelId="{1894A9B2-B097-45C3-BAE5-032658CEACEB}" type="presParOf" srcId="{18A32E26-C434-4C11-9C7F-C625DB76EC93}" destId="{C2EF7529-3888-4C02-A62A-6464CE509BA2}" srcOrd="1" destOrd="0" presId="urn:microsoft.com/office/officeart/2005/8/layout/hierarchy3"/>
    <dgm:cxn modelId="{A58670D4-D1D9-43E2-A05C-F12D375EDD6F}" type="presParOf" srcId="{464D1E97-8754-449E-A182-74A87CFE268E}" destId="{36EB83E5-507C-43FC-80EC-1D236F3A4383}" srcOrd="1" destOrd="0" presId="urn:microsoft.com/office/officeart/2005/8/layout/hierarchy3"/>
    <dgm:cxn modelId="{800ED704-8A9B-42F8-A1AB-69ABC39C1BA6}" type="presParOf" srcId="{36EB83E5-507C-43FC-80EC-1D236F3A4383}" destId="{9F9C4C38-356A-4E03-AA8E-B34B2971C17D}" srcOrd="0" destOrd="0" presId="urn:microsoft.com/office/officeart/2005/8/layout/hierarchy3"/>
    <dgm:cxn modelId="{C34F3760-FAB4-4952-A33B-762F62714FAE}" type="presParOf" srcId="{9F9C4C38-356A-4E03-AA8E-B34B2971C17D}" destId="{FEEE2C6C-6AB9-4C52-9EA5-B7616F5E9F93}" srcOrd="0" destOrd="0" presId="urn:microsoft.com/office/officeart/2005/8/layout/hierarchy3"/>
    <dgm:cxn modelId="{094CD68D-7223-4E9F-9A23-287A9E9A2EC6}" type="presParOf" srcId="{9F9C4C38-356A-4E03-AA8E-B34B2971C17D}" destId="{BC2B5F5D-F709-4030-BD16-E17721995CFE}" srcOrd="1" destOrd="0" presId="urn:microsoft.com/office/officeart/2005/8/layout/hierarchy3"/>
    <dgm:cxn modelId="{55492A91-CD6C-4DEE-AE54-56114BDE0B5C}" type="presParOf" srcId="{36EB83E5-507C-43FC-80EC-1D236F3A4383}" destId="{A35B5057-51D4-4650-8CD2-4622F4C22B22}" srcOrd="1" destOrd="0" presId="urn:microsoft.com/office/officeart/2005/8/layout/hierarchy3"/>
    <dgm:cxn modelId="{22321964-62FA-44CB-A555-13F8D6E4D7A8}" type="presParOf" srcId="{464D1E97-8754-449E-A182-74A87CFE268E}" destId="{02AA3E29-4027-4B9D-8FE7-8E36FE85C3FD}" srcOrd="2" destOrd="0" presId="urn:microsoft.com/office/officeart/2005/8/layout/hierarchy3"/>
    <dgm:cxn modelId="{68C22345-A3E3-4250-9297-5B802BBF340C}" type="presParOf" srcId="{02AA3E29-4027-4B9D-8FE7-8E36FE85C3FD}" destId="{8089E8FF-BE44-4B14-937F-F450ED5AD41B}" srcOrd="0" destOrd="0" presId="urn:microsoft.com/office/officeart/2005/8/layout/hierarchy3"/>
    <dgm:cxn modelId="{DB483E95-FE9F-4851-8786-E6F8DFAA99F8}" type="presParOf" srcId="{8089E8FF-BE44-4B14-937F-F450ED5AD41B}" destId="{B1AD93C9-5CD5-46A2-B7F4-C3C2C81B4176}" srcOrd="0" destOrd="0" presId="urn:microsoft.com/office/officeart/2005/8/layout/hierarchy3"/>
    <dgm:cxn modelId="{E489FA91-32A7-45AB-B280-EB3B091380FE}" type="presParOf" srcId="{8089E8FF-BE44-4B14-937F-F450ED5AD41B}" destId="{6AE88919-777C-4DAE-9CFF-C1C4FD21EF19}" srcOrd="1" destOrd="0" presId="urn:microsoft.com/office/officeart/2005/8/layout/hierarchy3"/>
    <dgm:cxn modelId="{A6983165-F87F-429E-94B2-5F4927855BBF}" type="presParOf" srcId="{02AA3E29-4027-4B9D-8FE7-8E36FE85C3FD}" destId="{C6949F1B-6A50-4DAC-8CAE-F6CB42861A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1F0C1-5954-4BB2-8CBB-C6EF872BF5D8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CE1762-9352-47CD-BDF8-ED31A05F2E6E}">
      <dgm:prSet custT="1"/>
      <dgm:spPr/>
      <dgm:t>
        <a:bodyPr/>
        <a:lstStyle/>
        <a:p>
          <a:pPr>
            <a:defRPr cap="all"/>
          </a:pPr>
          <a:r>
            <a:rPr lang="en-GB" sz="3600" cap="none" dirty="0">
              <a:solidFill>
                <a:srgbClr val="005C6E"/>
              </a:solidFill>
            </a:rPr>
            <a:t>Automatic checkers</a:t>
          </a:r>
          <a:endParaRPr lang="en-US" sz="3600" cap="none" dirty="0">
            <a:solidFill>
              <a:srgbClr val="005C6E"/>
            </a:solidFill>
          </a:endParaRPr>
        </a:p>
      </dgm:t>
    </dgm:pt>
    <dgm:pt modelId="{92A732DF-15D5-4119-B7D3-EEBA77D296BC}" type="parTrans" cxnId="{0F935712-A47C-4C01-9C6E-7DFA7AB52A58}">
      <dgm:prSet/>
      <dgm:spPr/>
      <dgm:t>
        <a:bodyPr/>
        <a:lstStyle/>
        <a:p>
          <a:endParaRPr lang="en-US" sz="1600"/>
        </a:p>
      </dgm:t>
    </dgm:pt>
    <dgm:pt modelId="{9AB6EE8B-BF26-4123-B407-5D0D179BB039}" type="sibTrans" cxnId="{0F935712-A47C-4C01-9C6E-7DFA7AB52A58}">
      <dgm:prSet/>
      <dgm:spPr/>
      <dgm:t>
        <a:bodyPr/>
        <a:lstStyle/>
        <a:p>
          <a:endParaRPr lang="en-US" sz="1600"/>
        </a:p>
      </dgm:t>
    </dgm:pt>
    <dgm:pt modelId="{B3309826-8075-494E-87B1-487D7CCA8EFF}">
      <dgm:prSet custT="1"/>
      <dgm:spPr/>
      <dgm:t>
        <a:bodyPr/>
        <a:lstStyle/>
        <a:p>
          <a:pPr>
            <a:defRPr cap="all"/>
          </a:pPr>
          <a:r>
            <a:rPr lang="en-GB" sz="3600" cap="none" dirty="0">
              <a:solidFill>
                <a:srgbClr val="005C6E"/>
              </a:solidFill>
            </a:rPr>
            <a:t>Manual checks</a:t>
          </a:r>
          <a:endParaRPr lang="en-US" sz="3600" cap="none" dirty="0">
            <a:solidFill>
              <a:srgbClr val="005C6E"/>
            </a:solidFill>
          </a:endParaRPr>
        </a:p>
      </dgm:t>
    </dgm:pt>
    <dgm:pt modelId="{0647002A-FCBE-4603-AA90-0365D26409AF}" type="parTrans" cxnId="{4390C192-9B54-4EE9-ADD8-814130B7BEBA}">
      <dgm:prSet/>
      <dgm:spPr/>
      <dgm:t>
        <a:bodyPr/>
        <a:lstStyle/>
        <a:p>
          <a:endParaRPr lang="en-US" sz="1600"/>
        </a:p>
      </dgm:t>
    </dgm:pt>
    <dgm:pt modelId="{3BD2BE8C-EB1B-4CAF-A374-FD218B188F13}" type="sibTrans" cxnId="{4390C192-9B54-4EE9-ADD8-814130B7BEBA}">
      <dgm:prSet/>
      <dgm:spPr/>
      <dgm:t>
        <a:bodyPr/>
        <a:lstStyle/>
        <a:p>
          <a:endParaRPr lang="en-US" sz="1600"/>
        </a:p>
      </dgm:t>
    </dgm:pt>
    <dgm:pt modelId="{04E89D91-998D-4FF0-AD1D-35D5393A2CD7}">
      <dgm:prSet custT="1"/>
      <dgm:spPr/>
      <dgm:t>
        <a:bodyPr/>
        <a:lstStyle/>
        <a:p>
          <a:pPr>
            <a:defRPr cap="all"/>
          </a:pPr>
          <a:r>
            <a:rPr lang="en-GB" sz="3600" cap="none" dirty="0">
              <a:solidFill>
                <a:srgbClr val="005C6E"/>
              </a:solidFill>
            </a:rPr>
            <a:t>Site scanners</a:t>
          </a:r>
          <a:endParaRPr lang="en-US" sz="3600" cap="none" dirty="0">
            <a:solidFill>
              <a:srgbClr val="005C6E"/>
            </a:solidFill>
          </a:endParaRPr>
        </a:p>
      </dgm:t>
    </dgm:pt>
    <dgm:pt modelId="{58ED3BB3-640D-4A51-B418-84D39E798120}" type="parTrans" cxnId="{CDC837ED-9731-4EC3-8D3A-CA27D6A8E15B}">
      <dgm:prSet/>
      <dgm:spPr/>
      <dgm:t>
        <a:bodyPr/>
        <a:lstStyle/>
        <a:p>
          <a:endParaRPr lang="en-US" sz="1600"/>
        </a:p>
      </dgm:t>
    </dgm:pt>
    <dgm:pt modelId="{1C01147D-59DB-49C8-AEA6-17129D5FD614}" type="sibTrans" cxnId="{CDC837ED-9731-4EC3-8D3A-CA27D6A8E15B}">
      <dgm:prSet/>
      <dgm:spPr/>
      <dgm:t>
        <a:bodyPr/>
        <a:lstStyle/>
        <a:p>
          <a:endParaRPr lang="en-US" sz="1600"/>
        </a:p>
      </dgm:t>
    </dgm:pt>
    <dgm:pt modelId="{C0D59EC1-5C03-495E-9973-4B47316DAABE}" type="pres">
      <dgm:prSet presAssocID="{9B91F0C1-5954-4BB2-8CBB-C6EF872BF5D8}" presName="root" presStyleCnt="0">
        <dgm:presLayoutVars>
          <dgm:dir/>
          <dgm:resizeHandles val="exact"/>
        </dgm:presLayoutVars>
      </dgm:prSet>
      <dgm:spPr/>
    </dgm:pt>
    <dgm:pt modelId="{F83D0737-3145-4AD3-A50E-7694690E4D18}" type="pres">
      <dgm:prSet presAssocID="{41CE1762-9352-47CD-BDF8-ED31A05F2E6E}" presName="compNode" presStyleCnt="0"/>
      <dgm:spPr/>
    </dgm:pt>
    <dgm:pt modelId="{43D1094D-690A-48AF-8641-2379133CD26A}" type="pres">
      <dgm:prSet presAssocID="{41CE1762-9352-47CD-BDF8-ED31A05F2E6E}" presName="iconBgRect" presStyleLbl="bgShp" presStyleIdx="0" presStyleCnt="3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5ADCD706-4E18-426E-A579-6DDA4DB1FADB}" type="pres">
      <dgm:prSet presAssocID="{41CE1762-9352-47CD-BDF8-ED31A05F2E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FB43606-A67C-454A-88D5-AF0E42E42FF7}" type="pres">
      <dgm:prSet presAssocID="{41CE1762-9352-47CD-BDF8-ED31A05F2E6E}" presName="spaceRect" presStyleCnt="0"/>
      <dgm:spPr/>
    </dgm:pt>
    <dgm:pt modelId="{59316EAF-AA98-4AD7-8B78-5828BDC37EB4}" type="pres">
      <dgm:prSet presAssocID="{41CE1762-9352-47CD-BDF8-ED31A05F2E6E}" presName="textRect" presStyleLbl="revTx" presStyleIdx="0" presStyleCnt="3" custLinFactNeighborX="985" custLinFactNeighborY="-6638">
        <dgm:presLayoutVars>
          <dgm:chMax val="1"/>
          <dgm:chPref val="1"/>
        </dgm:presLayoutVars>
      </dgm:prSet>
      <dgm:spPr/>
    </dgm:pt>
    <dgm:pt modelId="{696B0865-5683-45D5-820B-8FDDA81E3049}" type="pres">
      <dgm:prSet presAssocID="{9AB6EE8B-BF26-4123-B407-5D0D179BB039}" presName="sibTrans" presStyleCnt="0"/>
      <dgm:spPr/>
    </dgm:pt>
    <dgm:pt modelId="{7CC21D59-3B6A-406A-BE0D-E4B867531D93}" type="pres">
      <dgm:prSet presAssocID="{B3309826-8075-494E-87B1-487D7CCA8EFF}" presName="compNode" presStyleCnt="0"/>
      <dgm:spPr/>
    </dgm:pt>
    <dgm:pt modelId="{88CDBF32-081D-47BD-81A1-B29D90CCD5CB}" type="pres">
      <dgm:prSet presAssocID="{B3309826-8075-494E-87B1-487D7CCA8EFF}" presName="iconBgRect" presStyleLbl="bgShp" presStyleIdx="1" presStyleCnt="3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C04C119D-D234-4CF6-BD9E-DFADE217D0DB}" type="pres">
      <dgm:prSet presAssocID="{B3309826-8075-494E-87B1-487D7CCA8E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2417168-A3E9-4D44-9B9F-711AFFF5BA5F}" type="pres">
      <dgm:prSet presAssocID="{B3309826-8075-494E-87B1-487D7CCA8EFF}" presName="spaceRect" presStyleCnt="0"/>
      <dgm:spPr/>
    </dgm:pt>
    <dgm:pt modelId="{6F417B8F-6F11-4FA9-8BB4-E1DCE17D2E83}" type="pres">
      <dgm:prSet presAssocID="{B3309826-8075-494E-87B1-487D7CCA8EFF}" presName="textRect" presStyleLbl="revTx" presStyleIdx="1" presStyleCnt="3">
        <dgm:presLayoutVars>
          <dgm:chMax val="1"/>
          <dgm:chPref val="1"/>
        </dgm:presLayoutVars>
      </dgm:prSet>
      <dgm:spPr/>
    </dgm:pt>
    <dgm:pt modelId="{C6B93910-979F-4643-BFE2-39D9D4A1FD23}" type="pres">
      <dgm:prSet presAssocID="{3BD2BE8C-EB1B-4CAF-A374-FD218B188F13}" presName="sibTrans" presStyleCnt="0"/>
      <dgm:spPr/>
    </dgm:pt>
    <dgm:pt modelId="{27762A0B-95FD-4532-A9F7-132D4A55188D}" type="pres">
      <dgm:prSet presAssocID="{04E89D91-998D-4FF0-AD1D-35D5393A2CD7}" presName="compNode" presStyleCnt="0"/>
      <dgm:spPr/>
    </dgm:pt>
    <dgm:pt modelId="{9BE1450A-E41E-4CF3-9832-7E142CE33719}" type="pres">
      <dgm:prSet presAssocID="{04E89D91-998D-4FF0-AD1D-35D5393A2CD7}" presName="iconBgRect" presStyleLbl="bgShp" presStyleIdx="2" presStyleCnt="3"/>
      <dgm:spPr>
        <a:solidFill>
          <a:schemeClr val="accent4"/>
        </a:solidFill>
        <a:ln>
          <a:solidFill>
            <a:schemeClr val="accent5">
              <a:lumMod val="75000"/>
            </a:schemeClr>
          </a:solidFill>
        </a:ln>
      </dgm:spPr>
    </dgm:pt>
    <dgm:pt modelId="{AE8BF6D3-5F6E-4892-9375-F1946411B04B}" type="pres">
      <dgm:prSet presAssocID="{04E89D91-998D-4FF0-AD1D-35D5393A2C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A8E36A6-9660-46FC-942B-476DF780A1B8}" type="pres">
      <dgm:prSet presAssocID="{04E89D91-998D-4FF0-AD1D-35D5393A2CD7}" presName="spaceRect" presStyleCnt="0"/>
      <dgm:spPr/>
    </dgm:pt>
    <dgm:pt modelId="{DD7533CE-C292-418B-BCE5-9E24D6EE5351}" type="pres">
      <dgm:prSet presAssocID="{04E89D91-998D-4FF0-AD1D-35D5393A2CD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935712-A47C-4C01-9C6E-7DFA7AB52A58}" srcId="{9B91F0C1-5954-4BB2-8CBB-C6EF872BF5D8}" destId="{41CE1762-9352-47CD-BDF8-ED31A05F2E6E}" srcOrd="0" destOrd="0" parTransId="{92A732DF-15D5-4119-B7D3-EEBA77D296BC}" sibTransId="{9AB6EE8B-BF26-4123-B407-5D0D179BB039}"/>
    <dgm:cxn modelId="{8C228E47-77EE-43DA-9E60-822E7D810A47}" type="presOf" srcId="{9B91F0C1-5954-4BB2-8CBB-C6EF872BF5D8}" destId="{C0D59EC1-5C03-495E-9973-4B47316DAABE}" srcOrd="0" destOrd="0" presId="urn:microsoft.com/office/officeart/2018/5/layout/IconCircleLabelList"/>
    <dgm:cxn modelId="{3FDE2476-03DF-4459-94AE-F30C4BC03BC8}" type="presOf" srcId="{B3309826-8075-494E-87B1-487D7CCA8EFF}" destId="{6F417B8F-6F11-4FA9-8BB4-E1DCE17D2E83}" srcOrd="0" destOrd="0" presId="urn:microsoft.com/office/officeart/2018/5/layout/IconCircleLabelList"/>
    <dgm:cxn modelId="{4390C192-9B54-4EE9-ADD8-814130B7BEBA}" srcId="{9B91F0C1-5954-4BB2-8CBB-C6EF872BF5D8}" destId="{B3309826-8075-494E-87B1-487D7CCA8EFF}" srcOrd="1" destOrd="0" parTransId="{0647002A-FCBE-4603-AA90-0365D26409AF}" sibTransId="{3BD2BE8C-EB1B-4CAF-A374-FD218B188F13}"/>
    <dgm:cxn modelId="{888907C7-799E-4307-9F10-760AA8CA29D6}" type="presOf" srcId="{04E89D91-998D-4FF0-AD1D-35D5393A2CD7}" destId="{DD7533CE-C292-418B-BCE5-9E24D6EE5351}" srcOrd="0" destOrd="0" presId="urn:microsoft.com/office/officeart/2018/5/layout/IconCircleLabelList"/>
    <dgm:cxn modelId="{CDC837ED-9731-4EC3-8D3A-CA27D6A8E15B}" srcId="{9B91F0C1-5954-4BB2-8CBB-C6EF872BF5D8}" destId="{04E89D91-998D-4FF0-AD1D-35D5393A2CD7}" srcOrd="2" destOrd="0" parTransId="{58ED3BB3-640D-4A51-B418-84D39E798120}" sibTransId="{1C01147D-59DB-49C8-AEA6-17129D5FD614}"/>
    <dgm:cxn modelId="{2AF72CFA-45CE-4275-8CE8-0330C5B85CD6}" type="presOf" srcId="{41CE1762-9352-47CD-BDF8-ED31A05F2E6E}" destId="{59316EAF-AA98-4AD7-8B78-5828BDC37EB4}" srcOrd="0" destOrd="0" presId="urn:microsoft.com/office/officeart/2018/5/layout/IconCircleLabelList"/>
    <dgm:cxn modelId="{C54C454D-9C43-4E76-B97F-7AF12D982FC8}" type="presParOf" srcId="{C0D59EC1-5C03-495E-9973-4B47316DAABE}" destId="{F83D0737-3145-4AD3-A50E-7694690E4D18}" srcOrd="0" destOrd="0" presId="urn:microsoft.com/office/officeart/2018/5/layout/IconCircleLabelList"/>
    <dgm:cxn modelId="{7F616DE9-F316-4DAF-AC27-52ECA78EB688}" type="presParOf" srcId="{F83D0737-3145-4AD3-A50E-7694690E4D18}" destId="{43D1094D-690A-48AF-8641-2379133CD26A}" srcOrd="0" destOrd="0" presId="urn:microsoft.com/office/officeart/2018/5/layout/IconCircleLabelList"/>
    <dgm:cxn modelId="{2C5100A1-80AD-4723-AF5A-64BAACF01078}" type="presParOf" srcId="{F83D0737-3145-4AD3-A50E-7694690E4D18}" destId="{5ADCD706-4E18-426E-A579-6DDA4DB1FADB}" srcOrd="1" destOrd="0" presId="urn:microsoft.com/office/officeart/2018/5/layout/IconCircleLabelList"/>
    <dgm:cxn modelId="{EA38343E-EA43-46EA-9B67-A151D7F89400}" type="presParOf" srcId="{F83D0737-3145-4AD3-A50E-7694690E4D18}" destId="{1FB43606-A67C-454A-88D5-AF0E42E42FF7}" srcOrd="2" destOrd="0" presId="urn:microsoft.com/office/officeart/2018/5/layout/IconCircleLabelList"/>
    <dgm:cxn modelId="{6F7DAA53-CB15-4F76-BA86-E87D88FB7308}" type="presParOf" srcId="{F83D0737-3145-4AD3-A50E-7694690E4D18}" destId="{59316EAF-AA98-4AD7-8B78-5828BDC37EB4}" srcOrd="3" destOrd="0" presId="urn:microsoft.com/office/officeart/2018/5/layout/IconCircleLabelList"/>
    <dgm:cxn modelId="{7E3FFBAD-9904-441B-8C00-420286736A16}" type="presParOf" srcId="{C0D59EC1-5C03-495E-9973-4B47316DAABE}" destId="{696B0865-5683-45D5-820B-8FDDA81E3049}" srcOrd="1" destOrd="0" presId="urn:microsoft.com/office/officeart/2018/5/layout/IconCircleLabelList"/>
    <dgm:cxn modelId="{1EC2967C-C538-4C4A-8D1D-C8A15E085D67}" type="presParOf" srcId="{C0D59EC1-5C03-495E-9973-4B47316DAABE}" destId="{7CC21D59-3B6A-406A-BE0D-E4B867531D93}" srcOrd="2" destOrd="0" presId="urn:microsoft.com/office/officeart/2018/5/layout/IconCircleLabelList"/>
    <dgm:cxn modelId="{BD48F595-AF3C-46A8-B280-8FC38942DD73}" type="presParOf" srcId="{7CC21D59-3B6A-406A-BE0D-E4B867531D93}" destId="{88CDBF32-081D-47BD-81A1-B29D90CCD5CB}" srcOrd="0" destOrd="0" presId="urn:microsoft.com/office/officeart/2018/5/layout/IconCircleLabelList"/>
    <dgm:cxn modelId="{24837DC9-8028-4755-B6DD-D5E9B7AC6B33}" type="presParOf" srcId="{7CC21D59-3B6A-406A-BE0D-E4B867531D93}" destId="{C04C119D-D234-4CF6-BD9E-DFADE217D0DB}" srcOrd="1" destOrd="0" presId="urn:microsoft.com/office/officeart/2018/5/layout/IconCircleLabelList"/>
    <dgm:cxn modelId="{9E0E367E-0C2C-4954-B509-443EFDDFCDA5}" type="presParOf" srcId="{7CC21D59-3B6A-406A-BE0D-E4B867531D93}" destId="{E2417168-A3E9-4D44-9B9F-711AFFF5BA5F}" srcOrd="2" destOrd="0" presId="urn:microsoft.com/office/officeart/2018/5/layout/IconCircleLabelList"/>
    <dgm:cxn modelId="{255AF220-4302-483A-8036-8A10098FA631}" type="presParOf" srcId="{7CC21D59-3B6A-406A-BE0D-E4B867531D93}" destId="{6F417B8F-6F11-4FA9-8BB4-E1DCE17D2E83}" srcOrd="3" destOrd="0" presId="urn:microsoft.com/office/officeart/2018/5/layout/IconCircleLabelList"/>
    <dgm:cxn modelId="{3240E7C6-E7D6-40B2-82CA-57D95E61198C}" type="presParOf" srcId="{C0D59EC1-5C03-495E-9973-4B47316DAABE}" destId="{C6B93910-979F-4643-BFE2-39D9D4A1FD23}" srcOrd="3" destOrd="0" presId="urn:microsoft.com/office/officeart/2018/5/layout/IconCircleLabelList"/>
    <dgm:cxn modelId="{24775094-0736-48EE-A35B-572FA275C213}" type="presParOf" srcId="{C0D59EC1-5C03-495E-9973-4B47316DAABE}" destId="{27762A0B-95FD-4532-A9F7-132D4A55188D}" srcOrd="4" destOrd="0" presId="urn:microsoft.com/office/officeart/2018/5/layout/IconCircleLabelList"/>
    <dgm:cxn modelId="{02A98D96-3D6A-4719-9EC2-F8B772EA7EB6}" type="presParOf" srcId="{27762A0B-95FD-4532-A9F7-132D4A55188D}" destId="{9BE1450A-E41E-4CF3-9832-7E142CE33719}" srcOrd="0" destOrd="0" presId="urn:microsoft.com/office/officeart/2018/5/layout/IconCircleLabelList"/>
    <dgm:cxn modelId="{23F7CAAB-B57D-440E-BB9E-4E132BCCAA93}" type="presParOf" srcId="{27762A0B-95FD-4532-A9F7-132D4A55188D}" destId="{AE8BF6D3-5F6E-4892-9375-F1946411B04B}" srcOrd="1" destOrd="0" presId="urn:microsoft.com/office/officeart/2018/5/layout/IconCircleLabelList"/>
    <dgm:cxn modelId="{7AEA3334-3068-4A24-89E0-7D058241DFE7}" type="presParOf" srcId="{27762A0B-95FD-4532-A9F7-132D4A55188D}" destId="{4A8E36A6-9660-46FC-942B-476DF780A1B8}" srcOrd="2" destOrd="0" presId="urn:microsoft.com/office/officeart/2018/5/layout/IconCircleLabelList"/>
    <dgm:cxn modelId="{EC03C231-DC93-46B0-BE70-9FC7E3FB67DF}" type="presParOf" srcId="{27762A0B-95FD-4532-A9F7-132D4A55188D}" destId="{DD7533CE-C292-418B-BCE5-9E24D6EE53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A24221-0CF1-44DE-8CFF-45074C67528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140DEB8-AB1E-4EB4-A309-A360D9EC5CF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High – “can’t use” </a:t>
          </a:r>
        </a:p>
      </dgm:t>
      <dgm:extLst>
        <a:ext uri="{E40237B7-FDA0-4F09-8148-C483321AD2D9}">
          <dgm14:cNvPr xmlns:dgm14="http://schemas.microsoft.com/office/drawing/2010/diagram" id="0" name="" descr="High – “can’t use” &#10;Medium – “causing problems”&#10;Low – “annoyance”&#10;See speaker notes for full details"/>
        </a:ext>
      </dgm:extLst>
    </dgm:pt>
    <dgm:pt modelId="{2380D471-F437-4A7E-9016-82A73965EC8C}" type="parTrans" cxnId="{889C6663-70E7-48ED-BB76-DBAC07D086D4}">
      <dgm:prSet/>
      <dgm:spPr/>
      <dgm:t>
        <a:bodyPr/>
        <a:lstStyle/>
        <a:p>
          <a:endParaRPr lang="en-GB"/>
        </a:p>
      </dgm:t>
    </dgm:pt>
    <dgm:pt modelId="{29F26593-4D97-4FAD-8FF2-7FC4E57C3447}" type="sibTrans" cxnId="{889C6663-70E7-48ED-BB76-DBAC07D086D4}">
      <dgm:prSet/>
      <dgm:spPr/>
      <dgm:t>
        <a:bodyPr/>
        <a:lstStyle/>
        <a:p>
          <a:endParaRPr lang="en-GB"/>
        </a:p>
      </dgm:t>
    </dgm:pt>
    <dgm:pt modelId="{AD10D2FF-C590-4351-806B-CDDB80A6E586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specific user group(s) are excluded from using part of the site.</a:t>
          </a:r>
        </a:p>
      </dgm:t>
      <dgm:extLst>
        <a:ext uri="{E40237B7-FDA0-4F09-8148-C483321AD2D9}">
          <dgm14:cNvPr xmlns:dgm14="http://schemas.microsoft.com/office/drawing/2010/diagram" id="0" name="" descr="High – “can’t use” &#10;Medium – “causing problems”&#10;Low – “annoyance”&#10;See speaker notes for full details"/>
        </a:ext>
      </dgm:extLst>
    </dgm:pt>
    <dgm:pt modelId="{70D92681-61A5-4BC0-A2AD-FABDC7A782E4}" type="parTrans" cxnId="{F46B63B5-DD6D-4BE3-B7B6-5C251562BA01}">
      <dgm:prSet/>
      <dgm:spPr/>
      <dgm:t>
        <a:bodyPr/>
        <a:lstStyle/>
        <a:p>
          <a:endParaRPr lang="en-GB"/>
        </a:p>
      </dgm:t>
    </dgm:pt>
    <dgm:pt modelId="{00276998-50A9-4AA7-8954-6771B3F6C5B7}" type="sibTrans" cxnId="{F46B63B5-DD6D-4BE3-B7B6-5C251562BA01}">
      <dgm:prSet/>
      <dgm:spPr/>
      <dgm:t>
        <a:bodyPr/>
        <a:lstStyle/>
        <a:p>
          <a:endParaRPr lang="en-GB"/>
        </a:p>
      </dgm:t>
    </dgm:pt>
    <dgm:pt modelId="{3D3C9A5F-86E6-49BC-9FDD-91B739E9925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Medium – “causing problems” </a:t>
          </a:r>
        </a:p>
      </dgm:t>
      <dgm:extLst>
        <a:ext uri="{E40237B7-FDA0-4F09-8148-C483321AD2D9}">
          <dgm14:cNvPr xmlns:dgm14="http://schemas.microsoft.com/office/drawing/2010/diagram" id="0" name="" descr="High – “can’t use” &#10;Medium – “causing problems”&#10;Low – “annoyance”&#10;See speaker notes for full details"/>
        </a:ext>
      </dgm:extLst>
    </dgm:pt>
    <dgm:pt modelId="{7CB01BBF-CFD4-4969-962B-99CF013DC009}" type="parTrans" cxnId="{9A81923C-FEF8-4009-99BD-20C416C08CBC}">
      <dgm:prSet/>
      <dgm:spPr/>
      <dgm:t>
        <a:bodyPr/>
        <a:lstStyle/>
        <a:p>
          <a:endParaRPr lang="en-GB"/>
        </a:p>
      </dgm:t>
    </dgm:pt>
    <dgm:pt modelId="{64E5DB77-A006-4D79-9179-90456DD7E069}" type="sibTrans" cxnId="{9A81923C-FEF8-4009-99BD-20C416C08CBC}">
      <dgm:prSet/>
      <dgm:spPr/>
      <dgm:t>
        <a:bodyPr/>
        <a:lstStyle/>
        <a:p>
          <a:endParaRPr lang="en-GB"/>
        </a:p>
      </dgm:t>
    </dgm:pt>
    <dgm:pt modelId="{3CE7AA3C-1D67-489C-A79B-B3267FC0ADB7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specific user group(s) will experience significant problems but they are not prevented from using the site.</a:t>
          </a:r>
        </a:p>
      </dgm:t>
      <dgm:extLst>
        <a:ext uri="{E40237B7-FDA0-4F09-8148-C483321AD2D9}">
          <dgm14:cNvPr xmlns:dgm14="http://schemas.microsoft.com/office/drawing/2010/diagram" id="0" name="" descr="High – “can’t use” &#10;Medium – “causing problems”&#10;Low – “annoyance”&#10;See speaker notes for full details"/>
        </a:ext>
      </dgm:extLst>
    </dgm:pt>
    <dgm:pt modelId="{2D92E12C-B30F-4442-ADAA-EAA23C7807A4}" type="parTrans" cxnId="{739A80AC-7B9A-43DD-941D-0742E826D2B5}">
      <dgm:prSet/>
      <dgm:spPr/>
      <dgm:t>
        <a:bodyPr/>
        <a:lstStyle/>
        <a:p>
          <a:endParaRPr lang="en-GB"/>
        </a:p>
      </dgm:t>
    </dgm:pt>
    <dgm:pt modelId="{55831E52-BBE8-4503-82EA-44D234B918E5}" type="sibTrans" cxnId="{739A80AC-7B9A-43DD-941D-0742E826D2B5}">
      <dgm:prSet/>
      <dgm:spPr/>
      <dgm:t>
        <a:bodyPr/>
        <a:lstStyle/>
        <a:p>
          <a:endParaRPr lang="en-GB"/>
        </a:p>
      </dgm:t>
    </dgm:pt>
    <dgm:pt modelId="{F59863D5-60C3-40E0-A98A-E5F80046556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Low – “annoyance”</a:t>
          </a:r>
        </a:p>
      </dgm:t>
      <dgm:extLst>
        <a:ext uri="{E40237B7-FDA0-4F09-8148-C483321AD2D9}">
          <dgm14:cNvPr xmlns:dgm14="http://schemas.microsoft.com/office/drawing/2010/diagram" id="0" name="" descr="High – “can’t use” &#10;Medium – “causing problems”&#10;Low – “annoyance”&#10;See speaker notes for full details"/>
        </a:ext>
      </dgm:extLst>
    </dgm:pt>
    <dgm:pt modelId="{FBB74CA5-1109-4A9B-A619-608624FB5CCE}" type="parTrans" cxnId="{A89EDFCE-CD55-4FAC-A886-38129CAC2C24}">
      <dgm:prSet/>
      <dgm:spPr/>
      <dgm:t>
        <a:bodyPr/>
        <a:lstStyle/>
        <a:p>
          <a:endParaRPr lang="en-GB"/>
        </a:p>
      </dgm:t>
    </dgm:pt>
    <dgm:pt modelId="{5323AD19-DC56-41EF-A91C-BD0B9B1C424E}" type="sibTrans" cxnId="{A89EDFCE-CD55-4FAC-A886-38129CAC2C24}">
      <dgm:prSet/>
      <dgm:spPr/>
      <dgm:t>
        <a:bodyPr/>
        <a:lstStyle/>
        <a:p>
          <a:endParaRPr lang="en-GB"/>
        </a:p>
      </dgm:t>
    </dgm:pt>
    <dgm:pt modelId="{9CFD7685-4F86-4BC8-ADA8-C6D44EB74B9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something is wrong which may slow some users down.</a:t>
          </a:r>
        </a:p>
      </dgm:t>
      <dgm:extLst>
        <a:ext uri="{E40237B7-FDA0-4F09-8148-C483321AD2D9}">
          <dgm14:cNvPr xmlns:dgm14="http://schemas.microsoft.com/office/drawing/2010/diagram" id="0" name="" descr="High – “can’t use” &#10;Medium – “causing problems”&#10;Low – “annoyance”&#10;See speaker notes for full details"/>
        </a:ext>
      </dgm:extLst>
    </dgm:pt>
    <dgm:pt modelId="{3907D414-DC8A-4FEB-A020-586EBC7F2A2B}" type="parTrans" cxnId="{9C42D6D1-4D1E-4F71-9244-709CFE96C9A0}">
      <dgm:prSet/>
      <dgm:spPr/>
      <dgm:t>
        <a:bodyPr/>
        <a:lstStyle/>
        <a:p>
          <a:endParaRPr lang="en-GB"/>
        </a:p>
      </dgm:t>
    </dgm:pt>
    <dgm:pt modelId="{30F680C6-1682-407B-A13C-BA1750177CA5}" type="sibTrans" cxnId="{9C42D6D1-4D1E-4F71-9244-709CFE96C9A0}">
      <dgm:prSet/>
      <dgm:spPr/>
      <dgm:t>
        <a:bodyPr/>
        <a:lstStyle/>
        <a:p>
          <a:endParaRPr lang="en-GB"/>
        </a:p>
      </dgm:t>
    </dgm:pt>
    <dgm:pt modelId="{E9954B41-318D-47E2-B14F-5600A48ABC3B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minor issues can be cumulative and lead to significant usability and accessibility barriers</a:t>
          </a:r>
        </a:p>
      </dgm:t>
    </dgm:pt>
    <dgm:pt modelId="{44CC9E75-C49B-4DBC-A6E8-80A4BFC49656}" type="parTrans" cxnId="{5E51CA2F-7F47-4D06-B9B0-30A6BBC321D0}">
      <dgm:prSet/>
      <dgm:spPr/>
      <dgm:t>
        <a:bodyPr/>
        <a:lstStyle/>
        <a:p>
          <a:endParaRPr lang="en-GB"/>
        </a:p>
      </dgm:t>
    </dgm:pt>
    <dgm:pt modelId="{7657BD40-738F-4F69-B160-576A789A2B7F}" type="sibTrans" cxnId="{5E51CA2F-7F47-4D06-B9B0-30A6BBC321D0}">
      <dgm:prSet/>
      <dgm:spPr/>
      <dgm:t>
        <a:bodyPr/>
        <a:lstStyle/>
        <a:p>
          <a:endParaRPr lang="en-GB"/>
        </a:p>
      </dgm:t>
    </dgm:pt>
    <dgm:pt modelId="{29295692-FB21-46C8-A85E-C9A31075C640}" type="pres">
      <dgm:prSet presAssocID="{E9A24221-0CF1-44DE-8CFF-45074C67528F}" presName="Name0" presStyleCnt="0">
        <dgm:presLayoutVars>
          <dgm:dir/>
          <dgm:animLvl val="lvl"/>
          <dgm:resizeHandles val="exact"/>
        </dgm:presLayoutVars>
      </dgm:prSet>
      <dgm:spPr/>
    </dgm:pt>
    <dgm:pt modelId="{0CEFE645-18A5-4118-8126-FA75615DD6BE}" type="pres">
      <dgm:prSet presAssocID="{F140DEB8-AB1E-4EB4-A309-A360D9EC5CFA}" presName="linNode" presStyleCnt="0"/>
      <dgm:spPr/>
    </dgm:pt>
    <dgm:pt modelId="{827A8C19-1B42-43BB-8398-5B1C2FE81344}" type="pres">
      <dgm:prSet presAssocID="{F140DEB8-AB1E-4EB4-A309-A360D9EC5CF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6734611-3CBD-4796-B983-5AF19DA4FB05}" type="pres">
      <dgm:prSet presAssocID="{F140DEB8-AB1E-4EB4-A309-A360D9EC5CFA}" presName="descendantText" presStyleLbl="alignAccFollowNode1" presStyleIdx="0" presStyleCnt="3">
        <dgm:presLayoutVars>
          <dgm:bulletEnabled val="1"/>
        </dgm:presLayoutVars>
      </dgm:prSet>
      <dgm:spPr/>
    </dgm:pt>
    <dgm:pt modelId="{235E27E7-A5D3-4838-9D0C-C509C1017911}" type="pres">
      <dgm:prSet presAssocID="{29F26593-4D97-4FAD-8FF2-7FC4E57C3447}" presName="sp" presStyleCnt="0"/>
      <dgm:spPr/>
    </dgm:pt>
    <dgm:pt modelId="{39AFF40F-DEA4-420A-A5E8-5AD532C0A5FC}" type="pres">
      <dgm:prSet presAssocID="{3D3C9A5F-86E6-49BC-9FDD-91B739E99259}" presName="linNode" presStyleCnt="0"/>
      <dgm:spPr/>
    </dgm:pt>
    <dgm:pt modelId="{36E63A80-E1FE-40D2-B8ED-7F8514C468E5}" type="pres">
      <dgm:prSet presAssocID="{3D3C9A5F-86E6-49BC-9FDD-91B739E9925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02995D0-751A-4388-8B8D-E99B0FCD81AB}" type="pres">
      <dgm:prSet presAssocID="{3D3C9A5F-86E6-49BC-9FDD-91B739E99259}" presName="descendantText" presStyleLbl="alignAccFollowNode1" presStyleIdx="1" presStyleCnt="3">
        <dgm:presLayoutVars>
          <dgm:bulletEnabled val="1"/>
        </dgm:presLayoutVars>
      </dgm:prSet>
      <dgm:spPr/>
    </dgm:pt>
    <dgm:pt modelId="{0EF0AD89-A96A-4838-A1AE-294BE8B1ED07}" type="pres">
      <dgm:prSet presAssocID="{64E5DB77-A006-4D79-9179-90456DD7E069}" presName="sp" presStyleCnt="0"/>
      <dgm:spPr/>
    </dgm:pt>
    <dgm:pt modelId="{92C49E5D-360A-4677-8BFF-4AEE587FDEF2}" type="pres">
      <dgm:prSet presAssocID="{F59863D5-60C3-40E0-A98A-E5F800465560}" presName="linNode" presStyleCnt="0"/>
      <dgm:spPr/>
    </dgm:pt>
    <dgm:pt modelId="{55615053-4000-4533-BBC8-69669962B241}" type="pres">
      <dgm:prSet presAssocID="{F59863D5-60C3-40E0-A98A-E5F80046556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7279DF5-7974-42EC-9A89-AB2AE43C8F03}" type="pres">
      <dgm:prSet presAssocID="{F59863D5-60C3-40E0-A98A-E5F80046556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942B308-4488-41AA-8DDD-A62E1F566DEF}" type="presOf" srcId="{3CE7AA3C-1D67-489C-A79B-B3267FC0ADB7}" destId="{902995D0-751A-4388-8B8D-E99B0FCD81AB}" srcOrd="0" destOrd="0" presId="urn:microsoft.com/office/officeart/2005/8/layout/vList5"/>
    <dgm:cxn modelId="{A8650712-9B04-4B49-9AA2-08E6544EA44E}" type="presOf" srcId="{E9954B41-318D-47E2-B14F-5600A48ABC3B}" destId="{C7279DF5-7974-42EC-9A89-AB2AE43C8F03}" srcOrd="0" destOrd="1" presId="urn:microsoft.com/office/officeart/2005/8/layout/vList5"/>
    <dgm:cxn modelId="{B2DD2415-808B-4FF0-AD7D-9338AECB98EA}" type="presOf" srcId="{E9A24221-0CF1-44DE-8CFF-45074C67528F}" destId="{29295692-FB21-46C8-A85E-C9A31075C640}" srcOrd="0" destOrd="0" presId="urn:microsoft.com/office/officeart/2005/8/layout/vList5"/>
    <dgm:cxn modelId="{5E51CA2F-7F47-4D06-B9B0-30A6BBC321D0}" srcId="{F59863D5-60C3-40E0-A98A-E5F800465560}" destId="{E9954B41-318D-47E2-B14F-5600A48ABC3B}" srcOrd="1" destOrd="0" parTransId="{44CC9E75-C49B-4DBC-A6E8-80A4BFC49656}" sibTransId="{7657BD40-738F-4F69-B160-576A789A2B7F}"/>
    <dgm:cxn modelId="{9A81923C-FEF8-4009-99BD-20C416C08CBC}" srcId="{E9A24221-0CF1-44DE-8CFF-45074C67528F}" destId="{3D3C9A5F-86E6-49BC-9FDD-91B739E99259}" srcOrd="1" destOrd="0" parTransId="{7CB01BBF-CFD4-4969-962B-99CF013DC009}" sibTransId="{64E5DB77-A006-4D79-9179-90456DD7E069}"/>
    <dgm:cxn modelId="{8CD7593D-2C59-4145-B122-9873F5F035F4}" type="presOf" srcId="{9CFD7685-4F86-4BC8-ADA8-C6D44EB74B95}" destId="{C7279DF5-7974-42EC-9A89-AB2AE43C8F03}" srcOrd="0" destOrd="0" presId="urn:microsoft.com/office/officeart/2005/8/layout/vList5"/>
    <dgm:cxn modelId="{889C6663-70E7-48ED-BB76-DBAC07D086D4}" srcId="{E9A24221-0CF1-44DE-8CFF-45074C67528F}" destId="{F140DEB8-AB1E-4EB4-A309-A360D9EC5CFA}" srcOrd="0" destOrd="0" parTransId="{2380D471-F437-4A7E-9016-82A73965EC8C}" sibTransId="{29F26593-4D97-4FAD-8FF2-7FC4E57C3447}"/>
    <dgm:cxn modelId="{BB29448D-2E33-4F6B-9AA1-3230E85E0620}" type="presOf" srcId="{AD10D2FF-C590-4351-806B-CDDB80A6E586}" destId="{36734611-3CBD-4796-B983-5AF19DA4FB05}" srcOrd="0" destOrd="0" presId="urn:microsoft.com/office/officeart/2005/8/layout/vList5"/>
    <dgm:cxn modelId="{739A80AC-7B9A-43DD-941D-0742E826D2B5}" srcId="{3D3C9A5F-86E6-49BC-9FDD-91B739E99259}" destId="{3CE7AA3C-1D67-489C-A79B-B3267FC0ADB7}" srcOrd="0" destOrd="0" parTransId="{2D92E12C-B30F-4442-ADAA-EAA23C7807A4}" sibTransId="{55831E52-BBE8-4503-82EA-44D234B918E5}"/>
    <dgm:cxn modelId="{C84243B3-4977-434A-8959-0626739417B6}" type="presOf" srcId="{3D3C9A5F-86E6-49BC-9FDD-91B739E99259}" destId="{36E63A80-E1FE-40D2-B8ED-7F8514C468E5}" srcOrd="0" destOrd="0" presId="urn:microsoft.com/office/officeart/2005/8/layout/vList5"/>
    <dgm:cxn modelId="{BF45E5B4-80D5-4186-8407-D5D50ADE2F09}" type="presOf" srcId="{F140DEB8-AB1E-4EB4-A309-A360D9EC5CFA}" destId="{827A8C19-1B42-43BB-8398-5B1C2FE81344}" srcOrd="0" destOrd="0" presId="urn:microsoft.com/office/officeart/2005/8/layout/vList5"/>
    <dgm:cxn modelId="{F46B63B5-DD6D-4BE3-B7B6-5C251562BA01}" srcId="{F140DEB8-AB1E-4EB4-A309-A360D9EC5CFA}" destId="{AD10D2FF-C590-4351-806B-CDDB80A6E586}" srcOrd="0" destOrd="0" parTransId="{70D92681-61A5-4BC0-A2AD-FABDC7A782E4}" sibTransId="{00276998-50A9-4AA7-8954-6771B3F6C5B7}"/>
    <dgm:cxn modelId="{BE1D22BB-22DB-41A9-BA85-CB3C89C4DE4B}" type="presOf" srcId="{F59863D5-60C3-40E0-A98A-E5F800465560}" destId="{55615053-4000-4533-BBC8-69669962B241}" srcOrd="0" destOrd="0" presId="urn:microsoft.com/office/officeart/2005/8/layout/vList5"/>
    <dgm:cxn modelId="{A89EDFCE-CD55-4FAC-A886-38129CAC2C24}" srcId="{E9A24221-0CF1-44DE-8CFF-45074C67528F}" destId="{F59863D5-60C3-40E0-A98A-E5F800465560}" srcOrd="2" destOrd="0" parTransId="{FBB74CA5-1109-4A9B-A619-608624FB5CCE}" sibTransId="{5323AD19-DC56-41EF-A91C-BD0B9B1C424E}"/>
    <dgm:cxn modelId="{9C42D6D1-4D1E-4F71-9244-709CFE96C9A0}" srcId="{F59863D5-60C3-40E0-A98A-E5F800465560}" destId="{9CFD7685-4F86-4BC8-ADA8-C6D44EB74B95}" srcOrd="0" destOrd="0" parTransId="{3907D414-DC8A-4FEB-A020-586EBC7F2A2B}" sibTransId="{30F680C6-1682-407B-A13C-BA1750177CA5}"/>
    <dgm:cxn modelId="{4E9FEE47-94E4-43BC-B169-2B25EBAC849F}" type="presParOf" srcId="{29295692-FB21-46C8-A85E-C9A31075C640}" destId="{0CEFE645-18A5-4118-8126-FA75615DD6BE}" srcOrd="0" destOrd="0" presId="urn:microsoft.com/office/officeart/2005/8/layout/vList5"/>
    <dgm:cxn modelId="{31F8F897-5639-4736-B0E0-0BE29B0F5E57}" type="presParOf" srcId="{0CEFE645-18A5-4118-8126-FA75615DD6BE}" destId="{827A8C19-1B42-43BB-8398-5B1C2FE81344}" srcOrd="0" destOrd="0" presId="urn:microsoft.com/office/officeart/2005/8/layout/vList5"/>
    <dgm:cxn modelId="{222210D6-4A78-4E0F-848F-F46726252030}" type="presParOf" srcId="{0CEFE645-18A5-4118-8126-FA75615DD6BE}" destId="{36734611-3CBD-4796-B983-5AF19DA4FB05}" srcOrd="1" destOrd="0" presId="urn:microsoft.com/office/officeart/2005/8/layout/vList5"/>
    <dgm:cxn modelId="{AC31D039-BF95-4DD9-BC46-8E5C3B81DBBF}" type="presParOf" srcId="{29295692-FB21-46C8-A85E-C9A31075C640}" destId="{235E27E7-A5D3-4838-9D0C-C509C1017911}" srcOrd="1" destOrd="0" presId="urn:microsoft.com/office/officeart/2005/8/layout/vList5"/>
    <dgm:cxn modelId="{B6AFFA41-8201-4397-AA78-1562C3B3AB16}" type="presParOf" srcId="{29295692-FB21-46C8-A85E-C9A31075C640}" destId="{39AFF40F-DEA4-420A-A5E8-5AD532C0A5FC}" srcOrd="2" destOrd="0" presId="urn:microsoft.com/office/officeart/2005/8/layout/vList5"/>
    <dgm:cxn modelId="{65C051D3-30A0-490F-A0EA-FF9C07D44165}" type="presParOf" srcId="{39AFF40F-DEA4-420A-A5E8-5AD532C0A5FC}" destId="{36E63A80-E1FE-40D2-B8ED-7F8514C468E5}" srcOrd="0" destOrd="0" presId="urn:microsoft.com/office/officeart/2005/8/layout/vList5"/>
    <dgm:cxn modelId="{5BA55DAC-C578-4AA1-B0C6-A60154D88363}" type="presParOf" srcId="{39AFF40F-DEA4-420A-A5E8-5AD532C0A5FC}" destId="{902995D0-751A-4388-8B8D-E99B0FCD81AB}" srcOrd="1" destOrd="0" presId="urn:microsoft.com/office/officeart/2005/8/layout/vList5"/>
    <dgm:cxn modelId="{EDD6BFC6-EC7A-4D60-B3FC-0FFBAA5C98E9}" type="presParOf" srcId="{29295692-FB21-46C8-A85E-C9A31075C640}" destId="{0EF0AD89-A96A-4838-A1AE-294BE8B1ED07}" srcOrd="3" destOrd="0" presId="urn:microsoft.com/office/officeart/2005/8/layout/vList5"/>
    <dgm:cxn modelId="{6150D110-EC25-40C6-AEAA-08C6F5E45A2F}" type="presParOf" srcId="{29295692-FB21-46C8-A85E-C9A31075C640}" destId="{92C49E5D-360A-4677-8BFF-4AEE587FDEF2}" srcOrd="4" destOrd="0" presId="urn:microsoft.com/office/officeart/2005/8/layout/vList5"/>
    <dgm:cxn modelId="{65FBFCA2-5CCD-420D-8160-1D2E233A0C9A}" type="presParOf" srcId="{92C49E5D-360A-4677-8BFF-4AEE587FDEF2}" destId="{55615053-4000-4533-BBC8-69669962B241}" srcOrd="0" destOrd="0" presId="urn:microsoft.com/office/officeart/2005/8/layout/vList5"/>
    <dgm:cxn modelId="{E49F1900-DD7F-45F9-B008-DA6C0FDB677F}" type="presParOf" srcId="{92C49E5D-360A-4677-8BFF-4AEE587FDEF2}" destId="{C7279DF5-7974-42EC-9A89-AB2AE43C8F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836D09-DADA-4E6E-A3FE-849B2EA09EB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35D1564-6838-463C-BE78-18B6BCD5F3E2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Site-wide issue</a:t>
          </a:r>
        </a:p>
      </dgm:t>
      <dgm:extLst>
        <a:ext uri="{E40237B7-FDA0-4F09-8148-C483321AD2D9}">
          <dgm14:cNvPr xmlns:dgm14="http://schemas.microsoft.com/office/drawing/2010/diagram" id="0" name="" descr="Site-wide issue e.g. header, navigation, branding.&#10;Re-usable components e.g. video player, in-page navigation.&#10;Individual page issue e.g. alt text, form field label.&#10;"/>
        </a:ext>
      </dgm:extLst>
    </dgm:pt>
    <dgm:pt modelId="{65646EE4-60EA-4C2E-84DA-E258E029F01A}" type="parTrans" cxnId="{626D655A-3504-4F88-8DC4-BE13C9F5907B}">
      <dgm:prSet/>
      <dgm:spPr/>
      <dgm:t>
        <a:bodyPr/>
        <a:lstStyle/>
        <a:p>
          <a:endParaRPr lang="en-GB"/>
        </a:p>
      </dgm:t>
    </dgm:pt>
    <dgm:pt modelId="{FF56DBC7-ACFB-4503-BBFF-C2D8B37D86BD}" type="sibTrans" cxnId="{626D655A-3504-4F88-8DC4-BE13C9F5907B}">
      <dgm:prSet/>
      <dgm:spPr/>
      <dgm:t>
        <a:bodyPr/>
        <a:lstStyle/>
        <a:p>
          <a:endParaRPr lang="en-GB"/>
        </a:p>
      </dgm:t>
    </dgm:pt>
    <dgm:pt modelId="{EBE40E68-2843-4047-86CC-5F6E99D981A3}">
      <dgm:prSet/>
      <dgm:spPr/>
      <dgm:t>
        <a:bodyPr/>
        <a:lstStyle/>
        <a:p>
          <a:r>
            <a:rPr lang="en-GB" dirty="0"/>
            <a:t>Re-usable components</a:t>
          </a:r>
        </a:p>
      </dgm:t>
      <dgm:extLst>
        <a:ext uri="{E40237B7-FDA0-4F09-8148-C483321AD2D9}">
          <dgm14:cNvPr xmlns:dgm14="http://schemas.microsoft.com/office/drawing/2010/diagram" id="0" name="" descr="Site-wide issue e.g. header, navigation, branding.&#10;Re-usable components e.g. video player, in-page navigation.&#10;Individual page issue e.g. alt text, form field label.&#10;"/>
        </a:ext>
      </dgm:extLst>
    </dgm:pt>
    <dgm:pt modelId="{21E07E90-1010-4117-8C23-730CA461835A}" type="parTrans" cxnId="{DC342D85-EC64-458F-8C38-D98E4713A368}">
      <dgm:prSet/>
      <dgm:spPr/>
      <dgm:t>
        <a:bodyPr/>
        <a:lstStyle/>
        <a:p>
          <a:endParaRPr lang="en-GB"/>
        </a:p>
      </dgm:t>
    </dgm:pt>
    <dgm:pt modelId="{B705BBE3-D8C2-444D-A766-DDE8D9CE9BFC}" type="sibTrans" cxnId="{DC342D85-EC64-458F-8C38-D98E4713A368}">
      <dgm:prSet/>
      <dgm:spPr/>
      <dgm:t>
        <a:bodyPr/>
        <a:lstStyle/>
        <a:p>
          <a:endParaRPr lang="en-GB"/>
        </a:p>
      </dgm:t>
    </dgm:pt>
    <dgm:pt modelId="{BF26DBF6-43AA-41B3-86DB-5D708FF2A502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Individual page issue</a:t>
          </a:r>
        </a:p>
      </dgm:t>
      <dgm:extLst>
        <a:ext uri="{E40237B7-FDA0-4F09-8148-C483321AD2D9}">
          <dgm14:cNvPr xmlns:dgm14="http://schemas.microsoft.com/office/drawing/2010/diagram" id="0" name="" descr="Site-wide issue e.g. header, navigation, branding.&#10;Re-usable components e.g. video player, in-page navigation.&#10;Individual page issue e.g. alt text, form field label.&#10;"/>
        </a:ext>
      </dgm:extLst>
    </dgm:pt>
    <dgm:pt modelId="{A1C34125-884A-4069-BC44-656DB024C103}" type="parTrans" cxnId="{A28BC4D9-9F75-441B-A1AA-2A60FB8276DC}">
      <dgm:prSet/>
      <dgm:spPr/>
      <dgm:t>
        <a:bodyPr/>
        <a:lstStyle/>
        <a:p>
          <a:endParaRPr lang="en-GB"/>
        </a:p>
      </dgm:t>
    </dgm:pt>
    <dgm:pt modelId="{29538731-C6A1-49EA-9FEB-7C6EB33FC982}" type="sibTrans" cxnId="{A28BC4D9-9F75-441B-A1AA-2A60FB8276DC}">
      <dgm:prSet/>
      <dgm:spPr/>
      <dgm:t>
        <a:bodyPr/>
        <a:lstStyle/>
        <a:p>
          <a:endParaRPr lang="en-GB"/>
        </a:p>
      </dgm:t>
    </dgm:pt>
    <dgm:pt modelId="{0E927776-16F4-438A-AA42-D48ED6AB164C}">
      <dgm:prSet custT="1"/>
      <dgm:spPr/>
      <dgm:t>
        <a:bodyPr/>
        <a:lstStyle/>
        <a:p>
          <a:r>
            <a:rPr lang="en-GB" sz="2200" dirty="0">
              <a:solidFill>
                <a:srgbClr val="005C6E"/>
              </a:solidFill>
            </a:rPr>
            <a:t>e.g. header, navigation, branding </a:t>
          </a:r>
        </a:p>
      </dgm:t>
      <dgm:extLst>
        <a:ext uri="{E40237B7-FDA0-4F09-8148-C483321AD2D9}">
          <dgm14:cNvPr xmlns:dgm14="http://schemas.microsoft.com/office/drawing/2010/diagram" id="0" name="" descr="Site-wide issue e.g. header, navigation, branding.&#10;Re-usable components e.g. video player, in-page navigation.&#10;Individual page issue e.g. alt text, form field label.&#10;"/>
        </a:ext>
      </dgm:extLst>
    </dgm:pt>
    <dgm:pt modelId="{787E368D-7911-4D07-9DB0-BE1EC158C11A}" type="parTrans" cxnId="{FE6FF56A-BBD7-465E-96AA-5A16E3989035}">
      <dgm:prSet/>
      <dgm:spPr/>
      <dgm:t>
        <a:bodyPr/>
        <a:lstStyle/>
        <a:p>
          <a:endParaRPr lang="en-GB"/>
        </a:p>
      </dgm:t>
    </dgm:pt>
    <dgm:pt modelId="{2462D1A6-F094-4C08-B0D1-48B5A2A68917}" type="sibTrans" cxnId="{FE6FF56A-BBD7-465E-96AA-5A16E3989035}">
      <dgm:prSet/>
      <dgm:spPr/>
      <dgm:t>
        <a:bodyPr/>
        <a:lstStyle/>
        <a:p>
          <a:endParaRPr lang="en-GB"/>
        </a:p>
      </dgm:t>
    </dgm:pt>
    <dgm:pt modelId="{B756F1E2-154D-4805-8BAC-6D919E30025C}">
      <dgm:prSet custT="1"/>
      <dgm:spPr/>
      <dgm:t>
        <a:bodyPr/>
        <a:lstStyle/>
        <a:p>
          <a:r>
            <a:rPr lang="en-GB" sz="2200" dirty="0">
              <a:solidFill>
                <a:srgbClr val="005C6E"/>
              </a:solidFill>
            </a:rPr>
            <a:t>e.g. video player, in-page navigation</a:t>
          </a:r>
        </a:p>
      </dgm:t>
      <dgm:extLst>
        <a:ext uri="{E40237B7-FDA0-4F09-8148-C483321AD2D9}">
          <dgm14:cNvPr xmlns:dgm14="http://schemas.microsoft.com/office/drawing/2010/diagram" id="0" name="" descr="Site-wide issue e.g. header, navigation, branding.&#10;Re-usable components e.g. video player, in-page navigation.&#10;Individual page issue e.g. alt text, form field label.&#10;"/>
        </a:ext>
      </dgm:extLst>
    </dgm:pt>
    <dgm:pt modelId="{5677C35D-DEC2-4FDA-9017-64720BDE9F5A}" type="parTrans" cxnId="{F898C0D6-BEBF-4942-BF98-F47790226C32}">
      <dgm:prSet/>
      <dgm:spPr/>
      <dgm:t>
        <a:bodyPr/>
        <a:lstStyle/>
        <a:p>
          <a:endParaRPr lang="en-GB"/>
        </a:p>
      </dgm:t>
    </dgm:pt>
    <dgm:pt modelId="{D85A2031-6B00-4469-A4B7-C06BFFF26BBD}" type="sibTrans" cxnId="{F898C0D6-BEBF-4942-BF98-F47790226C32}">
      <dgm:prSet/>
      <dgm:spPr/>
      <dgm:t>
        <a:bodyPr/>
        <a:lstStyle/>
        <a:p>
          <a:endParaRPr lang="en-GB"/>
        </a:p>
      </dgm:t>
    </dgm:pt>
    <dgm:pt modelId="{9107C540-05A8-4E10-BCC5-C07F7E7E31AA}">
      <dgm:prSet custT="1"/>
      <dgm:spPr/>
      <dgm:t>
        <a:bodyPr/>
        <a:lstStyle/>
        <a:p>
          <a:r>
            <a:rPr lang="en-GB" sz="2200" dirty="0">
              <a:solidFill>
                <a:srgbClr val="005C6E"/>
              </a:solidFill>
            </a:rPr>
            <a:t>e.g. alt text, form field label</a:t>
          </a:r>
        </a:p>
      </dgm:t>
      <dgm:extLst>
        <a:ext uri="{E40237B7-FDA0-4F09-8148-C483321AD2D9}">
          <dgm14:cNvPr xmlns:dgm14="http://schemas.microsoft.com/office/drawing/2010/diagram" id="0" name="" descr="Site-wide issue e.g. header, navigation, branding.&#10;Re-usable components e.g. video player, in-page navigation.&#10;Individual page issue e.g. alt text, form field label.&#10;"/>
        </a:ext>
      </dgm:extLst>
    </dgm:pt>
    <dgm:pt modelId="{09E23177-2CF9-408B-B39F-B8645FE58553}" type="parTrans" cxnId="{58DCE235-5F47-447E-9B48-871C04CFA567}">
      <dgm:prSet/>
      <dgm:spPr/>
      <dgm:t>
        <a:bodyPr/>
        <a:lstStyle/>
        <a:p>
          <a:endParaRPr lang="en-GB"/>
        </a:p>
      </dgm:t>
    </dgm:pt>
    <dgm:pt modelId="{2A1F9247-7F11-47F9-8154-8FF6B54DC4F7}" type="sibTrans" cxnId="{58DCE235-5F47-447E-9B48-871C04CFA567}">
      <dgm:prSet/>
      <dgm:spPr/>
      <dgm:t>
        <a:bodyPr/>
        <a:lstStyle/>
        <a:p>
          <a:endParaRPr lang="en-GB"/>
        </a:p>
      </dgm:t>
    </dgm:pt>
    <dgm:pt modelId="{51D368E2-1EE2-4838-A6CE-82941733ED55}" type="pres">
      <dgm:prSet presAssocID="{D8836D09-DADA-4E6E-A3FE-849B2EA09EBB}" presName="rootnode" presStyleCnt="0">
        <dgm:presLayoutVars>
          <dgm:chMax/>
          <dgm:chPref/>
          <dgm:dir/>
          <dgm:animLvl val="lvl"/>
        </dgm:presLayoutVars>
      </dgm:prSet>
      <dgm:spPr/>
    </dgm:pt>
    <dgm:pt modelId="{07C66C69-3383-44DC-90B1-16D2F829C5B3}" type="pres">
      <dgm:prSet presAssocID="{E35D1564-6838-463C-BE78-18B6BCD5F3E2}" presName="composite" presStyleCnt="0"/>
      <dgm:spPr/>
    </dgm:pt>
    <dgm:pt modelId="{290940AE-12A9-4E05-97A7-EE75EAE3089F}" type="pres">
      <dgm:prSet presAssocID="{E35D1564-6838-463C-BE78-18B6BCD5F3E2}" presName="bentUpArrow1" presStyleLbl="alignImgPlace1" presStyleIdx="0" presStyleCnt="2"/>
      <dgm:spPr/>
    </dgm:pt>
    <dgm:pt modelId="{3330759B-E83D-42D4-9B1F-0830F72D5B70}" type="pres">
      <dgm:prSet presAssocID="{E35D1564-6838-463C-BE78-18B6BCD5F3E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D6BBAFA0-E46D-428F-A8DF-987965A9B22C}" type="pres">
      <dgm:prSet presAssocID="{E35D1564-6838-463C-BE78-18B6BCD5F3E2}" presName="ChildText" presStyleLbl="revTx" presStyleIdx="0" presStyleCnt="3" custScaleX="201907" custLinFactNeighborX="52509" custLinFactNeighborY="-2801">
        <dgm:presLayoutVars>
          <dgm:chMax val="0"/>
          <dgm:chPref val="0"/>
          <dgm:bulletEnabled val="1"/>
        </dgm:presLayoutVars>
      </dgm:prSet>
      <dgm:spPr/>
    </dgm:pt>
    <dgm:pt modelId="{4A9D7581-123A-4A1E-BA18-D6D32EE338DF}" type="pres">
      <dgm:prSet presAssocID="{FF56DBC7-ACFB-4503-BBFF-C2D8B37D86BD}" presName="sibTrans" presStyleCnt="0"/>
      <dgm:spPr/>
    </dgm:pt>
    <dgm:pt modelId="{BAE3D0E9-0F9E-48F3-A515-BBE2A73B4AC3}" type="pres">
      <dgm:prSet presAssocID="{EBE40E68-2843-4047-86CC-5F6E99D981A3}" presName="composite" presStyleCnt="0"/>
      <dgm:spPr/>
    </dgm:pt>
    <dgm:pt modelId="{8E5FCE4A-6CF2-4681-A48D-DBECC9EE5AFE}" type="pres">
      <dgm:prSet presAssocID="{EBE40E68-2843-4047-86CC-5F6E99D981A3}" presName="bentUpArrow1" presStyleLbl="alignImgPlace1" presStyleIdx="1" presStyleCnt="2"/>
      <dgm:spPr/>
    </dgm:pt>
    <dgm:pt modelId="{D1155463-45DB-43C0-B37D-67AE16DA0335}" type="pres">
      <dgm:prSet presAssocID="{EBE40E68-2843-4047-86CC-5F6E99D981A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E78C42F9-BE32-49C1-9227-5EE61C9586F2}" type="pres">
      <dgm:prSet presAssocID="{EBE40E68-2843-4047-86CC-5F6E99D981A3}" presName="ChildText" presStyleLbl="revTx" presStyleIdx="1" presStyleCnt="3" custScaleX="253929" custLinFactNeighborX="82855" custLinFactNeighborY="3121">
        <dgm:presLayoutVars>
          <dgm:chMax val="0"/>
          <dgm:chPref val="0"/>
          <dgm:bulletEnabled val="1"/>
        </dgm:presLayoutVars>
      </dgm:prSet>
      <dgm:spPr/>
    </dgm:pt>
    <dgm:pt modelId="{86732F6B-32EB-481D-A46B-15B8C51BE88D}" type="pres">
      <dgm:prSet presAssocID="{B705BBE3-D8C2-444D-A766-DDE8D9CE9BFC}" presName="sibTrans" presStyleCnt="0"/>
      <dgm:spPr/>
    </dgm:pt>
    <dgm:pt modelId="{8DFA6CD3-38C2-46C0-9B3F-8C965DA07E97}" type="pres">
      <dgm:prSet presAssocID="{BF26DBF6-43AA-41B3-86DB-5D708FF2A502}" presName="composite" presStyleCnt="0"/>
      <dgm:spPr/>
    </dgm:pt>
    <dgm:pt modelId="{1F524119-312F-4917-990B-96509A68A063}" type="pres">
      <dgm:prSet presAssocID="{BF26DBF6-43AA-41B3-86DB-5D708FF2A502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CD5CA655-8BE3-4105-AAC1-1290D2AC60EF}" type="pres">
      <dgm:prSet presAssocID="{BF26DBF6-43AA-41B3-86DB-5D708FF2A502}" presName="FinalChildText" presStyleLbl="revTx" presStyleIdx="2" presStyleCnt="3" custScaleX="191055" custLinFactNeighborX="47204" custLinFactNeighborY="-4400">
        <dgm:presLayoutVars>
          <dgm:chMax val="0"/>
          <dgm:chPref val="0"/>
          <dgm:bulletEnabled val="1"/>
        </dgm:presLayoutVars>
      </dgm:prSet>
      <dgm:spPr/>
    </dgm:pt>
  </dgm:ptLst>
  <dgm:cxnLst>
    <dgm:cxn modelId="{184F080E-23EA-4F91-ACF4-34F81CDA5AEC}" type="presOf" srcId="{D8836D09-DADA-4E6E-A3FE-849B2EA09EBB}" destId="{51D368E2-1EE2-4838-A6CE-82941733ED55}" srcOrd="0" destOrd="0" presId="urn:microsoft.com/office/officeart/2005/8/layout/StepDownProcess"/>
    <dgm:cxn modelId="{64313F1A-7F62-464A-8DEF-DFE8232ADCA4}" type="presOf" srcId="{0E927776-16F4-438A-AA42-D48ED6AB164C}" destId="{D6BBAFA0-E46D-428F-A8DF-987965A9B22C}" srcOrd="0" destOrd="0" presId="urn:microsoft.com/office/officeart/2005/8/layout/StepDownProcess"/>
    <dgm:cxn modelId="{58DCE235-5F47-447E-9B48-871C04CFA567}" srcId="{BF26DBF6-43AA-41B3-86DB-5D708FF2A502}" destId="{9107C540-05A8-4E10-BCC5-C07F7E7E31AA}" srcOrd="0" destOrd="0" parTransId="{09E23177-2CF9-408B-B39F-B8645FE58553}" sibTransId="{2A1F9247-7F11-47F9-8154-8FF6B54DC4F7}"/>
    <dgm:cxn modelId="{4318235C-0FDD-44AD-8D5F-5E7514A54C37}" type="presOf" srcId="{BF26DBF6-43AA-41B3-86DB-5D708FF2A502}" destId="{1F524119-312F-4917-990B-96509A68A063}" srcOrd="0" destOrd="0" presId="urn:microsoft.com/office/officeart/2005/8/layout/StepDownProcess"/>
    <dgm:cxn modelId="{233B4149-BEA0-4911-AA3A-FBE7261D46FC}" type="presOf" srcId="{E35D1564-6838-463C-BE78-18B6BCD5F3E2}" destId="{3330759B-E83D-42D4-9B1F-0830F72D5B70}" srcOrd="0" destOrd="0" presId="urn:microsoft.com/office/officeart/2005/8/layout/StepDownProcess"/>
    <dgm:cxn modelId="{FE6FF56A-BBD7-465E-96AA-5A16E3989035}" srcId="{E35D1564-6838-463C-BE78-18B6BCD5F3E2}" destId="{0E927776-16F4-438A-AA42-D48ED6AB164C}" srcOrd="0" destOrd="0" parTransId="{787E368D-7911-4D07-9DB0-BE1EC158C11A}" sibTransId="{2462D1A6-F094-4C08-B0D1-48B5A2A68917}"/>
    <dgm:cxn modelId="{626D655A-3504-4F88-8DC4-BE13C9F5907B}" srcId="{D8836D09-DADA-4E6E-A3FE-849B2EA09EBB}" destId="{E35D1564-6838-463C-BE78-18B6BCD5F3E2}" srcOrd="0" destOrd="0" parTransId="{65646EE4-60EA-4C2E-84DA-E258E029F01A}" sibTransId="{FF56DBC7-ACFB-4503-BBFF-C2D8B37D86BD}"/>
    <dgm:cxn modelId="{DC342D85-EC64-458F-8C38-D98E4713A368}" srcId="{D8836D09-DADA-4E6E-A3FE-849B2EA09EBB}" destId="{EBE40E68-2843-4047-86CC-5F6E99D981A3}" srcOrd="1" destOrd="0" parTransId="{21E07E90-1010-4117-8C23-730CA461835A}" sibTransId="{B705BBE3-D8C2-444D-A766-DDE8D9CE9BFC}"/>
    <dgm:cxn modelId="{E0CF65B0-5218-4A6D-A0A0-737B49782828}" type="presOf" srcId="{B756F1E2-154D-4805-8BAC-6D919E30025C}" destId="{E78C42F9-BE32-49C1-9227-5EE61C9586F2}" srcOrd="0" destOrd="0" presId="urn:microsoft.com/office/officeart/2005/8/layout/StepDownProcess"/>
    <dgm:cxn modelId="{E424B0C8-7984-4D03-B11D-20B643393302}" type="presOf" srcId="{9107C540-05A8-4E10-BCC5-C07F7E7E31AA}" destId="{CD5CA655-8BE3-4105-AAC1-1290D2AC60EF}" srcOrd="0" destOrd="0" presId="urn:microsoft.com/office/officeart/2005/8/layout/StepDownProcess"/>
    <dgm:cxn modelId="{F898C0D6-BEBF-4942-BF98-F47790226C32}" srcId="{EBE40E68-2843-4047-86CC-5F6E99D981A3}" destId="{B756F1E2-154D-4805-8BAC-6D919E30025C}" srcOrd="0" destOrd="0" parTransId="{5677C35D-DEC2-4FDA-9017-64720BDE9F5A}" sibTransId="{D85A2031-6B00-4469-A4B7-C06BFFF26BBD}"/>
    <dgm:cxn modelId="{A28BC4D9-9F75-441B-A1AA-2A60FB8276DC}" srcId="{D8836D09-DADA-4E6E-A3FE-849B2EA09EBB}" destId="{BF26DBF6-43AA-41B3-86DB-5D708FF2A502}" srcOrd="2" destOrd="0" parTransId="{A1C34125-884A-4069-BC44-656DB024C103}" sibTransId="{29538731-C6A1-49EA-9FEB-7C6EB33FC982}"/>
    <dgm:cxn modelId="{175CAAF3-7DCE-4389-B2DD-A540AD62286C}" type="presOf" srcId="{EBE40E68-2843-4047-86CC-5F6E99D981A3}" destId="{D1155463-45DB-43C0-B37D-67AE16DA0335}" srcOrd="0" destOrd="0" presId="urn:microsoft.com/office/officeart/2005/8/layout/StepDownProcess"/>
    <dgm:cxn modelId="{0C94FACF-4C7D-4753-8DDC-3AFA604CB3BD}" type="presParOf" srcId="{51D368E2-1EE2-4838-A6CE-82941733ED55}" destId="{07C66C69-3383-44DC-90B1-16D2F829C5B3}" srcOrd="0" destOrd="0" presId="urn:microsoft.com/office/officeart/2005/8/layout/StepDownProcess"/>
    <dgm:cxn modelId="{4F1296A7-E6AA-4812-BF39-489B3A1109CD}" type="presParOf" srcId="{07C66C69-3383-44DC-90B1-16D2F829C5B3}" destId="{290940AE-12A9-4E05-97A7-EE75EAE3089F}" srcOrd="0" destOrd="0" presId="urn:microsoft.com/office/officeart/2005/8/layout/StepDownProcess"/>
    <dgm:cxn modelId="{9E1A7505-A8F5-4F46-9FC5-0EAE8B8A245D}" type="presParOf" srcId="{07C66C69-3383-44DC-90B1-16D2F829C5B3}" destId="{3330759B-E83D-42D4-9B1F-0830F72D5B70}" srcOrd="1" destOrd="0" presId="urn:microsoft.com/office/officeart/2005/8/layout/StepDownProcess"/>
    <dgm:cxn modelId="{55F0B1FF-C0F7-4513-BD38-F0505585E6F0}" type="presParOf" srcId="{07C66C69-3383-44DC-90B1-16D2F829C5B3}" destId="{D6BBAFA0-E46D-428F-A8DF-987965A9B22C}" srcOrd="2" destOrd="0" presId="urn:microsoft.com/office/officeart/2005/8/layout/StepDownProcess"/>
    <dgm:cxn modelId="{3F4CA767-1523-4F63-96DF-98BE56473D66}" type="presParOf" srcId="{51D368E2-1EE2-4838-A6CE-82941733ED55}" destId="{4A9D7581-123A-4A1E-BA18-D6D32EE338DF}" srcOrd="1" destOrd="0" presId="urn:microsoft.com/office/officeart/2005/8/layout/StepDownProcess"/>
    <dgm:cxn modelId="{656A039B-8EED-4B06-8FFF-154DC19E7BF0}" type="presParOf" srcId="{51D368E2-1EE2-4838-A6CE-82941733ED55}" destId="{BAE3D0E9-0F9E-48F3-A515-BBE2A73B4AC3}" srcOrd="2" destOrd="0" presId="urn:microsoft.com/office/officeart/2005/8/layout/StepDownProcess"/>
    <dgm:cxn modelId="{C2092C3D-601E-4F33-9184-37DA6C4FC3B6}" type="presParOf" srcId="{BAE3D0E9-0F9E-48F3-A515-BBE2A73B4AC3}" destId="{8E5FCE4A-6CF2-4681-A48D-DBECC9EE5AFE}" srcOrd="0" destOrd="0" presId="urn:microsoft.com/office/officeart/2005/8/layout/StepDownProcess"/>
    <dgm:cxn modelId="{054F0DB4-EDCD-4760-98F8-CEB392675C46}" type="presParOf" srcId="{BAE3D0E9-0F9E-48F3-A515-BBE2A73B4AC3}" destId="{D1155463-45DB-43C0-B37D-67AE16DA0335}" srcOrd="1" destOrd="0" presId="urn:microsoft.com/office/officeart/2005/8/layout/StepDownProcess"/>
    <dgm:cxn modelId="{8CC90EA6-29AC-4E95-B48A-25E147291EE3}" type="presParOf" srcId="{BAE3D0E9-0F9E-48F3-A515-BBE2A73B4AC3}" destId="{E78C42F9-BE32-49C1-9227-5EE61C9586F2}" srcOrd="2" destOrd="0" presId="urn:microsoft.com/office/officeart/2005/8/layout/StepDownProcess"/>
    <dgm:cxn modelId="{4B41FE24-D0CC-4D13-9BEA-54ED6BE0B6E6}" type="presParOf" srcId="{51D368E2-1EE2-4838-A6CE-82941733ED55}" destId="{86732F6B-32EB-481D-A46B-15B8C51BE88D}" srcOrd="3" destOrd="0" presId="urn:microsoft.com/office/officeart/2005/8/layout/StepDownProcess"/>
    <dgm:cxn modelId="{F162FD83-257E-46A9-9866-E5E88C6E4C09}" type="presParOf" srcId="{51D368E2-1EE2-4838-A6CE-82941733ED55}" destId="{8DFA6CD3-38C2-46C0-9B3F-8C965DA07E97}" srcOrd="4" destOrd="0" presId="urn:microsoft.com/office/officeart/2005/8/layout/StepDownProcess"/>
    <dgm:cxn modelId="{04BFD493-AECD-4142-8232-8450668FAF49}" type="presParOf" srcId="{8DFA6CD3-38C2-46C0-9B3F-8C965DA07E97}" destId="{1F524119-312F-4917-990B-96509A68A063}" srcOrd="0" destOrd="0" presId="urn:microsoft.com/office/officeart/2005/8/layout/StepDownProcess"/>
    <dgm:cxn modelId="{92E4855B-9BC0-4721-BB6A-9A3B12A0030C}" type="presParOf" srcId="{8DFA6CD3-38C2-46C0-9B3F-8C965DA07E97}" destId="{CD5CA655-8BE3-4105-AAC1-1290D2AC60E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DF6247-DC79-44AD-896D-37B135AFBBE6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5E66753-6FF6-44D5-8F1D-970D63366FEC}">
      <dgm:prSet phldrT="[Text]"/>
      <dgm:spPr/>
      <dgm:t>
        <a:bodyPr/>
        <a:lstStyle/>
        <a:p>
          <a:r>
            <a:rPr lang="en-GB" dirty="0">
              <a:solidFill>
                <a:schemeClr val="accent3"/>
              </a:solidFill>
            </a:rPr>
            <a:t>Top down</a:t>
          </a:r>
        </a:p>
      </dgm:t>
    </dgm:pt>
    <dgm:pt modelId="{BC97B08F-1816-4E0B-975E-F44B11C94308}" type="parTrans" cxnId="{0C13B4FF-EA70-4583-A96C-F71C3CF5DA1F}">
      <dgm:prSet/>
      <dgm:spPr/>
      <dgm:t>
        <a:bodyPr/>
        <a:lstStyle/>
        <a:p>
          <a:endParaRPr lang="en-GB"/>
        </a:p>
      </dgm:t>
    </dgm:pt>
    <dgm:pt modelId="{076825F3-5B0B-4661-A607-47156238C221}" type="sibTrans" cxnId="{0C13B4FF-EA70-4583-A96C-F71C3CF5DA1F}">
      <dgm:prSet/>
      <dgm:spPr/>
      <dgm:t>
        <a:bodyPr/>
        <a:lstStyle/>
        <a:p>
          <a:endParaRPr lang="en-GB"/>
        </a:p>
      </dgm:t>
    </dgm:pt>
    <dgm:pt modelId="{4451E47D-45E3-41B9-98BA-F621F45AA24C}">
      <dgm:prSet phldrT="[Text]"/>
      <dgm:spPr/>
      <dgm:t>
        <a:bodyPr/>
        <a:lstStyle/>
        <a:p>
          <a:r>
            <a:rPr lang="en-GB" dirty="0">
              <a:solidFill>
                <a:schemeClr val="accent4"/>
              </a:solidFill>
            </a:rPr>
            <a:t>Bottom up</a:t>
          </a:r>
        </a:p>
      </dgm:t>
    </dgm:pt>
    <dgm:pt modelId="{C4D59417-9DAB-4CEC-85EC-E3FD98CC68B9}" type="parTrans" cxnId="{8DDBF2C0-7B6A-42B0-BEDC-067929EC320B}">
      <dgm:prSet/>
      <dgm:spPr/>
      <dgm:t>
        <a:bodyPr/>
        <a:lstStyle/>
        <a:p>
          <a:endParaRPr lang="en-GB"/>
        </a:p>
      </dgm:t>
    </dgm:pt>
    <dgm:pt modelId="{81B31A33-BF33-442D-8B5A-87145710BED3}" type="sibTrans" cxnId="{8DDBF2C0-7B6A-42B0-BEDC-067929EC320B}">
      <dgm:prSet/>
      <dgm:spPr/>
      <dgm:t>
        <a:bodyPr/>
        <a:lstStyle/>
        <a:p>
          <a:endParaRPr lang="en-GB"/>
        </a:p>
      </dgm:t>
    </dgm:pt>
    <dgm:pt modelId="{14013598-8E87-4126-9B0A-5FDCA2364BB5}" type="pres">
      <dgm:prSet presAssocID="{30DF6247-DC79-44AD-896D-37B135AFBBE6}" presName="compositeShape" presStyleCnt="0">
        <dgm:presLayoutVars>
          <dgm:chMax val="2"/>
          <dgm:dir/>
          <dgm:resizeHandles val="exact"/>
        </dgm:presLayoutVars>
      </dgm:prSet>
      <dgm:spPr/>
    </dgm:pt>
    <dgm:pt modelId="{069AC62B-1B10-41A8-A8B1-6C882527F637}" type="pres">
      <dgm:prSet presAssocID="{30DF6247-DC79-44AD-896D-37B135AFBBE6}" presName="divider" presStyleLbl="fgShp" presStyleIdx="0" presStyleCnt="1"/>
      <dgm:spPr/>
    </dgm:pt>
    <dgm:pt modelId="{60FF41D3-99B4-480A-A1FA-64577AD7643D}" type="pres">
      <dgm:prSet presAssocID="{D5E66753-6FF6-44D5-8F1D-970D63366FEC}" presName="downArrow" presStyleLbl="node1" presStyleIdx="0" presStyleCnt="2"/>
      <dgm:spPr/>
    </dgm:pt>
    <dgm:pt modelId="{B59402BB-7F03-42B3-9711-FCEFB08EF124}" type="pres">
      <dgm:prSet presAssocID="{D5E66753-6FF6-44D5-8F1D-970D63366FEC}" presName="downArrowText" presStyleLbl="revTx" presStyleIdx="0" presStyleCnt="2">
        <dgm:presLayoutVars>
          <dgm:bulletEnabled val="1"/>
        </dgm:presLayoutVars>
      </dgm:prSet>
      <dgm:spPr/>
    </dgm:pt>
    <dgm:pt modelId="{BA42045E-A780-4539-99A6-8378DBCC77E3}" type="pres">
      <dgm:prSet presAssocID="{4451E47D-45E3-41B9-98BA-F621F45AA24C}" presName="upArrow" presStyleLbl="node1" presStyleIdx="1" presStyleCnt="2"/>
      <dgm:spPr/>
    </dgm:pt>
    <dgm:pt modelId="{9A268334-21F1-4F8E-B8ED-DC58EDD72EC0}" type="pres">
      <dgm:prSet presAssocID="{4451E47D-45E3-41B9-98BA-F621F45AA24C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B831A0BE-B5EA-44A9-BFF6-CD25E85180BB}" type="presOf" srcId="{4451E47D-45E3-41B9-98BA-F621F45AA24C}" destId="{9A268334-21F1-4F8E-B8ED-DC58EDD72EC0}" srcOrd="0" destOrd="0" presId="urn:microsoft.com/office/officeart/2005/8/layout/arrow3"/>
    <dgm:cxn modelId="{8DDBF2C0-7B6A-42B0-BEDC-067929EC320B}" srcId="{30DF6247-DC79-44AD-896D-37B135AFBBE6}" destId="{4451E47D-45E3-41B9-98BA-F621F45AA24C}" srcOrd="1" destOrd="0" parTransId="{C4D59417-9DAB-4CEC-85EC-E3FD98CC68B9}" sibTransId="{81B31A33-BF33-442D-8B5A-87145710BED3}"/>
    <dgm:cxn modelId="{6E9CDFD3-F5FE-4126-94E8-65C9482E543C}" type="presOf" srcId="{30DF6247-DC79-44AD-896D-37B135AFBBE6}" destId="{14013598-8E87-4126-9B0A-5FDCA2364BB5}" srcOrd="0" destOrd="0" presId="urn:microsoft.com/office/officeart/2005/8/layout/arrow3"/>
    <dgm:cxn modelId="{55FFE8E6-094D-4DA3-8B01-0D239CD482A1}" type="presOf" srcId="{D5E66753-6FF6-44D5-8F1D-970D63366FEC}" destId="{B59402BB-7F03-42B3-9711-FCEFB08EF124}" srcOrd="0" destOrd="0" presId="urn:microsoft.com/office/officeart/2005/8/layout/arrow3"/>
    <dgm:cxn modelId="{0C13B4FF-EA70-4583-A96C-F71C3CF5DA1F}" srcId="{30DF6247-DC79-44AD-896D-37B135AFBBE6}" destId="{D5E66753-6FF6-44D5-8F1D-970D63366FEC}" srcOrd="0" destOrd="0" parTransId="{BC97B08F-1816-4E0B-975E-F44B11C94308}" sibTransId="{076825F3-5B0B-4661-A607-47156238C221}"/>
    <dgm:cxn modelId="{B528AD7F-1F12-476C-9E8F-B714EDE03DA6}" type="presParOf" srcId="{14013598-8E87-4126-9B0A-5FDCA2364BB5}" destId="{069AC62B-1B10-41A8-A8B1-6C882527F637}" srcOrd="0" destOrd="0" presId="urn:microsoft.com/office/officeart/2005/8/layout/arrow3"/>
    <dgm:cxn modelId="{3700959B-2251-4121-8D31-30F1C8C005D3}" type="presParOf" srcId="{14013598-8E87-4126-9B0A-5FDCA2364BB5}" destId="{60FF41D3-99B4-480A-A1FA-64577AD7643D}" srcOrd="1" destOrd="0" presId="urn:microsoft.com/office/officeart/2005/8/layout/arrow3"/>
    <dgm:cxn modelId="{E329C535-2C20-4AEF-ACEE-72FDDC5655B0}" type="presParOf" srcId="{14013598-8E87-4126-9B0A-5FDCA2364BB5}" destId="{B59402BB-7F03-42B3-9711-FCEFB08EF124}" srcOrd="2" destOrd="0" presId="urn:microsoft.com/office/officeart/2005/8/layout/arrow3"/>
    <dgm:cxn modelId="{CF97EF26-2E44-4983-948C-6079678575E9}" type="presParOf" srcId="{14013598-8E87-4126-9B0A-5FDCA2364BB5}" destId="{BA42045E-A780-4539-99A6-8378DBCC77E3}" srcOrd="3" destOrd="0" presId="urn:microsoft.com/office/officeart/2005/8/layout/arrow3"/>
    <dgm:cxn modelId="{DE610AD9-F2F4-4D99-83EF-CBAC0E18B205}" type="presParOf" srcId="{14013598-8E87-4126-9B0A-5FDCA2364BB5}" destId="{9A268334-21F1-4F8E-B8ED-DC58EDD72EC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AE015-FEE0-4B38-8EFE-CAF876814DA9}">
      <dsp:nvSpPr>
        <dsp:cNvPr id="0" name=""/>
        <dsp:cNvSpPr/>
      </dsp:nvSpPr>
      <dsp:spPr>
        <a:xfrm>
          <a:off x="1004" y="766629"/>
          <a:ext cx="2350740" cy="11753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Gauge compliance</a:t>
          </a:r>
        </a:p>
      </dsp:txBody>
      <dsp:txXfrm>
        <a:off x="35429" y="801054"/>
        <a:ext cx="2281890" cy="1106520"/>
      </dsp:txXfrm>
    </dsp:sp>
    <dsp:sp modelId="{FEEE2C6C-6AB9-4C52-9EA5-B7616F5E9F93}">
      <dsp:nvSpPr>
        <dsp:cNvPr id="0" name=""/>
        <dsp:cNvSpPr/>
      </dsp:nvSpPr>
      <dsp:spPr>
        <a:xfrm>
          <a:off x="5618333" y="765548"/>
          <a:ext cx="2350740" cy="1175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Plan for accessibility improvements</a:t>
          </a:r>
        </a:p>
      </dsp:txBody>
      <dsp:txXfrm>
        <a:off x="5652758" y="799973"/>
        <a:ext cx="2281890" cy="1106520"/>
      </dsp:txXfrm>
    </dsp:sp>
    <dsp:sp modelId="{B1AD93C9-5CD5-46A2-B7F4-C3C2C81B4176}">
      <dsp:nvSpPr>
        <dsp:cNvPr id="0" name=""/>
        <dsp:cNvSpPr/>
      </dsp:nvSpPr>
      <dsp:spPr>
        <a:xfrm>
          <a:off x="2834633" y="797694"/>
          <a:ext cx="2350740" cy="1175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View of impact &amp; how to fix</a:t>
          </a:r>
        </a:p>
      </dsp:txBody>
      <dsp:txXfrm>
        <a:off x="2869058" y="832119"/>
        <a:ext cx="2281890" cy="1106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1094D-690A-48AF-8641-2379133CD26A}">
      <dsp:nvSpPr>
        <dsp:cNvPr id="0" name=""/>
        <dsp:cNvSpPr/>
      </dsp:nvSpPr>
      <dsp:spPr>
        <a:xfrm>
          <a:off x="499962" y="73214"/>
          <a:ext cx="1441125" cy="1441125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DCD706-4E18-426E-A579-6DDA4DB1FADB}">
      <dsp:nvSpPr>
        <dsp:cNvPr id="0" name=""/>
        <dsp:cNvSpPr/>
      </dsp:nvSpPr>
      <dsp:spPr>
        <a:xfrm>
          <a:off x="807087" y="380340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316EAF-AA98-4AD7-8B78-5828BDC37EB4}">
      <dsp:nvSpPr>
        <dsp:cNvPr id="0" name=""/>
        <dsp:cNvSpPr/>
      </dsp:nvSpPr>
      <dsp:spPr>
        <a:xfrm>
          <a:off x="62546" y="1896005"/>
          <a:ext cx="23625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600" kern="1200" cap="none" dirty="0">
              <a:solidFill>
                <a:srgbClr val="005C6E"/>
              </a:solidFill>
            </a:rPr>
            <a:t>Automatic checkers</a:t>
          </a:r>
          <a:endParaRPr lang="en-US" sz="3600" kern="1200" cap="none" dirty="0">
            <a:solidFill>
              <a:srgbClr val="005C6E"/>
            </a:solidFill>
          </a:endParaRPr>
        </a:p>
      </dsp:txBody>
      <dsp:txXfrm>
        <a:off x="62546" y="1896005"/>
        <a:ext cx="2362500" cy="1012500"/>
      </dsp:txXfrm>
    </dsp:sp>
    <dsp:sp modelId="{88CDBF32-081D-47BD-81A1-B29D90CCD5CB}">
      <dsp:nvSpPr>
        <dsp:cNvPr id="0" name=""/>
        <dsp:cNvSpPr/>
      </dsp:nvSpPr>
      <dsp:spPr>
        <a:xfrm>
          <a:off x="3275900" y="73214"/>
          <a:ext cx="1441125" cy="1441125"/>
        </a:xfrm>
        <a:prstGeom prst="ellipse">
          <a:avLst/>
        </a:prstGeom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C119D-D234-4CF6-BD9E-DFADE217D0DB}">
      <dsp:nvSpPr>
        <dsp:cNvPr id="0" name=""/>
        <dsp:cNvSpPr/>
      </dsp:nvSpPr>
      <dsp:spPr>
        <a:xfrm>
          <a:off x="3583025" y="380340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17B8F-6F11-4FA9-8BB4-E1DCE17D2E83}">
      <dsp:nvSpPr>
        <dsp:cNvPr id="0" name=""/>
        <dsp:cNvSpPr/>
      </dsp:nvSpPr>
      <dsp:spPr>
        <a:xfrm>
          <a:off x="2815213" y="1963215"/>
          <a:ext cx="23625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600" kern="1200" cap="none" dirty="0">
              <a:solidFill>
                <a:srgbClr val="005C6E"/>
              </a:solidFill>
            </a:rPr>
            <a:t>Manual checks</a:t>
          </a:r>
          <a:endParaRPr lang="en-US" sz="3600" kern="1200" cap="none" dirty="0">
            <a:solidFill>
              <a:srgbClr val="005C6E"/>
            </a:solidFill>
          </a:endParaRPr>
        </a:p>
      </dsp:txBody>
      <dsp:txXfrm>
        <a:off x="2815213" y="1963215"/>
        <a:ext cx="2362500" cy="1012500"/>
      </dsp:txXfrm>
    </dsp:sp>
    <dsp:sp modelId="{9BE1450A-E41E-4CF3-9832-7E142CE33719}">
      <dsp:nvSpPr>
        <dsp:cNvPr id="0" name=""/>
        <dsp:cNvSpPr/>
      </dsp:nvSpPr>
      <dsp:spPr>
        <a:xfrm>
          <a:off x="6051838" y="73214"/>
          <a:ext cx="1441125" cy="1441125"/>
        </a:xfrm>
        <a:prstGeom prst="ellipse">
          <a:avLst/>
        </a:prstGeom>
        <a:solidFill>
          <a:schemeClr val="accent4"/>
        </a:solidFill>
        <a:ln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8BF6D3-5F6E-4892-9375-F1946411B04B}">
      <dsp:nvSpPr>
        <dsp:cNvPr id="0" name=""/>
        <dsp:cNvSpPr/>
      </dsp:nvSpPr>
      <dsp:spPr>
        <a:xfrm>
          <a:off x="6358963" y="380340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7533CE-C292-418B-BCE5-9E24D6EE5351}">
      <dsp:nvSpPr>
        <dsp:cNvPr id="0" name=""/>
        <dsp:cNvSpPr/>
      </dsp:nvSpPr>
      <dsp:spPr>
        <a:xfrm>
          <a:off x="5591150" y="1963215"/>
          <a:ext cx="23625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600" kern="1200" cap="none" dirty="0">
              <a:solidFill>
                <a:srgbClr val="005C6E"/>
              </a:solidFill>
            </a:rPr>
            <a:t>Site scanners</a:t>
          </a:r>
          <a:endParaRPr lang="en-US" sz="3600" kern="1200" cap="none" dirty="0">
            <a:solidFill>
              <a:srgbClr val="005C6E"/>
            </a:solidFill>
          </a:endParaRPr>
        </a:p>
      </dsp:txBody>
      <dsp:txXfrm>
        <a:off x="5591150" y="1963215"/>
        <a:ext cx="2362500" cy="101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34611-3CBD-4796-B983-5AF19DA4FB05}">
      <dsp:nvSpPr>
        <dsp:cNvPr id="0" name=""/>
        <dsp:cNvSpPr/>
      </dsp:nvSpPr>
      <dsp:spPr>
        <a:xfrm rot="5400000">
          <a:off x="5323989" y="-2210175"/>
          <a:ext cx="753911" cy="5365594"/>
        </a:xfrm>
        <a:prstGeom prst="round2Same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specific user group(s) are excluded from using part of the site.</a:t>
          </a:r>
        </a:p>
      </dsp:txBody>
      <dsp:txXfrm rot="-5400000">
        <a:off x="3018148" y="132469"/>
        <a:ext cx="5328791" cy="680305"/>
      </dsp:txXfrm>
    </dsp:sp>
    <dsp:sp modelId="{827A8C19-1B42-43BB-8398-5B1C2FE81344}">
      <dsp:nvSpPr>
        <dsp:cNvPr id="0" name=""/>
        <dsp:cNvSpPr/>
      </dsp:nvSpPr>
      <dsp:spPr>
        <a:xfrm>
          <a:off x="0" y="1427"/>
          <a:ext cx="3018147" cy="942388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bg1"/>
              </a:solidFill>
            </a:rPr>
            <a:t>High – “can’t use” </a:t>
          </a:r>
        </a:p>
      </dsp:txBody>
      <dsp:txXfrm>
        <a:off x="46004" y="47431"/>
        <a:ext cx="2926139" cy="850380"/>
      </dsp:txXfrm>
    </dsp:sp>
    <dsp:sp modelId="{902995D0-751A-4388-8B8D-E99B0FCD81AB}">
      <dsp:nvSpPr>
        <dsp:cNvPr id="0" name=""/>
        <dsp:cNvSpPr/>
      </dsp:nvSpPr>
      <dsp:spPr>
        <a:xfrm rot="5400000">
          <a:off x="5323989" y="-1220666"/>
          <a:ext cx="753911" cy="5365594"/>
        </a:xfrm>
        <a:prstGeom prst="round2Same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specific user group(s) will experience significant problems but they are not prevented from using the site.</a:t>
          </a:r>
        </a:p>
      </dsp:txBody>
      <dsp:txXfrm rot="-5400000">
        <a:off x="3018148" y="1121978"/>
        <a:ext cx="5328791" cy="680305"/>
      </dsp:txXfrm>
    </dsp:sp>
    <dsp:sp modelId="{36E63A80-E1FE-40D2-B8ED-7F8514C468E5}">
      <dsp:nvSpPr>
        <dsp:cNvPr id="0" name=""/>
        <dsp:cNvSpPr/>
      </dsp:nvSpPr>
      <dsp:spPr>
        <a:xfrm>
          <a:off x="0" y="990936"/>
          <a:ext cx="3018147" cy="94238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Medium – “causing problems” </a:t>
          </a:r>
        </a:p>
      </dsp:txBody>
      <dsp:txXfrm>
        <a:off x="46004" y="1036940"/>
        <a:ext cx="2926139" cy="850380"/>
      </dsp:txXfrm>
    </dsp:sp>
    <dsp:sp modelId="{C7279DF5-7974-42EC-9A89-AB2AE43C8F03}">
      <dsp:nvSpPr>
        <dsp:cNvPr id="0" name=""/>
        <dsp:cNvSpPr/>
      </dsp:nvSpPr>
      <dsp:spPr>
        <a:xfrm rot="5400000">
          <a:off x="5323989" y="-231158"/>
          <a:ext cx="753911" cy="5365594"/>
        </a:xfrm>
        <a:prstGeom prst="round2Same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something is wrong which may slow some users down.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minor issues can be cumulative and lead to significant usability and accessibility barriers</a:t>
          </a:r>
        </a:p>
      </dsp:txBody>
      <dsp:txXfrm rot="-5400000">
        <a:off x="3018148" y="2111486"/>
        <a:ext cx="5328791" cy="680305"/>
      </dsp:txXfrm>
    </dsp:sp>
    <dsp:sp modelId="{55615053-4000-4533-BBC8-69669962B241}">
      <dsp:nvSpPr>
        <dsp:cNvPr id="0" name=""/>
        <dsp:cNvSpPr/>
      </dsp:nvSpPr>
      <dsp:spPr>
        <a:xfrm>
          <a:off x="0" y="1980444"/>
          <a:ext cx="3018147" cy="94238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Low – “annoyance”</a:t>
          </a:r>
        </a:p>
      </dsp:txBody>
      <dsp:txXfrm>
        <a:off x="46004" y="2026448"/>
        <a:ext cx="2926139" cy="850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940AE-12A9-4E05-97A7-EE75EAE3089F}">
      <dsp:nvSpPr>
        <dsp:cNvPr id="0" name=""/>
        <dsp:cNvSpPr/>
      </dsp:nvSpPr>
      <dsp:spPr>
        <a:xfrm rot="5400000">
          <a:off x="1629049" y="882241"/>
          <a:ext cx="780266" cy="88830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0759B-E83D-42D4-9B1F-0830F72D5B70}">
      <dsp:nvSpPr>
        <dsp:cNvPr id="0" name=""/>
        <dsp:cNvSpPr/>
      </dsp:nvSpPr>
      <dsp:spPr>
        <a:xfrm>
          <a:off x="1422326" y="17300"/>
          <a:ext cx="1313509" cy="919414"/>
        </a:xfrm>
        <a:prstGeom prst="roundRect">
          <a:avLst>
            <a:gd name="adj" fmla="val 1667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Site-wide issue</a:t>
          </a:r>
        </a:p>
      </dsp:txBody>
      <dsp:txXfrm>
        <a:off x="1467216" y="62190"/>
        <a:ext cx="1223729" cy="829634"/>
      </dsp:txXfrm>
    </dsp:sp>
    <dsp:sp modelId="{D6BBAFA0-E46D-428F-A8DF-987965A9B22C}">
      <dsp:nvSpPr>
        <dsp:cNvPr id="0" name=""/>
        <dsp:cNvSpPr/>
      </dsp:nvSpPr>
      <dsp:spPr>
        <a:xfrm>
          <a:off x="2750696" y="84172"/>
          <a:ext cx="1928861" cy="74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rgbClr val="005C6E"/>
              </a:solidFill>
            </a:rPr>
            <a:t>e.g. header, navigation, branding </a:t>
          </a:r>
        </a:p>
      </dsp:txBody>
      <dsp:txXfrm>
        <a:off x="2750696" y="84172"/>
        <a:ext cx="1928861" cy="743111"/>
      </dsp:txXfrm>
    </dsp:sp>
    <dsp:sp modelId="{8E5FCE4A-6CF2-4681-A48D-DBECC9EE5AFE}">
      <dsp:nvSpPr>
        <dsp:cNvPr id="0" name=""/>
        <dsp:cNvSpPr/>
      </dsp:nvSpPr>
      <dsp:spPr>
        <a:xfrm rot="5400000">
          <a:off x="2951738" y="1915047"/>
          <a:ext cx="780266" cy="88830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493220"/>
            <a:satOff val="4586"/>
            <a:lumOff val="16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55463-45DB-43C0-B37D-67AE16DA0335}">
      <dsp:nvSpPr>
        <dsp:cNvPr id="0" name=""/>
        <dsp:cNvSpPr/>
      </dsp:nvSpPr>
      <dsp:spPr>
        <a:xfrm>
          <a:off x="2745015" y="1050105"/>
          <a:ext cx="1313509" cy="91941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Re-usable components</a:t>
          </a:r>
        </a:p>
      </dsp:txBody>
      <dsp:txXfrm>
        <a:off x="2789905" y="1094995"/>
        <a:ext cx="1223729" cy="829634"/>
      </dsp:txXfrm>
    </dsp:sp>
    <dsp:sp modelId="{E78C42F9-BE32-49C1-9227-5EE61C9586F2}">
      <dsp:nvSpPr>
        <dsp:cNvPr id="0" name=""/>
        <dsp:cNvSpPr/>
      </dsp:nvSpPr>
      <dsp:spPr>
        <a:xfrm>
          <a:off x="4114798" y="1160985"/>
          <a:ext cx="2425839" cy="74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rgbClr val="005C6E"/>
              </a:solidFill>
            </a:rPr>
            <a:t>e.g. video player, in-page navigation</a:t>
          </a:r>
        </a:p>
      </dsp:txBody>
      <dsp:txXfrm>
        <a:off x="4114798" y="1160985"/>
        <a:ext cx="2425839" cy="743111"/>
      </dsp:txXfrm>
    </dsp:sp>
    <dsp:sp modelId="{1F524119-312F-4917-990B-96509A68A063}">
      <dsp:nvSpPr>
        <dsp:cNvPr id="0" name=""/>
        <dsp:cNvSpPr/>
      </dsp:nvSpPr>
      <dsp:spPr>
        <a:xfrm>
          <a:off x="4067703" y="2082911"/>
          <a:ext cx="1313509" cy="919414"/>
        </a:xfrm>
        <a:prstGeom prst="roundRect">
          <a:avLst>
            <a:gd name="adj" fmla="val 1667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Individual page issue</a:t>
          </a:r>
        </a:p>
      </dsp:txBody>
      <dsp:txXfrm>
        <a:off x="4112593" y="2127801"/>
        <a:ext cx="1223729" cy="829634"/>
      </dsp:txXfrm>
    </dsp:sp>
    <dsp:sp modelId="{CD5CA655-8BE3-4105-AAC1-1290D2AC60EF}">
      <dsp:nvSpPr>
        <dsp:cNvPr id="0" name=""/>
        <dsp:cNvSpPr/>
      </dsp:nvSpPr>
      <dsp:spPr>
        <a:xfrm>
          <a:off x="5397229" y="2137901"/>
          <a:ext cx="1825190" cy="74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rgbClr val="005C6E"/>
              </a:solidFill>
            </a:rPr>
            <a:t>e.g. alt text, form field label</a:t>
          </a:r>
        </a:p>
      </dsp:txBody>
      <dsp:txXfrm>
        <a:off x="5397229" y="2137901"/>
        <a:ext cx="1825190" cy="7431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AC62B-1B10-41A8-A8B1-6C882527F637}">
      <dsp:nvSpPr>
        <dsp:cNvPr id="0" name=""/>
        <dsp:cNvSpPr/>
      </dsp:nvSpPr>
      <dsp:spPr>
        <a:xfrm rot="21300000">
          <a:off x="996018" y="1086240"/>
          <a:ext cx="6237562" cy="545716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F41D3-99B4-480A-A1FA-64577AD7643D}">
      <dsp:nvSpPr>
        <dsp:cNvPr id="0" name=""/>
        <dsp:cNvSpPr/>
      </dsp:nvSpPr>
      <dsp:spPr>
        <a:xfrm>
          <a:off x="987552" y="135909"/>
          <a:ext cx="2468880" cy="1087278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402BB-7F03-42B3-9711-FCEFB08EF124}">
      <dsp:nvSpPr>
        <dsp:cNvPr id="0" name=""/>
        <dsp:cNvSpPr/>
      </dsp:nvSpPr>
      <dsp:spPr>
        <a:xfrm>
          <a:off x="4361687" y="0"/>
          <a:ext cx="2633472" cy="114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>
              <a:solidFill>
                <a:schemeClr val="accent3"/>
              </a:solidFill>
            </a:rPr>
            <a:t>Top down</a:t>
          </a:r>
        </a:p>
      </dsp:txBody>
      <dsp:txXfrm>
        <a:off x="4361687" y="0"/>
        <a:ext cx="2633472" cy="1141642"/>
      </dsp:txXfrm>
    </dsp:sp>
    <dsp:sp modelId="{BA42045E-A780-4539-99A6-8378DBCC77E3}">
      <dsp:nvSpPr>
        <dsp:cNvPr id="0" name=""/>
        <dsp:cNvSpPr/>
      </dsp:nvSpPr>
      <dsp:spPr>
        <a:xfrm>
          <a:off x="4773168" y="1495008"/>
          <a:ext cx="2468880" cy="1087278"/>
        </a:xfrm>
        <a:prstGeom prst="upArrow">
          <a:avLst/>
        </a:prstGeom>
        <a:solidFill>
          <a:schemeClr val="accent3">
            <a:hueOff val="4450898"/>
            <a:satOff val="17589"/>
            <a:lumOff val="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68334-21F1-4F8E-B8ED-DC58EDD72EC0}">
      <dsp:nvSpPr>
        <dsp:cNvPr id="0" name=""/>
        <dsp:cNvSpPr/>
      </dsp:nvSpPr>
      <dsp:spPr>
        <a:xfrm>
          <a:off x="1234440" y="1576554"/>
          <a:ext cx="2633472" cy="114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>
              <a:solidFill>
                <a:schemeClr val="accent4"/>
              </a:solidFill>
            </a:rPr>
            <a:t>Bottom up</a:t>
          </a:r>
        </a:p>
      </dsp:txBody>
      <dsp:txXfrm>
        <a:off x="1234440" y="1576554"/>
        <a:ext cx="2633472" cy="1141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C2FB6C-90EA-8548-8402-E8D225CFD9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F2F8F-2A51-F345-A083-D21C52760D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813F47-3F03-F143-9832-D86F10E576EF}" type="datetimeFigureOut">
              <a:rPr lang="en-US"/>
              <a:pPr>
                <a:defRPr/>
              </a:pPr>
              <a:t>8/2/2023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31D52D-C7AA-6447-819C-625E34162A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5C1C31-4FEA-C541-9CA5-AB108B505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FE8F6-E0C0-5246-8B0F-86D3B3ACDB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5A9E8-DB19-2C4D-9A9F-C6578CB8F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F120A8-4F88-FC45-B686-EFB14B758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16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80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214313"/>
            <a:ext cx="6704012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413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492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214313"/>
            <a:ext cx="6704012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735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7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485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699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943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06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40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</a:rPr>
              <a:t>- We are a technology charity providing a range of free and expert paid for products, services and resources. Our vision is a digital world that is accessible to all. </a:t>
            </a:r>
          </a:p>
          <a:p>
            <a:pPr marL="0" indent="0">
              <a:lnSpc>
                <a:spcPct val="150000"/>
              </a:lnSpc>
              <a:buNone/>
            </a:pPr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Products/Services include: </a:t>
            </a:r>
          </a:p>
          <a:p>
            <a:pPr>
              <a:lnSpc>
                <a:spcPct val="150000"/>
              </a:lnSpc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- Digital Accessibility Consultancy, Auditing and Training </a:t>
            </a:r>
          </a:p>
          <a:p>
            <a:pPr>
              <a:lnSpc>
                <a:spcPct val="150000"/>
              </a:lnSpc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- Accessibility Accreditation and Diverse User Testing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53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926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256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37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50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87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160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POLL – What priority low, medium or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870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POLL – What priority low, medium or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027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POLL – What priority low, medium or high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782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5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8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214313"/>
            <a:ext cx="6704012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128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9C65A17F-C6EA-411C-84FE-AA122AA5A0D3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886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9C65A17F-C6EA-411C-84FE-AA122AA5A0D3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899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345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17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7613" y="558800"/>
            <a:ext cx="4970462" cy="2797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26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1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0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53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638" y="214313"/>
            <a:ext cx="6704012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938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9497249"/>
            <a:ext cx="2971800" cy="499011"/>
          </a:xfrm>
          <a:prstGeom prst="rect">
            <a:avLst/>
          </a:prstGeom>
        </p:spPr>
        <p:txBody>
          <a:bodyPr/>
          <a:lstStyle/>
          <a:p>
            <a:fld id="{D0274717-39BB-4776-A731-ABAC25D703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63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83E820-6756-CF48-BDF4-4134A0CA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5C6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46" y="2020923"/>
            <a:ext cx="6884810" cy="842096"/>
          </a:xfrm>
        </p:spPr>
        <p:txBody>
          <a:bodyPr>
            <a:noAutofit/>
          </a:bodyPr>
          <a:lstStyle>
            <a:lvl1pPr algn="l"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274" y="3047566"/>
            <a:ext cx="5454972" cy="753341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bilityNet logo">
            <a:extLst>
              <a:ext uri="{FF2B5EF4-FFF2-40B4-BE49-F238E27FC236}">
                <a16:creationId xmlns:a16="http://schemas.microsoft.com/office/drawing/2014/main" id="{97C3E99D-49B8-034E-91C6-77E3CD3FC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2688" y="346075"/>
            <a:ext cx="2734875" cy="9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1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EB3D8-B22E-5A45-8113-89D292D4C96A}"/>
              </a:ext>
            </a:extLst>
          </p:cNvPr>
          <p:cNvCxnSpPr/>
          <p:nvPr/>
        </p:nvCxnSpPr>
        <p:spPr>
          <a:xfrm flipH="1">
            <a:off x="427038" y="1541463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D4795D-0D23-8B46-9ACE-B52FB12E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4864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>
            <a:noAutofit/>
          </a:bodyPr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bilityNet logo">
            <a:extLst>
              <a:ext uri="{FF2B5EF4-FFF2-40B4-BE49-F238E27FC236}">
                <a16:creationId xmlns:a16="http://schemas.microsoft.com/office/drawing/2014/main" id="{62A1E5E7-10DD-5B48-A1A4-79163B9EF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0397" y="106879"/>
            <a:ext cx="2328528" cy="11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>
            <a:noAutofit/>
          </a:bodyPr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bilityNet logo">
            <a:extLst>
              <a:ext uri="{FF2B5EF4-FFF2-40B4-BE49-F238E27FC236}">
                <a16:creationId xmlns:a16="http://schemas.microsoft.com/office/drawing/2014/main" id="{5E5C4BE1-C936-E340-BCA8-5F01F2A7A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0397" y="106879"/>
            <a:ext cx="2328528" cy="1135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BE881B-1CB6-2045-8380-283C928B6F62}"/>
              </a:ext>
            </a:extLst>
          </p:cNvPr>
          <p:cNvCxnSpPr/>
          <p:nvPr userDrawn="1"/>
        </p:nvCxnSpPr>
        <p:spPr>
          <a:xfrm flipH="1">
            <a:off x="427038" y="1541463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2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>
            <a:noAutofit/>
          </a:bodyPr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bilityNet logo">
            <a:extLst>
              <a:ext uri="{FF2B5EF4-FFF2-40B4-BE49-F238E27FC236}">
                <a16:creationId xmlns:a16="http://schemas.microsoft.com/office/drawing/2014/main" id="{8E54022C-F578-D940-9022-55A06F71B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0397" y="106879"/>
            <a:ext cx="2328528" cy="11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9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D2587B-F1FD-1643-9869-51854CB3D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67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E3C2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F265C0-2859-C248-A63B-9408DC2AD009}"/>
              </a:ext>
            </a:extLst>
          </p:cNvPr>
          <p:cNvCxnSpPr/>
          <p:nvPr/>
        </p:nvCxnSpPr>
        <p:spPr>
          <a:xfrm flipH="1">
            <a:off x="427038" y="1541463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8901"/>
            <a:ext cx="4038600" cy="2927747"/>
          </a:xfrm>
        </p:spPr>
        <p:txBody>
          <a:bodyPr>
            <a:no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8901"/>
            <a:ext cx="4038600" cy="292774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>
            <a:noAutofit/>
          </a:bodyPr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bilityNet logo">
            <a:extLst>
              <a:ext uri="{FF2B5EF4-FFF2-40B4-BE49-F238E27FC236}">
                <a16:creationId xmlns:a16="http://schemas.microsoft.com/office/drawing/2014/main" id="{B943099F-9885-0D41-B83F-1E7B47F75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0397" y="106879"/>
            <a:ext cx="2328528" cy="11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2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262A34-86A7-9748-B461-EC94E4EC5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06404"/>
            <a:ext cx="9144000" cy="353709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104"/>
            <a:ext cx="8229600" cy="802310"/>
          </a:xfrm>
        </p:spPr>
        <p:txBody>
          <a:bodyPr/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bilityNet logo">
            <a:extLst>
              <a:ext uri="{FF2B5EF4-FFF2-40B4-BE49-F238E27FC236}">
                <a16:creationId xmlns:a16="http://schemas.microsoft.com/office/drawing/2014/main" id="{CF8FF75B-F8B4-4F42-882B-B255BF3CE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0397" y="106879"/>
            <a:ext cx="2328528" cy="11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6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517D6F-C625-C346-B49F-D6B7B5736A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6350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80469C8-2673-7448-BA23-839ABECEBA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38300"/>
            <a:ext cx="82296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3752D-159E-F344-993E-D1C00B05B7A9}"/>
              </a:ext>
            </a:extLst>
          </p:cNvPr>
          <p:cNvSpPr txBox="1"/>
          <p:nvPr userDrawn="1"/>
        </p:nvSpPr>
        <p:spPr>
          <a:xfrm>
            <a:off x="350836" y="370113"/>
            <a:ext cx="606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C6E"/>
                </a:solidFill>
              </a:rPr>
              <a:t>Understanding Accessibility Evaluations and Testing Results | James Baverstock | July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5C6E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5C6E"/>
          </a:solidFill>
          <a:latin typeface="Arial"/>
          <a:ea typeface="+mn-ea"/>
          <a:cs typeface="Arial"/>
        </a:defRPr>
      </a:lvl1pPr>
      <a:lvl2pPr marL="701675" indent="-34290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5C6E"/>
          </a:solidFill>
          <a:latin typeface="Arial"/>
          <a:ea typeface="+mn-ea"/>
          <a:cs typeface="Arial"/>
        </a:defRPr>
      </a:lvl2pPr>
      <a:lvl3pPr marL="1062038" indent="-34290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5C6E"/>
          </a:solidFill>
          <a:latin typeface="Arial"/>
          <a:ea typeface="+mn-ea"/>
          <a:cs typeface="Arial"/>
        </a:defRPr>
      </a:lvl3pPr>
      <a:lvl4pPr marL="358775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accesscomputing/AU/before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washington.edu/accesscomputing/AU/issue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lphagov.github.io/accessibility-tool-audit/result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que.com/ax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accessibilityinsights.io/" TargetMode="External"/><Relationship Id="rId4" Type="http://schemas.openxmlformats.org/officeDocument/2006/relationships/hyperlink" Target="https://developers.google.com/web/tools/lighthous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1/#keyboar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errillthompson.com/tests/menus/accessible-mega-menu/test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adobe.com/accessibility/2013/05/adobe-com.html" TargetMode="External"/><Relationship Id="rId4" Type="http://schemas.openxmlformats.org/officeDocument/2006/relationships/hyperlink" Target="https://adobe-accessibility.github.io/Accessible-Mega-Men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WCAG21/Understanding/language-of-page#dfn-human-languag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.org/WAI/WCAG21/Understanding/language-of-page#dfn-programmatically-determined" TargetMode="External"/><Relationship Id="rId4" Type="http://schemas.openxmlformats.org/officeDocument/2006/relationships/hyperlink" Target="https://www.w3.org/WAI/WCAG21/Understanding/language-of-page#dfn-web-pag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ence.sitepoint.com/html/lang-cod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bilitynet.org.uk/train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f-feph.org/newsroom/news/first-ever-european-standard-design-al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ilitynet.org.uk/news-blogs/how-build-accessibility-your-organisation-bbc-accessibility-champion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essibility.blog.gov.uk/2019/02/11/using-persona-profiles-to-test-accessibility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paciellogroup.com/resources/contrastanalyser/" TargetMode="External"/><Relationship Id="rId3" Type="http://schemas.openxmlformats.org/officeDocument/2006/relationships/hyperlink" Target="https://www.deque.com/axe/" TargetMode="External"/><Relationship Id="rId7" Type="http://schemas.openxmlformats.org/officeDocument/2006/relationships/hyperlink" Target="https://chrome.google.com/webstore/detail/a%20-fontsize-changer-lite/ckihgechpahhpompcinglebkgcdgpki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dons.mozilla.org/en-GB/firefox/addon/headingsmap/" TargetMode="External"/><Relationship Id="rId11" Type="http://schemas.openxmlformats.org/officeDocument/2006/relationships/hyperlink" Target="https://chrome.google.com/webstore/detail/accessibility-insights-fo/pbjjkligggfmakdaogkfomddhfmpjeni" TargetMode="External"/><Relationship Id="rId5" Type="http://schemas.openxmlformats.org/officeDocument/2006/relationships/hyperlink" Target="https://chrome.google.com/webstore/detail/headingsmap/flbjommegcjonpdmenkdiocclhjacmbi?hl=en" TargetMode="External"/><Relationship Id="rId10" Type="http://schemas.openxmlformats.org/officeDocument/2006/relationships/hyperlink" Target="https://www.ssa.gov/accessibility/andi/help/install.html" TargetMode="External"/><Relationship Id="rId4" Type="http://schemas.openxmlformats.org/officeDocument/2006/relationships/hyperlink" Target="http://wave.webaim.org/extension/" TargetMode="External"/><Relationship Id="rId9" Type="http://schemas.openxmlformats.org/officeDocument/2006/relationships/hyperlink" Target="http://pauljadam.com/bookmarklet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test-evaluate/report-template/" TargetMode="External"/><Relationship Id="rId7" Type="http://schemas.openxmlformats.org/officeDocument/2006/relationships/hyperlink" Target="https://accessibility.blog.gov.uk/2019/02/11/using-persona-profiles-to-test-accessibility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ndards.cen.eu/dyn/www/f?p=204:110:0::::FSP_PROJECT,FSP_ORG_ID:62323,2301962&amp;cs=1D28CFDC66E7CEF3CE441294CAA9FEABE" TargetMode="External"/><Relationship Id="rId5" Type="http://schemas.openxmlformats.org/officeDocument/2006/relationships/hyperlink" Target="https://www.abilitynet.org.uk/news-blogs/how-build-accessibility-your-organisation-bbc-accessibility-champions" TargetMode="External"/><Relationship Id="rId4" Type="http://schemas.openxmlformats.org/officeDocument/2006/relationships/hyperlink" Target="https://www.w3.org/WAI/business-cas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test-evaluate/report-templat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00100"/>
          </a:xfrm>
        </p:spPr>
        <p:txBody>
          <a:bodyPr/>
          <a:lstStyle/>
          <a:p>
            <a:r>
              <a:rPr lang="en-US" altLang="en-US" sz="2400"/>
              <a:t>Welcome</a:t>
            </a:r>
            <a:endParaRPr lang="en-US"/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732"/>
            <a:ext cx="8229600" cy="3021745"/>
          </a:xfrm>
        </p:spPr>
        <p:txBody>
          <a:bodyPr/>
          <a:lstStyle/>
          <a:p>
            <a:pPr marL="0" indent="0"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600" dirty="0"/>
              <a:t>Live captions during the online event – toggle on/off</a:t>
            </a:r>
          </a:p>
          <a:p>
            <a:pPr eaLnBrk="1" hangingPunct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Slides, a transcript and recording will be made available</a:t>
            </a:r>
          </a:p>
          <a:p>
            <a:pPr eaLnBrk="1" hangingPunct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use the Q&amp;A window for questions</a:t>
            </a:r>
          </a:p>
          <a:p>
            <a:pPr eaLnBrk="1" hangingPunct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use the chat window for general conversation</a:t>
            </a:r>
          </a:p>
          <a:p>
            <a:pPr eaLnBrk="1" hangingPunct="1"/>
            <a:r>
              <a:rPr lang="en-US" altLang="en-US" sz="1600" dirty="0"/>
              <a:t>Feedback form will be shared after the event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1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1A44-FE7D-4C4D-947D-1CD47472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Agree approach: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1C6F-0FE9-45FB-84F3-130117061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5369"/>
            <a:ext cx="8229600" cy="3244362"/>
          </a:xfrm>
        </p:spPr>
        <p:txBody>
          <a:bodyPr/>
          <a:lstStyle/>
          <a:p>
            <a:r>
              <a:rPr lang="en-GB" sz="1400" dirty="0"/>
              <a:t>Pages to be tested</a:t>
            </a:r>
          </a:p>
          <a:p>
            <a:pPr lvl="1"/>
            <a:r>
              <a:rPr lang="en-GB" sz="1400" dirty="0"/>
              <a:t>Scope of testing</a:t>
            </a:r>
          </a:p>
          <a:p>
            <a:pPr lvl="1"/>
            <a:r>
              <a:rPr lang="en-GB" sz="1400" dirty="0"/>
              <a:t>Readiness</a:t>
            </a:r>
          </a:p>
          <a:p>
            <a:r>
              <a:rPr lang="en-GB" sz="1400" dirty="0"/>
              <a:t>Standard or guidelines to use in testing</a:t>
            </a:r>
          </a:p>
          <a:p>
            <a:pPr lvl="1"/>
            <a:r>
              <a:rPr lang="en-GB" sz="1400" dirty="0"/>
              <a:t>WCAG 2.0 or 2.1;  Level AA or AAA</a:t>
            </a:r>
          </a:p>
          <a:p>
            <a:pPr lvl="1"/>
            <a:r>
              <a:rPr lang="en-GB" sz="1400" dirty="0"/>
              <a:t>EN 301 549</a:t>
            </a:r>
          </a:p>
          <a:p>
            <a:pPr lvl="1"/>
            <a:r>
              <a:rPr lang="en-GB" sz="1400" dirty="0"/>
              <a:t>Other type of testing e.g. design/prototype review, accessibility review</a:t>
            </a:r>
          </a:p>
          <a:p>
            <a:r>
              <a:rPr lang="en-GB" sz="1400" dirty="0"/>
              <a:t>What platforms, browsers and assistive technology to use in the review</a:t>
            </a:r>
          </a:p>
          <a:p>
            <a:pPr lvl="1"/>
            <a:r>
              <a:rPr lang="en-GB" sz="1400" dirty="0"/>
              <a:t>Desktop only or also mobile site or app (additional testing)</a:t>
            </a:r>
          </a:p>
          <a:p>
            <a:pPr lvl="1"/>
            <a:r>
              <a:rPr lang="en-GB" sz="1400" dirty="0"/>
              <a:t>Browser / screen reader combination</a:t>
            </a:r>
          </a:p>
          <a:p>
            <a:r>
              <a:rPr lang="en-GB" sz="1400" dirty="0"/>
              <a:t>How it is reported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91916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D0CB43-892C-ED43-BC00-FDC46C20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priority: impact on users</a:t>
            </a:r>
          </a:p>
        </p:txBody>
      </p:sp>
      <p:graphicFrame>
        <p:nvGraphicFramePr>
          <p:cNvPr id="4" name="Content Placeholder 3" descr="High – “can’t use” &#10;Medium – “causing problems” &#10;Low – “annoyance”&#10;See speaker notes for full details.">
            <a:extLst>
              <a:ext uri="{FF2B5EF4-FFF2-40B4-BE49-F238E27FC236}">
                <a16:creationId xmlns:a16="http://schemas.microsoft.com/office/drawing/2014/main" id="{4E735021-2D93-44AB-BDA1-0A853A968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153194"/>
              </p:ext>
            </p:extLst>
          </p:nvPr>
        </p:nvGraphicFramePr>
        <p:xfrm>
          <a:off x="380129" y="1779884"/>
          <a:ext cx="8383742" cy="292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916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5B17-945E-4511-9C12-2DF44C23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priority: number affected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ECD3-1C59-4370-9C5E-F0F9AF7E1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319"/>
            <a:ext cx="7605346" cy="3349541"/>
          </a:xfrm>
        </p:spPr>
        <p:txBody>
          <a:bodyPr/>
          <a:lstStyle/>
          <a:p>
            <a:r>
              <a:rPr lang="en-GB" dirty="0"/>
              <a:t>What is the size of the audiences that may experience difficulties due to an issue?</a:t>
            </a:r>
          </a:p>
          <a:p>
            <a:endParaRPr lang="en-GB" dirty="0"/>
          </a:p>
          <a:p>
            <a:r>
              <a:rPr lang="en-GB" dirty="0"/>
              <a:t>Does the issue affect multiple user groups?</a:t>
            </a:r>
          </a:p>
          <a:p>
            <a:endParaRPr lang="en-GB" dirty="0"/>
          </a:p>
          <a:p>
            <a:r>
              <a:rPr lang="en-GB" dirty="0"/>
              <a:t>How are the audience of your website specifically affected?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85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ACCDA6-3821-914C-B423-F0E8533D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priority: incidences</a:t>
            </a:r>
          </a:p>
        </p:txBody>
      </p:sp>
      <p:graphicFrame>
        <p:nvGraphicFramePr>
          <p:cNvPr id="4" name="Content Placeholder 3" descr="Site-wide issue&#10; e.g. header, navigation, branding &#10;Re-usable components&#10; e.g. video player, in-page navigation&#10;Individual page issue&#10; e.g. alt text, form field label&#10;">
            <a:extLst>
              <a:ext uri="{FF2B5EF4-FFF2-40B4-BE49-F238E27FC236}">
                <a16:creationId xmlns:a16="http://schemas.microsoft.com/office/drawing/2014/main" id="{0B4940E5-C8C2-462D-AE2C-713C6FE88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723618"/>
              </p:ext>
            </p:extLst>
          </p:nvPr>
        </p:nvGraphicFramePr>
        <p:xfrm>
          <a:off x="457200" y="1775689"/>
          <a:ext cx="8193796" cy="301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34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5B17-945E-4511-9C12-2DF44C23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priority: cost of 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ECD3-1C59-4370-9C5E-F0F9AF7E1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7156"/>
            <a:ext cx="8229600" cy="2956322"/>
          </a:xfrm>
        </p:spPr>
        <p:txBody>
          <a:bodyPr/>
          <a:lstStyle/>
          <a:p>
            <a:r>
              <a:rPr lang="en-GB" sz="2100" dirty="0"/>
              <a:t>Complexity of fix for issue </a:t>
            </a:r>
          </a:p>
          <a:p>
            <a:r>
              <a:rPr lang="en-GB" sz="2100" dirty="0"/>
              <a:t>Number of instances to fix</a:t>
            </a:r>
          </a:p>
          <a:p>
            <a:r>
              <a:rPr lang="en-GB" sz="2100" dirty="0"/>
              <a:t>May be no immediate fix possible!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b="1" dirty="0"/>
              <a:t>Importance of avoiding retrospective fixes!!!</a:t>
            </a:r>
          </a:p>
          <a:p>
            <a:pPr marL="0" indent="0">
              <a:buNone/>
            </a:pPr>
            <a:r>
              <a:rPr lang="en-GB" sz="2100" dirty="0"/>
              <a:t>Considering accessibility earlier in development means fewer instances to fix and more flexibility in fixes available.</a:t>
            </a:r>
          </a:p>
          <a:p>
            <a:endParaRPr lang="en-GB" sz="27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78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436E07-A3B9-5C47-ABC4-432D9837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Audit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81ECE-687A-4187-97E6-F0B7778796E5}"/>
              </a:ext>
            </a:extLst>
          </p:cNvPr>
          <p:cNvSpPr txBox="1"/>
          <p:nvPr/>
        </p:nvSpPr>
        <p:spPr>
          <a:xfrm>
            <a:off x="543697" y="1935343"/>
            <a:ext cx="46028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University</a:t>
            </a:r>
            <a:endParaRPr lang="en-GB" b="1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with known accessibility issues: 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https://www.washington.edu/accesscomputing/AU/before.html</a:t>
            </a:r>
            <a:endParaRPr lang="en-GB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b="1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issues:</a:t>
            </a:r>
          </a:p>
          <a:p>
            <a:pPr algn="l"/>
            <a:r>
              <a:rPr lang="en-GB" dirty="0">
                <a:solidFill>
                  <a:srgbClr val="005C6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https://www.washington.edu/accesscomputing/AU/issues.html</a:t>
            </a:r>
            <a:endParaRPr lang="en-GB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Accessible university home page">
            <a:extLst>
              <a:ext uri="{FF2B5EF4-FFF2-40B4-BE49-F238E27FC236}">
                <a16:creationId xmlns:a16="http://schemas.microsoft.com/office/drawing/2014/main" id="{62D84E79-E259-4A6A-ABB1-4A37E3576AB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13776" y="1594021"/>
            <a:ext cx="2986527" cy="35005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367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2BA117-06C2-1142-9E32-F6010DCE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accessibility checkers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43E6-81BF-4384-981F-AC2F877D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5" y="1647092"/>
            <a:ext cx="8317523" cy="2956322"/>
          </a:xfrm>
        </p:spPr>
        <p:txBody>
          <a:bodyPr/>
          <a:lstStyle/>
          <a:p>
            <a:r>
              <a:rPr lang="en-GB" sz="2100" dirty="0"/>
              <a:t>Automated tools can assist with finding some accessibility issues</a:t>
            </a:r>
          </a:p>
          <a:p>
            <a:pPr lvl="1"/>
            <a:r>
              <a:rPr lang="en-GB" sz="2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GDS review: automated tools found up to 40% of issues</a:t>
            </a:r>
            <a:endParaRPr lang="en-GB" sz="2100" b="1" dirty="0"/>
          </a:p>
          <a:p>
            <a:pPr marL="269068" lvl="1" indent="0">
              <a:buNone/>
            </a:pPr>
            <a:endParaRPr lang="en-GB" sz="2100" dirty="0"/>
          </a:p>
          <a:p>
            <a:r>
              <a:rPr lang="en-GB" sz="2100" dirty="0"/>
              <a:t>Issues can be harder to understand due to:</a:t>
            </a:r>
          </a:p>
          <a:p>
            <a:pPr lvl="1"/>
            <a:r>
              <a:rPr lang="en-GB" sz="2100" dirty="0"/>
              <a:t>Multiple issues reporting the same problem e.g. missing alt text</a:t>
            </a:r>
          </a:p>
          <a:p>
            <a:pPr lvl="1"/>
            <a:r>
              <a:rPr lang="en-GB" sz="2100" dirty="0"/>
              <a:t>Multiple tests for a single success criteria</a:t>
            </a:r>
          </a:p>
          <a:p>
            <a:pPr lvl="1"/>
            <a:r>
              <a:rPr lang="en-GB" sz="2100" dirty="0"/>
              <a:t>Issues that need further, human review</a:t>
            </a:r>
          </a:p>
          <a:p>
            <a:pPr marL="0" indent="0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34058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95E1C5-D4D1-6C47-97AA-7D5E8782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checker - visual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88C3C5-FE86-4821-B89E-9079903D7F4A}"/>
              </a:ext>
            </a:extLst>
          </p:cNvPr>
          <p:cNvSpPr txBox="1">
            <a:spLocks/>
          </p:cNvSpPr>
          <p:nvPr/>
        </p:nvSpPr>
        <p:spPr bwMode="auto">
          <a:xfrm>
            <a:off x="446088" y="1561068"/>
            <a:ext cx="8229600" cy="13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defTabSz="457177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562"/>
              </a:spcAft>
              <a:buFont typeface="Arial" panose="020B0604020202020204" pitchFamily="34" charset="0"/>
              <a:buChar char="•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1pPr>
            <a:lvl2pPr marL="701639" indent="-342882" algn="l" defTabSz="457177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2pPr>
            <a:lvl3pPr marL="1061983" indent="-342882" algn="l" defTabSz="457177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3pPr>
            <a:lvl4pPr marL="358757" algn="l" defTabSz="457177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4pPr>
            <a:lvl5pPr algn="l" defTabSz="45717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5pPr>
            <a:lvl6pPr marL="1509064" indent="-251139" algn="l" defTabSz="457177" rtl="0" eaLnBrk="1" latinLnBrk="0" hangingPunct="1">
              <a:spcBef>
                <a:spcPct val="20000"/>
              </a:spcBef>
              <a:buFont typeface="Arial"/>
              <a:buChar char="•"/>
              <a:defRPr lang="en-US" sz="1969" kern="1200" dirty="0" smtClean="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6pPr>
            <a:lvl7pPr marL="2971648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5C6E"/>
                </a:solidFill>
              </a:rPr>
              <a:t>Looking at free, open-source checker Axe-core </a:t>
            </a:r>
            <a:r>
              <a:rPr lang="en-GB" sz="1800" dirty="0">
                <a:solidFill>
                  <a:srgbClr val="005C6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https://www.deque.com/axe/</a:t>
            </a:r>
            <a:endParaRPr lang="en-GB" sz="1800" dirty="0">
              <a:solidFill>
                <a:srgbClr val="005C6E"/>
              </a:solidFill>
            </a:endParaRPr>
          </a:p>
          <a:p>
            <a:r>
              <a:rPr lang="en-GB" sz="1800" dirty="0">
                <a:solidFill>
                  <a:srgbClr val="005C6E"/>
                </a:solidFill>
              </a:rPr>
              <a:t>Firefox and Chrome extension &amp; Android app</a:t>
            </a:r>
          </a:p>
          <a:p>
            <a:r>
              <a:rPr lang="en-GB" sz="1800" dirty="0">
                <a:solidFill>
                  <a:srgbClr val="005C6E"/>
                </a:solidFill>
              </a:rPr>
              <a:t>Built into </a:t>
            </a:r>
            <a:r>
              <a:rPr lang="en-GB" sz="1800" b="1" dirty="0">
                <a:solidFill>
                  <a:srgbClr val="005C6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Lighthouse</a:t>
            </a:r>
            <a:r>
              <a:rPr lang="en-GB" sz="1800" b="1" dirty="0">
                <a:solidFill>
                  <a:srgbClr val="005C6E"/>
                </a:solidFill>
              </a:rPr>
              <a:t> </a:t>
            </a:r>
            <a:r>
              <a:rPr lang="en-GB" sz="1800" dirty="0">
                <a:solidFill>
                  <a:srgbClr val="005C6E"/>
                </a:solidFill>
              </a:rPr>
              <a:t>&amp; </a:t>
            </a:r>
            <a:r>
              <a:rPr lang="en-GB" sz="1800" b="1" dirty="0">
                <a:solidFill>
                  <a:srgbClr val="005C6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Accessibility Insights</a:t>
            </a:r>
            <a:endParaRPr lang="en-GB" sz="1800" b="1" dirty="0">
              <a:solidFill>
                <a:srgbClr val="005C6E"/>
              </a:solidFill>
            </a:endParaRPr>
          </a:p>
          <a:p>
            <a:endParaRPr lang="en-GB" sz="1800" dirty="0"/>
          </a:p>
        </p:txBody>
      </p:sp>
      <p:pic>
        <p:nvPicPr>
          <p:cNvPr id="7" name="Picture 6" descr="Screenshot of axe extension showing html lang attribute missing from page.">
            <a:extLst>
              <a:ext uri="{FF2B5EF4-FFF2-40B4-BE49-F238E27FC236}">
                <a16:creationId xmlns:a16="http://schemas.microsoft.com/office/drawing/2014/main" id="{D6A3DF69-FF5C-4827-80FA-738FE5C5E3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12"/>
          <a:stretch/>
        </p:blipFill>
        <p:spPr>
          <a:xfrm>
            <a:off x="457200" y="2841817"/>
            <a:ext cx="8171484" cy="21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ABE32-133F-B94B-ADFB-9166DE00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scanners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88C3C5-FE86-4821-B89E-9079903D7F4A}"/>
              </a:ext>
            </a:extLst>
          </p:cNvPr>
          <p:cNvSpPr txBox="1">
            <a:spLocks/>
          </p:cNvSpPr>
          <p:nvPr/>
        </p:nvSpPr>
        <p:spPr bwMode="auto">
          <a:xfrm>
            <a:off x="456027" y="1638405"/>
            <a:ext cx="3786809" cy="344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defTabSz="457177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562"/>
              </a:spcAft>
              <a:buFont typeface="Arial" panose="020B0604020202020204" pitchFamily="34" charset="0"/>
              <a:buChar char="•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1pPr>
            <a:lvl2pPr marL="701639" indent="-342882" algn="l" defTabSz="457177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2pPr>
            <a:lvl3pPr marL="1061983" indent="-342882" algn="l" defTabSz="457177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3pPr>
            <a:lvl4pPr marL="358757" algn="l" defTabSz="457177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4pPr>
            <a:lvl5pPr algn="l" defTabSz="45717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5pPr>
            <a:lvl6pPr marL="1509064" indent="-251139" algn="l" defTabSz="457177" rtl="0" eaLnBrk="1" latinLnBrk="0" hangingPunct="1">
              <a:spcBef>
                <a:spcPct val="20000"/>
              </a:spcBef>
              <a:buFont typeface="Arial"/>
              <a:buChar char="•"/>
              <a:defRPr lang="en-US" sz="1969" kern="1200" dirty="0" smtClean="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6pPr>
            <a:lvl7pPr marL="2971648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Benefits</a:t>
            </a:r>
          </a:p>
          <a:p>
            <a:r>
              <a:rPr lang="en-GB" sz="1600" dirty="0"/>
              <a:t>Potential coverage of entire web estate vs small sample in audits</a:t>
            </a:r>
          </a:p>
          <a:p>
            <a:r>
              <a:rPr lang="en-GB" sz="1600" dirty="0"/>
              <a:t>A way to measure progress of accessibility efforts (up to a point)</a:t>
            </a:r>
          </a:p>
          <a:p>
            <a:r>
              <a:rPr lang="en-GB" sz="1600" dirty="0"/>
              <a:t>Shareable results can help encourage content owners to prioritise accessibility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F63142-A6F2-4EA8-8F05-990B1D0DDE9F}"/>
              </a:ext>
            </a:extLst>
          </p:cNvPr>
          <p:cNvSpPr txBox="1">
            <a:spLocks/>
          </p:cNvSpPr>
          <p:nvPr/>
        </p:nvSpPr>
        <p:spPr bwMode="auto">
          <a:xfrm>
            <a:off x="4403035" y="1638405"/>
            <a:ext cx="4562060" cy="344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882" indent="-342882" algn="l" defTabSz="457177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562"/>
              </a:spcAft>
              <a:buFont typeface="Arial" panose="020B0604020202020204" pitchFamily="34" charset="0"/>
              <a:buChar char="•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1pPr>
            <a:lvl2pPr marL="701639" indent="-342882" algn="l" defTabSz="457177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2pPr>
            <a:lvl3pPr marL="1061983" indent="-342882" algn="l" defTabSz="457177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3pPr>
            <a:lvl4pPr marL="358757" algn="l" defTabSz="457177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4pPr>
            <a:lvl5pPr algn="l" defTabSz="45717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250" kern="120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5pPr>
            <a:lvl6pPr marL="1509064" indent="-251139" algn="l" defTabSz="457177" rtl="0" eaLnBrk="1" latinLnBrk="0" hangingPunct="1">
              <a:spcBef>
                <a:spcPct val="20000"/>
              </a:spcBef>
              <a:buFont typeface="Arial"/>
              <a:buChar char="•"/>
              <a:defRPr lang="en-US" sz="1969" kern="1200" dirty="0" smtClean="0">
                <a:solidFill>
                  <a:srgbClr val="1D5A60"/>
                </a:solidFill>
                <a:latin typeface="Arial"/>
                <a:ea typeface="+mn-ea"/>
                <a:cs typeface="Arial"/>
              </a:defRPr>
            </a:lvl6pPr>
            <a:lvl7pPr marL="2971648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Potential drawbacks</a:t>
            </a:r>
          </a:p>
          <a:p>
            <a:r>
              <a:rPr lang="en-GB" sz="1600" dirty="0"/>
              <a:t>Same limitations as all automated scans:</a:t>
            </a:r>
          </a:p>
          <a:p>
            <a:pPr lvl="1"/>
            <a:r>
              <a:rPr lang="en-GB" sz="1600" dirty="0"/>
              <a:t>limited test coverage</a:t>
            </a:r>
          </a:p>
          <a:p>
            <a:pPr lvl="1"/>
            <a:r>
              <a:rPr lang="en-GB" sz="1600" dirty="0"/>
              <a:t>need to sense check results</a:t>
            </a:r>
          </a:p>
          <a:p>
            <a:pPr lvl="1"/>
            <a:r>
              <a:rPr lang="en-GB" sz="1600" dirty="0"/>
              <a:t>some results may be hard to interpret</a:t>
            </a:r>
          </a:p>
          <a:p>
            <a:r>
              <a:rPr lang="en-GB" sz="1600" dirty="0"/>
              <a:t>Number of reported issues can seem overwhelming in aggregate</a:t>
            </a:r>
          </a:p>
          <a:p>
            <a:r>
              <a:rPr lang="en-GB" sz="1600" dirty="0"/>
              <a:t>Cost</a:t>
            </a:r>
          </a:p>
          <a:p>
            <a:r>
              <a:rPr lang="en-GB" sz="1600" dirty="0"/>
              <a:t>Potential false sense of security </a:t>
            </a:r>
          </a:p>
        </p:txBody>
      </p:sp>
    </p:spTree>
    <p:extLst>
      <p:ext uri="{BB962C8B-B14F-4D97-AF65-F5344CB8AC3E}">
        <p14:creationId xmlns:p14="http://schemas.microsoft.com/office/powerpoint/2010/main" val="366282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A8E0C-437F-8249-B6F8-9C962D6C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reports to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BA4E-D878-4EBD-ACE6-01C958FB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600200"/>
            <a:ext cx="8229600" cy="3174890"/>
          </a:xfrm>
        </p:spPr>
        <p:txBody>
          <a:bodyPr/>
          <a:lstStyle/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GB" sz="1800" dirty="0"/>
              <a:t>What happened - a description of the accessibility problem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GB" sz="1800" dirty="0"/>
              <a:t>The impact on users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GB" sz="1800" dirty="0"/>
              <a:t>Where it happened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Page and location on page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What platform, device, browser or input method are affected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GB" sz="1800" dirty="0"/>
              <a:t>How to replicate the issue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GB" sz="1800" dirty="0"/>
              <a:t>Recommendations to fix it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Basic description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Code examples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Additional resources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554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About AbilityNet</a:t>
            </a:r>
          </a:p>
        </p:txBody>
      </p:sp>
      <p:pic>
        <p:nvPicPr>
          <p:cNvPr id="8" name="Picture 7" descr="W3C logo">
            <a:extLst>
              <a:ext uri="{FF2B5EF4-FFF2-40B4-BE49-F238E27FC236}">
                <a16:creationId xmlns:a16="http://schemas.microsoft.com/office/drawing/2014/main" id="{16CE7547-5F3B-2A43-A00F-900892723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60669"/>
            <a:ext cx="3670055" cy="80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CF128-7915-3645-9E47-789B77530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524172"/>
            <a:ext cx="3670056" cy="1814253"/>
          </a:xfrm>
          <a:prstGeom prst="rect">
            <a:avLst/>
          </a:prstGeom>
        </p:spPr>
      </p:pic>
      <p:pic>
        <p:nvPicPr>
          <p:cNvPr id="4" name="Picture 2" descr="Tech4Good Logo">
            <a:extLst>
              <a:ext uri="{FF2B5EF4-FFF2-40B4-BE49-F238E27FC236}">
                <a16:creationId xmlns:a16="http://schemas.microsoft.com/office/drawing/2014/main" id="{C45D0DB8-9BAF-8846-B57A-B90625C17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60671"/>
            <a:ext cx="2982299" cy="11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chShare Pro Logo">
            <a:extLst>
              <a:ext uri="{FF2B5EF4-FFF2-40B4-BE49-F238E27FC236}">
                <a16:creationId xmlns:a16="http://schemas.microsoft.com/office/drawing/2014/main" id="{4F8FB15D-EFDF-8B4E-A0E0-A394ED659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3018860"/>
            <a:ext cx="3561346" cy="13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1B1EB-79C3-3945-B878-0988EFD2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Demonstrating conformance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E91C-CFBC-4DD3-9ACA-BB3F287E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9" y="1644161"/>
            <a:ext cx="8229600" cy="3305907"/>
          </a:xfrm>
        </p:spPr>
        <p:txBody>
          <a:bodyPr anchor="t"/>
          <a:lstStyle/>
          <a:p>
            <a:pPr marL="64294" indent="0">
              <a:lnSpc>
                <a:spcPct val="110000"/>
              </a:lnSpc>
              <a:buNone/>
            </a:pPr>
            <a:r>
              <a:rPr lang="en-GB" sz="1898" dirty="0"/>
              <a:t>Demonstrating conformance to accessibility principles and standards</a:t>
            </a:r>
            <a:endParaRPr lang="en-GB" sz="1898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4294" indent="0">
              <a:lnSpc>
                <a:spcPct val="110000"/>
              </a:lnSpc>
              <a:buNone/>
            </a:pPr>
            <a:r>
              <a:rPr lang="en-GB" sz="1898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WCAG 2.1.1</a:t>
            </a:r>
            <a:r>
              <a:rPr lang="en-GB" sz="1898" b="1" dirty="0"/>
              <a:t>: </a:t>
            </a:r>
            <a:r>
              <a:rPr lang="en-GB" sz="1898" dirty="0"/>
              <a:t>“All functionality of the content is operable through a keyboard interface without requiring specific timings for individual keystrokes, except where the underlying function requires input that depends on the path of the user's movement and not just the endpoints.”</a:t>
            </a:r>
          </a:p>
          <a:p>
            <a:pPr marL="407194">
              <a:lnSpc>
                <a:spcPct val="110000"/>
              </a:lnSpc>
            </a:pPr>
            <a:r>
              <a:rPr lang="en-GB" sz="1898" dirty="0"/>
              <a:t>Pass</a:t>
            </a:r>
          </a:p>
          <a:p>
            <a:pPr marL="407194">
              <a:lnSpc>
                <a:spcPct val="110000"/>
              </a:lnSpc>
            </a:pPr>
            <a:r>
              <a:rPr lang="en-GB" sz="1898" dirty="0"/>
              <a:t>Fail </a:t>
            </a:r>
          </a:p>
          <a:p>
            <a:pPr marL="407194">
              <a:lnSpc>
                <a:spcPct val="110000"/>
              </a:lnSpc>
            </a:pPr>
            <a:r>
              <a:rPr lang="en-GB" sz="1898" dirty="0"/>
              <a:t>Not applicable</a:t>
            </a:r>
          </a:p>
        </p:txBody>
      </p:sp>
    </p:spTree>
    <p:extLst>
      <p:ext uri="{BB962C8B-B14F-4D97-AF65-F5344CB8AC3E}">
        <p14:creationId xmlns:p14="http://schemas.microsoft.com/office/powerpoint/2010/main" val="35404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175563-A826-9E4D-A596-B8F966EB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Reported issue: [Ref: 2.1.1] Keyboard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A5D1-901E-4E7D-85F8-6EF783F8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3975"/>
            <a:ext cx="5036152" cy="2900439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Issue (WCAG-002): Navigation menu bar is not accessible using keyboard </a:t>
            </a:r>
            <a:r>
              <a:rPr lang="en-GB" sz="1600" b="1" dirty="0">
                <a:solidFill>
                  <a:schemeClr val="accent4"/>
                </a:solidFill>
              </a:rPr>
              <a:t>[High priority]</a:t>
            </a:r>
            <a:r>
              <a:rPr lang="en-GB" sz="1600" b="1" dirty="0"/>
              <a:t> Pages affected: 1</a:t>
            </a:r>
          </a:p>
          <a:p>
            <a:pPr marL="0" indent="0">
              <a:buNone/>
            </a:pPr>
            <a:r>
              <a:rPr lang="en-GB" sz="1450" dirty="0"/>
              <a:t>On the top of the page, there is a dropdown menu. When hovering over each item of the menu bar using a mouse, it expands, showing the respective submenu with the list of pages which can be accessed on click. </a:t>
            </a:r>
          </a:p>
          <a:p>
            <a:pPr marL="0" indent="0">
              <a:buNone/>
            </a:pPr>
            <a:r>
              <a:rPr lang="en-GB" sz="1450" dirty="0"/>
              <a:t>Using a keyboard, although the focus indicator of the menu bar items is not visible, they are focusable. However, when receiving focus, </a:t>
            </a:r>
            <a:r>
              <a:rPr lang="en-GB" sz="1450" b="1" dirty="0"/>
              <a:t>it is not possible to activate them using keyboard-only or a screen reader</a:t>
            </a:r>
            <a:r>
              <a:rPr lang="en-GB" sz="1450" dirty="0"/>
              <a:t>. This issue affects all keyboard users, who cannot access other pages on the website using the navigation menu bar.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 descr="Screenshot of menu and code with issue">
            <a:extLst>
              <a:ext uri="{FF2B5EF4-FFF2-40B4-BE49-F238E27FC236}">
                <a16:creationId xmlns:a16="http://schemas.microsoft.com/office/drawing/2014/main" id="{3E569E45-A66E-4164-A5CE-6EE9E2DD9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5"/>
          <a:stretch/>
        </p:blipFill>
        <p:spPr>
          <a:xfrm>
            <a:off x="5811149" y="1636391"/>
            <a:ext cx="2875651" cy="31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B83A-4559-4D39-8BC4-9ECE937D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 (WCAG-002):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3F5F-EC75-4174-997D-90E837EB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5779"/>
            <a:ext cx="8229600" cy="3226367"/>
          </a:xfrm>
        </p:spPr>
        <p:txBody>
          <a:bodyPr/>
          <a:lstStyle/>
          <a:p>
            <a:r>
              <a:rPr lang="en-GB" sz="1800" dirty="0"/>
              <a:t>Ensure the navigation menu bar is accessible to keyboard users. Both the navigation menu bar and submenus must be navigable as expected and correctly announced when using a screen reader.</a:t>
            </a:r>
          </a:p>
          <a:p>
            <a:r>
              <a:rPr lang="en-GB" sz="1800" dirty="0"/>
              <a:t>Example of an accessible navigation menu bar, including full implementation:</a:t>
            </a:r>
            <a:br>
              <a:rPr lang="en-GB" sz="1800" dirty="0"/>
            </a:br>
            <a:r>
              <a:rPr lang="en-GB" sz="1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http://terrillthompson.com/tests/menus/accessible-mega-menu/test.html</a:t>
            </a:r>
            <a:endParaRPr lang="en-GB" sz="1800" dirty="0"/>
          </a:p>
          <a:p>
            <a:r>
              <a:rPr lang="en-GB" sz="1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Adobe Accessibility - Accessible Mega Menu</a:t>
            </a:r>
            <a:r>
              <a:rPr lang="en-GB" sz="1800" dirty="0"/>
              <a:t> provides an open source component fully usable with a keyboard and screen readers. See also their </a:t>
            </a:r>
            <a:r>
              <a:rPr lang="en-GB" sz="18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 post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5066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EB2B7-4D8C-9540-BB89-762738BD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3.1.1: Language of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ED83D-96D1-41A5-A497-5F5ADB0FE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8611"/>
            <a:ext cx="8229600" cy="3076903"/>
          </a:xfrm>
        </p:spPr>
        <p:txBody>
          <a:bodyPr/>
          <a:lstStyle/>
          <a:p>
            <a:pPr marL="0" indent="0">
              <a:buNone/>
            </a:pPr>
            <a:r>
              <a:rPr lang="en-GB" sz="1575" dirty="0"/>
              <a:t>3.1.1: The default </a:t>
            </a:r>
            <a:r>
              <a:rPr lang="en-GB" sz="1575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 language</a:t>
            </a:r>
            <a:r>
              <a:rPr lang="en-GB" sz="1575" dirty="0"/>
              <a:t> of each </a:t>
            </a:r>
            <a:r>
              <a:rPr lang="en-GB" sz="1575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page</a:t>
            </a:r>
            <a:r>
              <a:rPr lang="en-GB" sz="1575" dirty="0"/>
              <a:t> can be </a:t>
            </a:r>
            <a:r>
              <a:rPr lang="en-GB" sz="1575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programmatically determined</a:t>
            </a:r>
            <a:r>
              <a:rPr lang="en-GB" sz="1575" dirty="0"/>
              <a:t>.</a:t>
            </a:r>
            <a:endParaRPr lang="en-GB" sz="1575" b="1" dirty="0"/>
          </a:p>
          <a:p>
            <a:pPr marL="0" indent="0">
              <a:buNone/>
            </a:pPr>
            <a:r>
              <a:rPr lang="en-GB" sz="1575" b="1" dirty="0"/>
              <a:t>Issue (WCAG-004) – Language of page is not specified </a:t>
            </a:r>
            <a:r>
              <a:rPr lang="en-GB" sz="1575" b="1" dirty="0">
                <a:solidFill>
                  <a:schemeClr val="accent2"/>
                </a:solidFill>
              </a:rPr>
              <a:t>[Medium priority]</a:t>
            </a:r>
          </a:p>
          <a:p>
            <a:pPr marL="0" indent="0">
              <a:buNone/>
            </a:pPr>
            <a:r>
              <a:rPr lang="en-GB" sz="1575" b="1" dirty="0"/>
              <a:t>Pages affected: All pages</a:t>
            </a:r>
          </a:p>
          <a:p>
            <a:pPr marL="0" indent="0">
              <a:buNone/>
            </a:pPr>
            <a:r>
              <a:rPr lang="en-GB" sz="1575" dirty="0"/>
              <a:t>The tested pages do not have an appropriate language setting, as no </a:t>
            </a:r>
            <a:r>
              <a:rPr lang="en-GB" sz="1575" dirty="0">
                <a:solidFill>
                  <a:schemeClr val="accent6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en-GB" sz="1575" dirty="0"/>
              <a:t> attribute is specified on the HTML tag. Knowing the language of a page enables assistive technology to correctly pronounce content. It is used by screen readers, Braille displays and other text-to-speech programs. Not having a language specified may cause some content to be mispronounced, causing confusion to screen reader users.</a:t>
            </a:r>
          </a:p>
          <a:p>
            <a:pPr marL="0" indent="0">
              <a:buNone/>
            </a:pPr>
            <a:r>
              <a:rPr lang="en-GB" sz="1575" b="1" dirty="0"/>
              <a:t>Recommendation: </a:t>
            </a:r>
            <a:r>
              <a:rPr lang="en-GB" sz="1575" dirty="0"/>
              <a:t>add &lt;html lang=“en”&gt; in the header element</a:t>
            </a:r>
          </a:p>
        </p:txBody>
      </p:sp>
    </p:spTree>
    <p:extLst>
      <p:ext uri="{BB962C8B-B14F-4D97-AF65-F5344CB8AC3E}">
        <p14:creationId xmlns:p14="http://schemas.microsoft.com/office/powerpoint/2010/main" val="15999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BBA4CB-EA3F-EE47-82B6-FE9F12DE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found through manual review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88ADDB-5DBC-E245-8B0C-EF4716504F2A}"/>
              </a:ext>
            </a:extLst>
          </p:cNvPr>
          <p:cNvSpPr txBox="1">
            <a:spLocks/>
          </p:cNvSpPr>
          <p:nvPr/>
        </p:nvSpPr>
        <p:spPr bwMode="auto">
          <a:xfrm>
            <a:off x="457200" y="1583629"/>
            <a:ext cx="8251520" cy="327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Can you spot them?:</a:t>
            </a:r>
            <a:endParaRPr lang="en-GB" sz="2100" dirty="0"/>
          </a:p>
        </p:txBody>
      </p:sp>
      <p:pic>
        <p:nvPicPr>
          <p:cNvPr id="4" name="Content Placeholder 3" descr="Two paragraphs containing accessibility issues">
            <a:extLst>
              <a:ext uri="{FF2B5EF4-FFF2-40B4-BE49-F238E27FC236}">
                <a16:creationId xmlns:a16="http://schemas.microsoft.com/office/drawing/2014/main" id="{3F222701-8560-4ADD-9382-C97B55961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9799"/>
          <a:stretch/>
        </p:blipFill>
        <p:spPr>
          <a:xfrm>
            <a:off x="760080" y="2153854"/>
            <a:ext cx="7689327" cy="27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7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F4F277-1103-B94F-81CC-DA88C3F1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3.1.2 Language of Parts (Level AA)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FA03-EE08-40A9-AE24-0ECE89F3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2615"/>
            <a:ext cx="8229600" cy="3280854"/>
          </a:xfrm>
        </p:spPr>
        <p:txBody>
          <a:bodyPr/>
          <a:lstStyle/>
          <a:p>
            <a:pPr marL="0" indent="0">
              <a:buNone/>
            </a:pPr>
            <a:r>
              <a:rPr lang="en-GB" sz="1575" dirty="0"/>
              <a:t>3.1.2: The human language of each passage or phrase in the content can be programmatically determined.</a:t>
            </a:r>
          </a:p>
          <a:p>
            <a:pPr marL="0" indent="0">
              <a:buNone/>
            </a:pPr>
            <a:r>
              <a:rPr lang="en-GB" sz="1575" dirty="0"/>
              <a:t>On the landing page, there is a paragraph in Spanish. Although the language of the page is not specified (please refer to issue WCAG-004), screen readers assume the page is in their default language. A screen reader with a default language of English will announce the Spanish text with English pronunciation, which may confuse screen reader users.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Paragraph in Spanish ">
            <a:extLst>
              <a:ext uri="{FF2B5EF4-FFF2-40B4-BE49-F238E27FC236}">
                <a16:creationId xmlns:a16="http://schemas.microsoft.com/office/drawing/2014/main" id="{454DC7DC-06D0-40E0-B6CC-D47357DB7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85736"/>
            <a:ext cx="7962025" cy="11802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 descr="Code of Spanish paragraph without lang tag">
            <a:extLst>
              <a:ext uri="{FF2B5EF4-FFF2-40B4-BE49-F238E27FC236}">
                <a16:creationId xmlns:a16="http://schemas.microsoft.com/office/drawing/2014/main" id="{D086F63E-B2D6-4A6C-8EB3-2FB908DBA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58" y="4074879"/>
            <a:ext cx="6437042" cy="9831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4937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DDA243-355D-DB45-AAE8-7193ACF0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3.1.2 (Level AA)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FAEF-96C2-4C72-8D34-4E39D541B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281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Ensure all text not written in the page main language has a lang attribute specified. e.g. </a:t>
            </a:r>
          </a:p>
          <a:p>
            <a:pPr marL="0" indent="0">
              <a:buNone/>
            </a:pPr>
            <a:endParaRPr lang="en-GB" sz="500" dirty="0"/>
          </a:p>
          <a:p>
            <a:pPr marL="269068" lvl="1" indent="0">
              <a:buNone/>
            </a:pPr>
            <a:r>
              <a:rPr lang="en-GB" sz="1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&lt;h2 lang=”es”&gt;Bienvenido!&lt;/h2&gt;</a:t>
            </a:r>
          </a:p>
          <a:p>
            <a:pPr marL="269068" lvl="1" indent="0">
              <a:buNone/>
            </a:pPr>
            <a:r>
              <a:rPr lang="en-GB" sz="1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 lang=”es”&gt;</a:t>
            </a:r>
          </a:p>
          <a:p>
            <a:pPr marL="269068" lvl="1" indent="0">
              <a:buNone/>
            </a:pPr>
            <a:r>
              <a:rPr lang="en-GB" sz="1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Accessible Universidad (UA) es una Universidad ficticia, (…)</a:t>
            </a:r>
          </a:p>
          <a:p>
            <a:pPr marL="269068" lvl="1" indent="0">
              <a:buNone/>
            </a:pPr>
            <a:r>
              <a:rPr lang="en-GB" sz="1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&lt;/p&gt;</a:t>
            </a:r>
          </a:p>
          <a:p>
            <a:pPr marL="269068" lvl="1" indent="0">
              <a:buNone/>
            </a:pPr>
            <a:endParaRPr lang="en-GB" sz="500" dirty="0"/>
          </a:p>
          <a:p>
            <a:pPr marL="0" indent="0">
              <a:buNone/>
            </a:pPr>
            <a:r>
              <a:rPr lang="en-GB" sz="1800" dirty="0"/>
              <a:t>For a non-exhaustive list of 2 letter language codes, see </a:t>
            </a:r>
            <a:r>
              <a:rPr lang="en-GB" sz="1800" u="sng" dirty="0">
                <a:hlinkClick r:id="rId3" tooltip="http://reference.sitepoint.com/html/lang-cod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http://reference.sitepoint.com/html/lang-codes</a:t>
            </a:r>
            <a:endParaRPr lang="en-GB" sz="1800" u="sng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61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7557-9C19-41A6-BD14-4621319D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1.4.1: Use of Colour (Level 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11F8-35C5-49B3-A039-4C1EBED3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629231"/>
            <a:ext cx="8229600" cy="3470840"/>
          </a:xfrm>
        </p:spPr>
        <p:txBody>
          <a:bodyPr/>
          <a:lstStyle/>
          <a:p>
            <a:pPr marL="0" indent="0">
              <a:buNone/>
            </a:pPr>
            <a:r>
              <a:rPr lang="en-GB" sz="1700" dirty="0"/>
              <a:t>1.4.1: Colour is not used as the only visual means of conveying information, indicating an action, prompting a response, or distinguishing a visual element.</a:t>
            </a:r>
          </a:p>
          <a:p>
            <a:r>
              <a:rPr lang="en-GB" sz="1700" b="1" dirty="0"/>
              <a:t>Issue (WCAG-001):</a:t>
            </a:r>
            <a:r>
              <a:rPr lang="en-GB" sz="1700" dirty="0"/>
              <a:t> Links are identified by colour only</a:t>
            </a:r>
          </a:p>
          <a:p>
            <a:r>
              <a:rPr lang="en-GB" sz="1700" dirty="0"/>
              <a:t>The “click here” links under “Can you spot the barriers?” are visually identified by colour only. While the paragraph text is black, these links have a grey tone.</a:t>
            </a:r>
          </a:p>
          <a:p>
            <a:pPr marL="0" indent="0">
              <a:buNone/>
            </a:pPr>
            <a:endParaRPr lang="en-GB" sz="1700" dirty="0"/>
          </a:p>
          <a:p>
            <a:endParaRPr lang="en-GB" sz="1700" dirty="0"/>
          </a:p>
          <a:p>
            <a:pPr marL="0" indent="0">
              <a:buNone/>
            </a:pPr>
            <a:endParaRPr lang="en-GB" sz="1700" dirty="0">
              <a:solidFill>
                <a:schemeClr val="accent4"/>
              </a:solidFill>
            </a:endParaRPr>
          </a:p>
          <a:p>
            <a:r>
              <a:rPr lang="en-GB" sz="1700" dirty="0">
                <a:solidFill>
                  <a:schemeClr val="accent4"/>
                </a:solidFill>
              </a:rPr>
              <a:t>What priority should this be?</a:t>
            </a:r>
          </a:p>
          <a:p>
            <a:r>
              <a:rPr lang="en-GB" sz="1700" dirty="0">
                <a:solidFill>
                  <a:schemeClr val="accent4"/>
                </a:solidFill>
              </a:rPr>
              <a:t>This issue is likely to occur at a template / site-wide level as it affects all links</a:t>
            </a:r>
            <a:r>
              <a:rPr lang="en-GB" sz="1700" dirty="0"/>
              <a:t>.</a:t>
            </a:r>
          </a:p>
        </p:txBody>
      </p:sp>
      <p:pic>
        <p:nvPicPr>
          <p:cNvPr id="5" name="Picture 4" descr="Screenshot of paragraph with &quot;click here&quot; user for links highlighted.">
            <a:extLst>
              <a:ext uri="{FF2B5EF4-FFF2-40B4-BE49-F238E27FC236}">
                <a16:creationId xmlns:a16="http://schemas.microsoft.com/office/drawing/2014/main" id="{E156FD39-5E62-4475-B0D6-C714498765D2}"/>
              </a:ext>
            </a:extLst>
          </p:cNvPr>
          <p:cNvPicPr/>
          <p:nvPr/>
        </p:nvPicPr>
        <p:blipFill rotWithShape="1">
          <a:blip r:embed="rId3"/>
          <a:srcRect l="998" t="14085" r="1949"/>
          <a:stretch/>
        </p:blipFill>
        <p:spPr bwMode="auto">
          <a:xfrm>
            <a:off x="1425019" y="3255940"/>
            <a:ext cx="6271737" cy="815301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8575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04394-636F-FB44-B697-ADF33BA2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05A5-58CA-489E-94F7-CB876162E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/>
              <a:t>Issue (AI-001)</a:t>
            </a:r>
            <a:r>
              <a:rPr lang="en-GB" sz="1600" dirty="0"/>
              <a:t>: Links have no descriptive text </a:t>
            </a:r>
          </a:p>
          <a:p>
            <a:pPr marL="0" indent="0">
              <a:buNone/>
            </a:pPr>
            <a:r>
              <a:rPr lang="en-GB" sz="1600" dirty="0"/>
              <a:t>The links under “Can you spot the barriers?” all have the same text, “click here”, which is not descriptive of their purpose.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This does not strictly fail WCAG 2.4.4 (Link Purpose in Context) as the links are explained in the context of a surrounding paragraph, but ideally these should have more descriptive text. Additionally, this text describes an action which can only be performed using a mouse.</a:t>
            </a:r>
          </a:p>
          <a:p>
            <a:r>
              <a:rPr lang="en-GB" sz="1600" dirty="0">
                <a:solidFill>
                  <a:schemeClr val="accent4"/>
                </a:solidFill>
              </a:rPr>
              <a:t>What priority should this be?</a:t>
            </a:r>
          </a:p>
          <a:p>
            <a:r>
              <a:rPr lang="en-GB" sz="1600" dirty="0">
                <a:solidFill>
                  <a:schemeClr val="accent4"/>
                </a:solidFill>
              </a:rPr>
              <a:t>This issue has resulted from how the content has been written</a:t>
            </a:r>
          </a:p>
        </p:txBody>
      </p:sp>
    </p:spTree>
    <p:extLst>
      <p:ext uri="{BB962C8B-B14F-4D97-AF65-F5344CB8AC3E}">
        <p14:creationId xmlns:p14="http://schemas.microsoft.com/office/powerpoint/2010/main" val="784119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963DDB-EE19-0145-B615-C256D275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2F80-986C-4F9D-A4F3-F19DEDDE0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1130"/>
            <a:ext cx="8251520" cy="327989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1800" dirty="0"/>
              <a:t>A clear indication of where to locate the issue within the page and code</a:t>
            </a:r>
          </a:p>
          <a:p>
            <a:pPr>
              <a:buFont typeface="+mj-lt"/>
              <a:buAutoNum type="arabicPeriod"/>
            </a:pPr>
            <a:r>
              <a:rPr lang="en-GB" sz="1800" dirty="0"/>
              <a:t>Support for remediating the issue, aimed at the person responsible for resolving the issue</a:t>
            </a:r>
          </a:p>
          <a:p>
            <a:pPr>
              <a:buFont typeface="+mj-lt"/>
              <a:buAutoNum type="arabicPeriod"/>
            </a:pPr>
            <a:r>
              <a:rPr lang="en-GB" sz="1800" dirty="0"/>
              <a:t>Assistance with prioritising issues</a:t>
            </a:r>
          </a:p>
          <a:p>
            <a:endParaRPr lang="en-GB" sz="1800" dirty="0"/>
          </a:p>
          <a:p>
            <a:r>
              <a:rPr lang="en-GB" sz="1800" dirty="0"/>
              <a:t>What does the person getting the report need? What do they want to get out of the process?</a:t>
            </a:r>
          </a:p>
          <a:p>
            <a:pPr marL="0" indent="0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8583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06B2-1E71-4D45-A7EB-506C8787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350" dirty="0"/>
              <a:t>Ability Net Online Training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F3C2-7749-4F11-9A5C-5993AB21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94046"/>
            <a:ext cx="8593667" cy="3111922"/>
          </a:xfrm>
        </p:spPr>
        <p:txBody>
          <a:bodyPr/>
          <a:lstStyle/>
          <a:p>
            <a:pPr>
              <a:spcBef>
                <a:spcPts val="633"/>
              </a:spcBef>
              <a:spcAft>
                <a:spcPts val="300"/>
              </a:spcAft>
            </a:pPr>
            <a:r>
              <a:rPr lang="en-GB" sz="1600" dirty="0"/>
              <a:t>Thurs 29 July: Accessibility testing in mobile apps</a:t>
            </a:r>
          </a:p>
          <a:p>
            <a:pPr>
              <a:spcBef>
                <a:spcPts val="633"/>
              </a:spcBef>
              <a:spcAft>
                <a:spcPts val="300"/>
              </a:spcAft>
            </a:pPr>
            <a:r>
              <a:rPr lang="en-GB" sz="1600" dirty="0"/>
              <a:t>Thurs 5 August: Accessible mobile development</a:t>
            </a:r>
          </a:p>
          <a:p>
            <a:pPr>
              <a:spcBef>
                <a:spcPts val="633"/>
              </a:spcBef>
              <a:spcAft>
                <a:spcPts val="300"/>
              </a:spcAft>
            </a:pPr>
            <a:r>
              <a:rPr lang="en-GB" sz="1600" dirty="0"/>
              <a:t>Thurs 12 August: Accessibility for designers</a:t>
            </a:r>
          </a:p>
          <a:p>
            <a:pPr>
              <a:spcBef>
                <a:spcPts val="633"/>
              </a:spcBef>
              <a:spcAft>
                <a:spcPts val="300"/>
              </a:spcAft>
            </a:pPr>
            <a:r>
              <a:rPr lang="en-GB" sz="1600" dirty="0"/>
              <a:t>Thurs 19 August: How to create accessible documents and presentations</a:t>
            </a:r>
          </a:p>
          <a:p>
            <a:pPr>
              <a:spcBef>
                <a:spcPts val="633"/>
              </a:spcBef>
              <a:spcAft>
                <a:spcPts val="300"/>
              </a:spcAft>
            </a:pPr>
            <a:r>
              <a:rPr lang="en-GB" sz="1600" dirty="0"/>
              <a:t>Thurs 26 August: Creating accessible graphics and social content</a:t>
            </a:r>
          </a:p>
          <a:p>
            <a:pPr marL="0" indent="0">
              <a:spcBef>
                <a:spcPts val="633"/>
              </a:spcBef>
              <a:spcAft>
                <a:spcPts val="300"/>
              </a:spcAft>
              <a:buNone/>
            </a:pPr>
            <a:endParaRPr lang="en-GB" sz="1600" b="1" dirty="0"/>
          </a:p>
          <a:p>
            <a:pPr marL="0" indent="0">
              <a:spcAft>
                <a:spcPts val="300"/>
              </a:spcAft>
              <a:buNone/>
            </a:pPr>
            <a:r>
              <a:rPr lang="en-GB" sz="1600" b="1" dirty="0"/>
              <a:t>10% off any future </a:t>
            </a:r>
            <a:r>
              <a:rPr lang="en-GB" sz="1600" b="1" dirty="0" err="1"/>
              <a:t>AbilityNet</a:t>
            </a:r>
            <a:r>
              <a:rPr lang="en-GB" sz="1600" b="1" dirty="0"/>
              <a:t> online training courses this year with discount code AbilityNetTraining10 </a:t>
            </a:r>
            <a:r>
              <a:rPr lang="en-GB" sz="1600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abilitynet.org.uk/training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236588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F674C3-DAF1-404E-9C49-CBCADDD6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E86A7-5523-EC49-8CDC-34A1C5B04A5D}"/>
              </a:ext>
            </a:extLst>
          </p:cNvPr>
          <p:cNvSpPr txBox="1">
            <a:spLocks/>
          </p:cNvSpPr>
          <p:nvPr/>
        </p:nvSpPr>
        <p:spPr bwMode="auto">
          <a:xfrm>
            <a:off x="457200" y="1583629"/>
            <a:ext cx="8251520" cy="327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Embed accessibility across your organisation…</a:t>
            </a:r>
            <a:endParaRPr lang="en-GB" sz="2100" dirty="0"/>
          </a:p>
        </p:txBody>
      </p:sp>
      <p:graphicFrame>
        <p:nvGraphicFramePr>
          <p:cNvPr id="4" name="Content Placeholder 3" descr="Top down and bottom up diagram">
            <a:extLst>
              <a:ext uri="{FF2B5EF4-FFF2-40B4-BE49-F238E27FC236}">
                <a16:creationId xmlns:a16="http://schemas.microsoft.com/office/drawing/2014/main" id="{25AC1355-83F3-4482-B414-8982636E5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731830"/>
              </p:ext>
            </p:extLst>
          </p:nvPr>
        </p:nvGraphicFramePr>
        <p:xfrm>
          <a:off x="457200" y="2145322"/>
          <a:ext cx="8229600" cy="271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76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C6F7AB-658C-3348-9B7B-DE3D65C74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BE036-4748-446B-B76B-3BFCF642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4" y="121893"/>
            <a:ext cx="7485449" cy="449631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Embed a “Design for All” approach</a:t>
            </a:r>
          </a:p>
        </p:txBody>
      </p:sp>
      <p:sp>
        <p:nvSpPr>
          <p:cNvPr id="4" name="Oval 3" descr="Project process:&#10;1. Leadership, commitment, policies &amp; objectives&#10;2. Planning for widest range of users&#10;3. Operations, service design and procurement&#10;4. Monitoring, measuring &amp; evaluating success">
            <a:extLst>
              <a:ext uri="{FF2B5EF4-FFF2-40B4-BE49-F238E27FC236}">
                <a16:creationId xmlns:a16="http://schemas.microsoft.com/office/drawing/2014/main" id="{AF66C464-CEB8-425E-A7D4-5E4E7543CB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14479" y="681232"/>
            <a:ext cx="4150913" cy="40072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57B69C-013B-429D-84AF-853A3B792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71166" y="1122946"/>
            <a:ext cx="4009644" cy="3067507"/>
            <a:chOff x="3249168" y="2011680"/>
            <a:chExt cx="5346192" cy="409000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D52D31-D638-4795-AF84-EACA68AD0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86660" y="2011680"/>
              <a:ext cx="2426208" cy="910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latin typeface="Arial" panose="020B0604020202020204" pitchFamily="34" charset="0"/>
                  <a:cs typeface="Arial" panose="020B0604020202020204" pitchFamily="34" charset="0"/>
                </a:rPr>
                <a:t>Leadership, commitment, policies &amp; objectives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EB375F8-8AFC-4E2F-A84E-8CC755B75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49568" y="3659589"/>
              <a:ext cx="2145792" cy="91241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latin typeface="Arial" panose="020B0604020202020204" pitchFamily="34" charset="0"/>
                  <a:cs typeface="Arial" panose="020B0604020202020204" pitchFamily="34" charset="0"/>
                </a:rPr>
                <a:t>Planning for widest range of users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D332056-8AB2-4405-9CA4-0F8E016D7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49168" y="3659588"/>
              <a:ext cx="2145792" cy="9124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7000" rIns="27000" rtlCol="0" anchor="ctr"/>
            <a:lstStyle/>
            <a:p>
              <a:pPr algn="ctr"/>
              <a:r>
                <a:rPr lang="en-GB" sz="1350" dirty="0">
                  <a:latin typeface="Arial" panose="020B0604020202020204" pitchFamily="34" charset="0"/>
                  <a:cs typeface="Arial" panose="020B0604020202020204" pitchFamily="34" charset="0"/>
                </a:rPr>
                <a:t>Monitoring, measuring &amp; evaluating success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F811B16-A2AA-4344-8E0B-FB85E280D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86660" y="5190889"/>
              <a:ext cx="2438158" cy="910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latin typeface="Arial" panose="020B0604020202020204" pitchFamily="34" charset="0"/>
                  <a:cs typeface="Arial" panose="020B0604020202020204" pitchFamily="34" charset="0"/>
                </a:rPr>
                <a:t>Operations, service design &amp; procurement</a:t>
              </a:r>
            </a:p>
          </p:txBody>
        </p:sp>
        <p:sp>
          <p:nvSpPr>
            <p:cNvPr id="9" name="Arrow: Bent 8">
              <a:extLst>
                <a:ext uri="{FF2B5EF4-FFF2-40B4-BE49-F238E27FC236}">
                  <a16:creationId xmlns:a16="http://schemas.microsoft.com/office/drawing/2014/main" id="{AB2B0EA6-9A0A-4D60-B791-019C86D3A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769268" y="2585267"/>
              <a:ext cx="1417921" cy="730721"/>
            </a:xfrm>
            <a:prstGeom prst="ben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rrow: Bent 9">
              <a:extLst>
                <a:ext uri="{FF2B5EF4-FFF2-40B4-BE49-F238E27FC236}">
                  <a16:creationId xmlns:a16="http://schemas.microsoft.com/office/drawing/2014/main" id="{DBF1A6B3-C228-4A67-88A4-BDDEB79CB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67889" y="2241667"/>
              <a:ext cx="730721" cy="1417921"/>
            </a:xfrm>
            <a:prstGeom prst="ben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1ACBC4F0-490A-444C-9D6E-A0ABD990D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 flipV="1">
              <a:off x="3654454" y="4782409"/>
              <a:ext cx="1242618" cy="821796"/>
            </a:xfrm>
            <a:prstGeom prst="ben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rrow: Bent 12">
              <a:extLst>
                <a:ext uri="{FF2B5EF4-FFF2-40B4-BE49-F238E27FC236}">
                  <a16:creationId xmlns:a16="http://schemas.microsoft.com/office/drawing/2014/main" id="{AEB4A13B-9851-4BEB-930E-E877BE390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7112867" y="4571998"/>
              <a:ext cx="694218" cy="1242618"/>
            </a:xfrm>
            <a:prstGeom prst="ben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645A6F-4273-4FEB-84AC-FAF64DF1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25131" y="697424"/>
            <a:ext cx="1762408" cy="3851720"/>
            <a:chOff x="9534064" y="1475232"/>
            <a:chExt cx="2280445" cy="518446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A99CB1B-A040-4739-8D44-4BAE8560BB13}"/>
                </a:ext>
              </a:extLst>
            </p:cNvPr>
            <p:cNvSpPr/>
            <p:nvPr/>
          </p:nvSpPr>
          <p:spPr>
            <a:xfrm>
              <a:off x="9534064" y="1475232"/>
              <a:ext cx="2280445" cy="518446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27000" rIns="27000" rtlCol="0" anchor="t"/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for all approach considering:</a:t>
              </a:r>
            </a:p>
            <a:p>
              <a:pPr algn="ctr"/>
              <a:endParaRPr lang="en-GB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0019" indent="-150019">
                <a:buFont typeface="Arial" panose="020B0604020202020204" pitchFamily="34" charset="0"/>
                <a:buChar char="•"/>
              </a:pPr>
              <a:r>
                <a:rPr lang="en-GB" sz="15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Range of human abilities, needs &amp; characteristics</a:t>
              </a:r>
            </a:p>
            <a:p>
              <a:pPr marL="150019" indent="-150019">
                <a:buFont typeface="Arial" panose="020B0604020202020204" pitchFamily="34" charset="0"/>
                <a:buChar char="•"/>
              </a:pPr>
              <a:r>
                <a:rPr lang="en-GB" sz="15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Environmental factors &amp; context of use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68B210-EABE-4770-8A9A-FA3204A7193D}"/>
                </a:ext>
              </a:extLst>
            </p:cNvPr>
            <p:cNvSpPr/>
            <p:nvPr/>
          </p:nvSpPr>
          <p:spPr>
            <a:xfrm>
              <a:off x="9716044" y="5496858"/>
              <a:ext cx="1953587" cy="79669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E2CDD8-98C5-4135-AE09-05417B75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5012" y="741040"/>
            <a:ext cx="1711800" cy="3792288"/>
            <a:chOff x="829056" y="1475232"/>
            <a:chExt cx="1753758" cy="518446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1808A35-73BE-4608-91E1-2F99078533BA}"/>
                </a:ext>
              </a:extLst>
            </p:cNvPr>
            <p:cNvSpPr/>
            <p:nvPr/>
          </p:nvSpPr>
          <p:spPr>
            <a:xfrm>
              <a:off x="829056" y="1475232"/>
              <a:ext cx="1753758" cy="518446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27000" rIns="27000" rtlCol="0" anchor="t"/>
            <a:lstStyle/>
            <a:p>
              <a:pPr algn="ctr"/>
              <a:r>
                <a:rPr lang="en-GB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Accessibility Outcomes:</a:t>
              </a:r>
            </a:p>
            <a:p>
              <a:pPr algn="ctr"/>
              <a:endParaRPr lang="en-GB" sz="15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0019" indent="-150019">
                <a:buFont typeface="Arial" panose="020B0604020202020204" pitchFamily="34" charset="0"/>
                <a:buChar char="•"/>
              </a:pPr>
              <a:r>
                <a:rPr lang="en-GB" sz="15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Extend range of users who can access, understand &amp; use.</a:t>
              </a:r>
            </a:p>
            <a:p>
              <a:pPr marL="150019" indent="-150019">
                <a:buFont typeface="Arial" panose="020B0604020202020204" pitchFamily="34" charset="0"/>
                <a:buChar char="•"/>
              </a:pPr>
              <a:r>
                <a:rPr lang="en-GB" sz="15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Improved accessibility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89100E-B405-445B-B999-1217FD7F607C}"/>
                </a:ext>
              </a:extLst>
            </p:cNvPr>
            <p:cNvSpPr/>
            <p:nvPr/>
          </p:nvSpPr>
          <p:spPr>
            <a:xfrm>
              <a:off x="980302" y="5054453"/>
              <a:ext cx="1409339" cy="128804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Platforms &amp; Services</a:t>
              </a:r>
            </a:p>
          </p:txBody>
        </p:sp>
      </p:grp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A34990F7-F9B5-4E32-8E87-923D499C5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8940" y="991467"/>
            <a:ext cx="1609344" cy="303969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60D8547-520E-4C04-A334-D392ABFDD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480810" y="2535778"/>
            <a:ext cx="544322" cy="3051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9249C8C-0603-492C-B659-DF30CC90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377904" y="3872193"/>
            <a:ext cx="1647228" cy="3051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64CD9B8-D403-4EDD-8CA1-053608C69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954739" y="3926643"/>
            <a:ext cx="1591719" cy="3051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53F8B7A1-0ACD-47D3-B39F-5E9E1C90F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4739" y="2504715"/>
            <a:ext cx="524497" cy="303969"/>
          </a:xfrm>
          <a:prstGeom prst="left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35939-2EA5-4206-A8CC-1D6BE286486E}"/>
              </a:ext>
            </a:extLst>
          </p:cNvPr>
          <p:cNvSpPr txBox="1"/>
          <p:nvPr/>
        </p:nvSpPr>
        <p:spPr>
          <a:xfrm>
            <a:off x="4467167" y="4724550"/>
            <a:ext cx="463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17161 Design for All standard</a:t>
            </a:r>
            <a:endParaRPr lang="en-GB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88DB30-879F-854E-BD11-343F77AE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B2DCB-7059-4547-BE86-7AC006F1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100" dirty="0"/>
              <a:t>The groundwork for accessibility success:</a:t>
            </a:r>
          </a:p>
          <a:p>
            <a:pPr>
              <a:buFont typeface="+mj-lt"/>
              <a:buAutoNum type="arabicPeriod"/>
            </a:pPr>
            <a:r>
              <a:rPr lang="en-GB" sz="2100" dirty="0"/>
              <a:t>Develop </a:t>
            </a:r>
            <a:r>
              <a:rPr lang="en-GB" sz="2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champions</a:t>
            </a:r>
            <a:r>
              <a:rPr lang="en-GB" sz="2100" dirty="0"/>
              <a:t> to lead peer-to-peer training</a:t>
            </a:r>
          </a:p>
          <a:p>
            <a:pPr>
              <a:buFont typeface="+mj-lt"/>
              <a:buAutoNum type="arabicPeriod"/>
            </a:pPr>
            <a:r>
              <a:rPr lang="en-GB" sz="2100" dirty="0"/>
              <a:t>Use the expertise you already have to understand &amp; prioritise issues</a:t>
            </a:r>
          </a:p>
          <a:p>
            <a:pPr lvl="1"/>
            <a:r>
              <a:rPr lang="en-GB" sz="2100" dirty="0"/>
              <a:t>Existing disabled users</a:t>
            </a:r>
          </a:p>
          <a:p>
            <a:pPr lvl="1"/>
            <a:r>
              <a:rPr lang="en-GB" sz="2100" dirty="0"/>
              <a:t>Staff/internal disability groups</a:t>
            </a:r>
          </a:p>
          <a:p>
            <a:pPr lvl="1"/>
            <a:r>
              <a:rPr lang="en-GB" sz="2100" dirty="0"/>
              <a:t>Formal user research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/>
              <a:t>Ensure accessibility business cases &amp; </a:t>
            </a:r>
            <a:r>
              <a:rPr lang="en-GB" sz="2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inclusive personas </a:t>
            </a:r>
            <a:r>
              <a:rPr lang="en-GB" sz="2100" dirty="0"/>
              <a:t>are available for anyone </a:t>
            </a:r>
          </a:p>
        </p:txBody>
      </p:sp>
      <p:grpSp>
        <p:nvGrpSpPr>
          <p:cNvPr id="4" name="Group 3" descr="Diverse user testing">
            <a:extLst>
              <a:ext uri="{FF2B5EF4-FFF2-40B4-BE49-F238E27FC236}">
                <a16:creationId xmlns:a16="http://schemas.microsoft.com/office/drawing/2014/main" id="{83558A16-14FC-49D9-A36B-0A2E9F0A95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219061" y="3175357"/>
            <a:ext cx="3439683" cy="1477328"/>
            <a:chOff x="4943934" y="4983559"/>
            <a:chExt cx="4586244" cy="19697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634A98-9A39-471C-BC4D-91D17613F51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7312847" y="5097395"/>
              <a:ext cx="2217331" cy="134689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accent3"/>
                  </a:solidFill>
                </a:rPr>
                <a:t>Diverse user testing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7354AF-D058-4982-9288-D3BFA3AD9F86}"/>
                </a:ext>
              </a:extLst>
            </p:cNvPr>
            <p:cNvSpPr txBox="1"/>
            <p:nvPr/>
          </p:nvSpPr>
          <p:spPr>
            <a:xfrm rot="10800000">
              <a:off x="4943934" y="4983559"/>
              <a:ext cx="250114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0" dirty="0">
                  <a:solidFill>
                    <a:schemeClr val="accent3"/>
                  </a:solidFill>
                  <a:latin typeface="Abadi Extra Light" panose="020B0604020202020204" pitchFamily="34" charset="0"/>
                </a:rPr>
                <a:t>{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8016"/>
            <a:ext cx="9144000" cy="3635484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7551"/>
            <a:ext cx="8116957" cy="1637573"/>
          </a:xfrm>
        </p:spPr>
        <p:txBody>
          <a:bodyPr anchor="ctr"/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6" name="Content Placeholder 5" descr="Man in a suite holding up a sign saying &quot;Questions?&quot;">
            <a:extLst>
              <a:ext uri="{FF2B5EF4-FFF2-40B4-BE49-F238E27FC236}">
                <a16:creationId xmlns:a16="http://schemas.microsoft.com/office/drawing/2014/main" id="{506E58A1-8352-7E43-855E-DDFE4CAE9E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9118" y="1508016"/>
            <a:ext cx="6465763" cy="363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64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AA51-0055-41A2-8BD4-508F5E0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3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F072-3678-40F6-B595-01CCA8DD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4162"/>
            <a:ext cx="8229601" cy="3219238"/>
          </a:xfrm>
        </p:spPr>
        <p:txBody>
          <a:bodyPr/>
          <a:lstStyle/>
          <a:p>
            <a:pPr marL="0" indent="0">
              <a:buNone/>
            </a:pPr>
            <a:r>
              <a:rPr lang="en-GB" sz="1477" b="1" dirty="0"/>
              <a:t>Tools:</a:t>
            </a:r>
          </a:p>
          <a:p>
            <a:r>
              <a:rPr lang="en-GB" sz="1477" dirty="0"/>
              <a:t>Axe overview: </a:t>
            </a:r>
            <a:r>
              <a:rPr lang="en-GB" sz="1477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https://www.deque.com/axe/</a:t>
            </a:r>
            <a:r>
              <a:rPr lang="en-GB" sz="1477" dirty="0"/>
              <a:t> </a:t>
            </a:r>
          </a:p>
          <a:p>
            <a:r>
              <a:rPr lang="en-GB" sz="1477" dirty="0"/>
              <a:t>WAVE – links to the extensions are on the </a:t>
            </a:r>
            <a:r>
              <a:rPr lang="en-GB" sz="1477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WAVE Webaim extension page</a:t>
            </a:r>
            <a:r>
              <a:rPr lang="en-GB" sz="1477" dirty="0"/>
              <a:t>.</a:t>
            </a:r>
          </a:p>
          <a:p>
            <a:r>
              <a:rPr lang="en-GB" sz="1477" dirty="0"/>
              <a:t>Headings Map – extension for </a:t>
            </a:r>
            <a:r>
              <a:rPr lang="en-GB" sz="1477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Chrome</a:t>
            </a:r>
            <a:r>
              <a:rPr lang="en-GB" sz="1477" dirty="0"/>
              <a:t>  or </a:t>
            </a:r>
            <a:r>
              <a:rPr lang="en-GB" sz="1477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Firefox</a:t>
            </a:r>
            <a:r>
              <a:rPr lang="en-GB" sz="1477" dirty="0"/>
              <a:t> </a:t>
            </a:r>
          </a:p>
          <a:p>
            <a:r>
              <a:rPr lang="en-GB" sz="1477" dirty="0"/>
              <a:t>Text resize (Chrome) – </a:t>
            </a:r>
            <a:r>
              <a:rPr lang="en-GB" sz="1477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A+ Font Size Changer Lite </a:t>
            </a:r>
            <a:endParaRPr lang="en-GB" sz="1477" dirty="0"/>
          </a:p>
          <a:p>
            <a:pPr lvl="0"/>
            <a:r>
              <a:rPr lang="en-GB" sz="1477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Paciello Group Colour Contrast Analyser</a:t>
            </a:r>
            <a:endParaRPr lang="en-GB" sz="1477" u="sng" dirty="0"/>
          </a:p>
          <a:p>
            <a:pPr lvl="0"/>
            <a:r>
              <a:rPr lang="en-GB" sz="1477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 Adams accessibility bookmarklets</a:t>
            </a:r>
            <a:endParaRPr lang="en-GB" sz="1477" u="sng" dirty="0"/>
          </a:p>
          <a:p>
            <a:pPr lvl="0"/>
            <a:r>
              <a:rPr lang="en-GB" sz="1477" u="sng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ANDI accessibility bookmarklet</a:t>
            </a:r>
            <a:endParaRPr lang="en-GB" sz="1477" u="sng" dirty="0"/>
          </a:p>
          <a:p>
            <a:pPr lvl="0"/>
            <a:r>
              <a:rPr lang="en-GB" sz="1477" u="sng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Accessibility Insights (includes axe)</a:t>
            </a:r>
            <a:endParaRPr lang="en-GB" sz="1477" dirty="0"/>
          </a:p>
          <a:p>
            <a:endParaRPr lang="en-GB" sz="1477" dirty="0"/>
          </a:p>
          <a:p>
            <a:pPr marL="0" indent="0">
              <a:buNone/>
            </a:pPr>
            <a:endParaRPr lang="en-GB" sz="1477" dirty="0"/>
          </a:p>
        </p:txBody>
      </p:sp>
    </p:spTree>
    <p:extLst>
      <p:ext uri="{BB962C8B-B14F-4D97-AF65-F5344CB8AC3E}">
        <p14:creationId xmlns:p14="http://schemas.microsoft.com/office/powerpoint/2010/main" val="715547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AA51-0055-41A2-8BD4-508F5E0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31" dirty="0"/>
              <a:t>Resources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F072-3678-40F6-B595-01CCA8DD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0538"/>
            <a:ext cx="8229601" cy="3192862"/>
          </a:xfrm>
        </p:spPr>
        <p:txBody>
          <a:bodyPr/>
          <a:lstStyle/>
          <a:p>
            <a:pPr marL="0" indent="0">
              <a:buNone/>
            </a:pPr>
            <a:r>
              <a:rPr lang="en-GB" sz="1477" b="1" dirty="0"/>
              <a:t>Useful links:</a:t>
            </a:r>
          </a:p>
          <a:p>
            <a:r>
              <a:rPr lang="en-GB" sz="1477" dirty="0"/>
              <a:t>W3C: </a:t>
            </a:r>
            <a:r>
              <a:rPr lang="en-GB" sz="1477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 for Accessibility Evaluation Reports</a:t>
            </a:r>
            <a:endParaRPr lang="en-GB" sz="1477" dirty="0"/>
          </a:p>
          <a:p>
            <a:r>
              <a:rPr lang="en-GB" sz="1477" dirty="0"/>
              <a:t>W3C: </a:t>
            </a:r>
            <a:r>
              <a:rPr lang="en-GB" sz="1477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Business Case for Digital Accessibility</a:t>
            </a:r>
            <a:endParaRPr lang="en-GB" sz="1477" dirty="0"/>
          </a:p>
          <a:p>
            <a:r>
              <a:rPr lang="en-GB" sz="1477" dirty="0"/>
              <a:t>AbilityNet: </a:t>
            </a:r>
            <a:r>
              <a:rPr lang="en-GB" sz="1477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build accessibility into your organisation – BBC Accessibility Champions</a:t>
            </a:r>
            <a:endParaRPr lang="en-GB" sz="1477" dirty="0"/>
          </a:p>
          <a:p>
            <a:r>
              <a:rPr lang="en-GB" sz="1477" dirty="0"/>
              <a:t>European Committee for Standardization: </a:t>
            </a:r>
            <a:r>
              <a:rPr lang="en-GB" sz="1477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for All Standard</a:t>
            </a:r>
            <a:endParaRPr lang="en-GB" sz="1477" dirty="0"/>
          </a:p>
          <a:p>
            <a:r>
              <a:rPr lang="en-GB" sz="1477" dirty="0"/>
              <a:t>Government Digital Service: </a:t>
            </a:r>
            <a:r>
              <a:rPr lang="en-GB" sz="1477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persona profiles to test accessibility</a:t>
            </a:r>
            <a:endParaRPr lang="en-GB" sz="1477" dirty="0"/>
          </a:p>
          <a:p>
            <a:endParaRPr lang="en-GB" sz="1477" dirty="0"/>
          </a:p>
          <a:p>
            <a:endParaRPr lang="en-GB" sz="1477" dirty="0"/>
          </a:p>
          <a:p>
            <a:pPr marL="0" indent="0">
              <a:buNone/>
            </a:pPr>
            <a:endParaRPr lang="en-GB" sz="1477" dirty="0"/>
          </a:p>
        </p:txBody>
      </p:sp>
    </p:spTree>
    <p:extLst>
      <p:ext uri="{BB962C8B-B14F-4D97-AF65-F5344CB8AC3E}">
        <p14:creationId xmlns:p14="http://schemas.microsoft.com/office/powerpoint/2010/main" val="54607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31" dirty="0"/>
              <a:t>In this session you will…</a:t>
            </a:r>
            <a:endParaRPr lang="en-US" sz="253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78"/>
            <a:ext cx="8229600" cy="3304091"/>
          </a:xfrm>
        </p:spPr>
        <p:txBody>
          <a:bodyPr/>
          <a:lstStyle/>
          <a:p>
            <a:pPr fontAlgn="ctr">
              <a:lnSpc>
                <a:spcPct val="150000"/>
              </a:lnSpc>
            </a:pPr>
            <a:r>
              <a:rPr lang="en-GB" sz="1898" dirty="0"/>
              <a:t>Learn about how accessibility issues should be reported</a:t>
            </a:r>
          </a:p>
          <a:p>
            <a:pPr fontAlgn="ctr">
              <a:lnSpc>
                <a:spcPct val="150000"/>
              </a:lnSpc>
            </a:pPr>
            <a:r>
              <a:rPr lang="en-GB" sz="1898" dirty="0"/>
              <a:t>Understand the factors that can influence prioritising accessibility issues</a:t>
            </a:r>
          </a:p>
          <a:p>
            <a:pPr fontAlgn="ctr">
              <a:lnSpc>
                <a:spcPct val="150000"/>
              </a:lnSpc>
            </a:pPr>
            <a:r>
              <a:rPr lang="en-GB" sz="1898" dirty="0"/>
              <a:t>Discover how automated accessibility checkers report issues</a:t>
            </a:r>
          </a:p>
          <a:p>
            <a:pPr fontAlgn="ctr">
              <a:lnSpc>
                <a:spcPct val="150000"/>
              </a:lnSpc>
            </a:pPr>
            <a:r>
              <a:rPr lang="en-GB" sz="1898" dirty="0"/>
              <a:t>Review some techniques for embedding accessibility in your organisation</a:t>
            </a:r>
          </a:p>
          <a:p>
            <a:pPr fontAlgn="ctr">
              <a:lnSpc>
                <a:spcPct val="150000"/>
              </a:lnSpc>
            </a:pPr>
            <a:r>
              <a:rPr lang="en-GB" sz="1898" dirty="0"/>
              <a:t>Have an opportunity to ask questions </a:t>
            </a:r>
          </a:p>
          <a:p>
            <a:pPr fontAlgn="ctr">
              <a:lnSpc>
                <a:spcPct val="150000"/>
              </a:lnSpc>
            </a:pPr>
            <a:endParaRPr lang="en-GB" sz="1898" dirty="0">
              <a:highlight>
                <a:srgbClr val="FFFF00"/>
              </a:highlight>
            </a:endParaRPr>
          </a:p>
          <a:p>
            <a:pPr marL="0" indent="0">
              <a:lnSpc>
                <a:spcPct val="150000"/>
              </a:lnSpc>
              <a:spcBef>
                <a:spcPts val="633"/>
              </a:spcBef>
              <a:spcAft>
                <a:spcPts val="316"/>
              </a:spcAft>
              <a:buNone/>
            </a:pPr>
            <a:endParaRPr lang="en-GB" sz="232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6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3636312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7187"/>
            <a:ext cx="8116957" cy="1925687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Poll 1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you commissioned or undertaken an accessibility audit on a current product?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B50100-E2D8-5340-8090-12581C157000}"/>
              </a:ext>
            </a:extLst>
          </p:cNvPr>
          <p:cNvSpPr/>
          <p:nvPr/>
        </p:nvSpPr>
        <p:spPr>
          <a:xfrm>
            <a:off x="952276" y="3501190"/>
            <a:ext cx="71268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Commissioned an audit from third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Undertaken an audit internally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had an audit but have seen an audit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commissioned or undertaken an audit or seen an audit report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9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3636312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1342"/>
            <a:ext cx="8116957" cy="1937289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Poll 2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you’ve seen an audit report, what was your experience when reading it?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B50100-E2D8-5340-8090-12581C157000}"/>
              </a:ext>
            </a:extLst>
          </p:cNvPr>
          <p:cNvSpPr/>
          <p:nvPr/>
        </p:nvSpPr>
        <p:spPr>
          <a:xfrm>
            <a:off x="2934114" y="3571528"/>
            <a:ext cx="32757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easy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 difficult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difficult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5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A52E4-F069-7E47-B74E-E846D401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accessibility 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6883C8-0357-F24A-AA26-D4AD8C209BA7}"/>
              </a:ext>
            </a:extLst>
          </p:cNvPr>
          <p:cNvSpPr txBox="1">
            <a:spLocks/>
          </p:cNvSpPr>
          <p:nvPr/>
        </p:nvSpPr>
        <p:spPr bwMode="auto">
          <a:xfrm>
            <a:off x="216976" y="1805553"/>
            <a:ext cx="8693967" cy="333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Why do we need to understand accessibility results?</a:t>
            </a:r>
            <a:endParaRPr lang="en-GB" sz="2100" dirty="0"/>
          </a:p>
        </p:txBody>
      </p:sp>
      <p:graphicFrame>
        <p:nvGraphicFramePr>
          <p:cNvPr id="5" name="Content Placeholder 3" descr="Gauge compliance&#10;Plan for accessibility improvements&#10;Evaluate disproportionate burden&#10;">
            <a:extLst>
              <a:ext uri="{FF2B5EF4-FFF2-40B4-BE49-F238E27FC236}">
                <a16:creationId xmlns:a16="http://schemas.microsoft.com/office/drawing/2014/main" id="{11EB6DAF-0F57-43AB-9E2C-C06FEED07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869564"/>
              </p:ext>
            </p:extLst>
          </p:nvPr>
        </p:nvGraphicFramePr>
        <p:xfrm>
          <a:off x="457200" y="2149240"/>
          <a:ext cx="8229600" cy="270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5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42B67D-7FB0-0F47-A892-51E735B4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</a:t>
            </a:r>
            <a:r>
              <a:rPr lang="en-US" dirty="0"/>
              <a:t>approaches</a:t>
            </a:r>
          </a:p>
        </p:txBody>
      </p:sp>
      <p:graphicFrame>
        <p:nvGraphicFramePr>
          <p:cNvPr id="5" name="Content Placeholder 2" descr="Automatic checkers&#10;Manual checks&#10;Site scanners&#10;">
            <a:extLst>
              <a:ext uri="{FF2B5EF4-FFF2-40B4-BE49-F238E27FC236}">
                <a16:creationId xmlns:a16="http://schemas.microsoft.com/office/drawing/2014/main" id="{836361C2-E996-4F1B-9719-3793C9BB4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014302"/>
              </p:ext>
            </p:extLst>
          </p:nvPr>
        </p:nvGraphicFramePr>
        <p:xfrm>
          <a:off x="509174" y="1751670"/>
          <a:ext cx="7992926" cy="304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01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8CFB2F-D12B-974E-A2C8-C9C57FEE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for reporting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FEC5-7CC6-4115-AE5B-666AC85E5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323263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Recommended template</a:t>
            </a:r>
            <a:r>
              <a:rPr lang="en-GB" sz="1800" dirty="0"/>
              <a:t> for WCAG accessibility evaluations reports</a:t>
            </a:r>
          </a:p>
          <a:p>
            <a:pPr marL="0" indent="0">
              <a:buNone/>
            </a:pPr>
            <a:r>
              <a:rPr lang="en-GB" sz="1800" dirty="0"/>
              <a:t>Expect an accessibility evaluation to contain:</a:t>
            </a:r>
          </a:p>
          <a:p>
            <a:r>
              <a:rPr lang="en-GB" sz="1800" b="1" dirty="0"/>
              <a:t>Summary</a:t>
            </a:r>
            <a:r>
              <a:rPr lang="en-GB" sz="1800" dirty="0"/>
              <a:t> – overview of findings, indication of severity of the issues</a:t>
            </a:r>
          </a:p>
          <a:p>
            <a:r>
              <a:rPr lang="en-GB" sz="1800" b="1" dirty="0"/>
              <a:t>Scope of Review </a:t>
            </a:r>
            <a:r>
              <a:rPr lang="en-GB" sz="1800" dirty="0"/>
              <a:t>– what pages were tested and when; standards used</a:t>
            </a:r>
          </a:p>
          <a:p>
            <a:r>
              <a:rPr lang="en-GB" sz="1800" b="1" dirty="0"/>
              <a:t>Review Process </a:t>
            </a:r>
            <a:r>
              <a:rPr lang="en-GB" sz="1800" dirty="0"/>
              <a:t>– what browsers &amp; A.T. were used in the review</a:t>
            </a:r>
          </a:p>
          <a:p>
            <a:r>
              <a:rPr lang="en-GB" sz="1800" b="1" dirty="0"/>
              <a:t>Results and Recommended Actions </a:t>
            </a:r>
            <a:r>
              <a:rPr lang="en-GB" sz="1800" dirty="0"/>
              <a:t>– reported by WCAG success criteria; additional issues may also be reported</a:t>
            </a:r>
          </a:p>
          <a:p>
            <a:r>
              <a:rPr lang="en-GB" sz="1800" b="1" dirty="0"/>
              <a:t>Appendices </a:t>
            </a:r>
            <a:r>
              <a:rPr lang="en-GB" sz="1800" dirty="0"/>
              <a:t>– additional information about the process, resources, references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46953148"/>
      </p:ext>
    </p:extLst>
  </p:cSld>
  <p:clrMapOvr>
    <a:masterClrMapping/>
  </p:clrMapOvr>
</p:sld>
</file>

<file path=ppt/theme/theme1.xml><?xml version="1.0" encoding="utf-8"?>
<a:theme xmlns:a="http://schemas.openxmlformats.org/drawingml/2006/main" name="AbilityNet Theme June 2014">
  <a:themeElements>
    <a:clrScheme name="Custom 2">
      <a:dk1>
        <a:srgbClr val="0E3C20"/>
      </a:dk1>
      <a:lt1>
        <a:sysClr val="window" lastClr="FFFFFF"/>
      </a:lt1>
      <a:dk2>
        <a:srgbClr val="1F497D"/>
      </a:dk2>
      <a:lt2>
        <a:srgbClr val="E5EA8B"/>
      </a:lt2>
      <a:accent1>
        <a:srgbClr val="0E3C20"/>
      </a:accent1>
      <a:accent2>
        <a:srgbClr val="153566"/>
      </a:accent2>
      <a:accent3>
        <a:srgbClr val="461C68"/>
      </a:accent3>
      <a:accent4>
        <a:srgbClr val="7F1229"/>
      </a:accent4>
      <a:accent5>
        <a:srgbClr val="DDE6EE"/>
      </a:accent5>
      <a:accent6>
        <a:srgbClr val="F9E8ED"/>
      </a:accent6>
      <a:hlink>
        <a:srgbClr val="6666FF"/>
      </a:hlink>
      <a:folHlink>
        <a:srgbClr val="1535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ilityNet powerpoint template 4x3 V1 March 2018" id="{5B7310ED-77BD-E247-AB20-7C6FDFC2F53B}" vid="{39FC8AD2-E002-1842-9762-04B77B64AE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sion xmlns="5ce6a5d4-ee8a-4ca2-8f69-cb97ab5128d6">
      <UserInfo>
        <DisplayName/>
        <AccountId xsi:nil="true"/>
        <AccountType/>
      </UserInfo>
    </Permis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BAA24EBC101D45815242C6E137E33A" ma:contentTypeVersion="13" ma:contentTypeDescription="Create a new document." ma:contentTypeScope="" ma:versionID="b3563aba2d437be236902f74c27e9823">
  <xsd:schema xmlns:xsd="http://www.w3.org/2001/XMLSchema" xmlns:xs="http://www.w3.org/2001/XMLSchema" xmlns:p="http://schemas.microsoft.com/office/2006/metadata/properties" xmlns:ns2="bbeb3e8a-adb0-4693-89cf-786fd4ac8a81" xmlns:ns3="5ce6a5d4-ee8a-4ca2-8f69-cb97ab5128d6" targetNamespace="http://schemas.microsoft.com/office/2006/metadata/properties" ma:root="true" ma:fieldsID="f106917fb3b2d2618e4a03a4d7148ea3" ns2:_="" ns3:_="">
    <xsd:import namespace="bbeb3e8a-adb0-4693-89cf-786fd4ac8a81"/>
    <xsd:import namespace="5ce6a5d4-ee8a-4ca2-8f69-cb97ab5128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Permiss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3e8a-adb0-4693-89cf-786fd4ac8a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6a5d4-ee8a-4ca2-8f69-cb97ab5128d6" elementFormDefault="qualified">
    <xsd:import namespace="http://schemas.microsoft.com/office/2006/documentManagement/types"/>
    <xsd:import namespace="http://schemas.microsoft.com/office/infopath/2007/PartnerControls"/>
    <xsd:element name="Permission" ma:index="10" nillable="true" ma:displayName="Permission" ma:list="UserInfo" ma:SharePointGroup="0" ma:internalName="Permissio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5D5BD-7CDF-4208-B585-764CC61E8EED}">
  <ds:schemaRefs>
    <ds:schemaRef ds:uri="http://schemas.openxmlformats.org/package/2006/metadata/core-properties"/>
    <ds:schemaRef ds:uri="bbeb3e8a-adb0-4693-89cf-786fd4ac8a81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5ce6a5d4-ee8a-4ca2-8f69-cb97ab5128d6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9455C6-1A17-4F71-9BE5-54246C6DCB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80E6A-005B-4EE5-A90F-A02012DF1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b3e8a-adb0-4693-89cf-786fd4ac8a81"/>
    <ds:schemaRef ds:uri="5ce6a5d4-ee8a-4ca2-8f69-cb97ab5128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AbilityNet Theme June 2014</Template>
  <TotalTime>2992</TotalTime>
  <Words>2159</Words>
  <Application>Microsoft Office PowerPoint</Application>
  <PresentationFormat>On-screen Show (16:9)</PresentationFormat>
  <Paragraphs>272</Paragraphs>
  <Slides>35</Slides>
  <Notes>34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Abadi Extra Light</vt:lpstr>
      <vt:lpstr>Arial</vt:lpstr>
      <vt:lpstr>Calibri</vt:lpstr>
      <vt:lpstr>Courier New</vt:lpstr>
      <vt:lpstr>AbilityNet Theme June 2014</vt:lpstr>
      <vt:lpstr>Welcome</vt:lpstr>
      <vt:lpstr>About AbilityNet</vt:lpstr>
      <vt:lpstr>Ability Net Online Training Series</vt:lpstr>
      <vt:lpstr>In this session you will…</vt:lpstr>
      <vt:lpstr>Poll 1 Have you commissioned or undertaken an accessibility audit on a current product?</vt:lpstr>
      <vt:lpstr>Poll 2 If you’ve seen an audit report, what was your experience when reading it?</vt:lpstr>
      <vt:lpstr>Understanding accessibility results</vt:lpstr>
      <vt:lpstr>Testing approaches</vt:lpstr>
      <vt:lpstr>Template for reporting results</vt:lpstr>
      <vt:lpstr>Agree approach:</vt:lpstr>
      <vt:lpstr>Measuring priority: impact on users</vt:lpstr>
      <vt:lpstr>Measuring priority: number affected </vt:lpstr>
      <vt:lpstr>Measuring priority: incidences</vt:lpstr>
      <vt:lpstr>Measuring priority: cost of fix</vt:lpstr>
      <vt:lpstr>Example Audit</vt:lpstr>
      <vt:lpstr>Using accessibility checkers</vt:lpstr>
      <vt:lpstr>Automated checker - visual</vt:lpstr>
      <vt:lpstr>Site scanners</vt:lpstr>
      <vt:lpstr>Accessibility reports to include</vt:lpstr>
      <vt:lpstr>Demonstrating conformance</vt:lpstr>
      <vt:lpstr>Reported issue: [Ref: 2.1.1] Keyboard </vt:lpstr>
      <vt:lpstr>Issue (WCAG-002): Recommendation</vt:lpstr>
      <vt:lpstr>3.1.1: Language of page</vt:lpstr>
      <vt:lpstr>Issues found through manual review</vt:lpstr>
      <vt:lpstr>3.1.2 Language of Parts (Level AA)</vt:lpstr>
      <vt:lpstr>3.1.2 (Level AA) Recommendation</vt:lpstr>
      <vt:lpstr>1.4.1: Use of Colour (Level A)</vt:lpstr>
      <vt:lpstr>Additional issue</vt:lpstr>
      <vt:lpstr>What makes a good report?</vt:lpstr>
      <vt:lpstr>What’s next?</vt:lpstr>
      <vt:lpstr>Embed a “Design for All” approach</vt:lpstr>
      <vt:lpstr>Bottom up</vt:lpstr>
      <vt:lpstr>Questions?</vt:lpstr>
      <vt:lpstr>Resources</vt:lpstr>
      <vt:lpstr>Resources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AbilityNet Template – this is the title</dc:title>
  <dc:creator>Mark Gaddes</dc:creator>
  <cp:lastModifiedBy>Meghna Manu (NDA)</cp:lastModifiedBy>
  <cp:revision>83</cp:revision>
  <dcterms:created xsi:type="dcterms:W3CDTF">2019-02-20T13:25:36Z</dcterms:created>
  <dcterms:modified xsi:type="dcterms:W3CDTF">2023-08-02T13:50:05Z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0x010100E3BAA24EBC101D45815242C6E137E33A</vt:lpwstr>
  </property>
</Properties>
</file>