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258" r:id="rId3"/>
    <p:sldId id="257" r:id="rId4"/>
    <p:sldId id="260" r:id="rId5"/>
    <p:sldId id="289" r:id="rId6"/>
    <p:sldId id="262" r:id="rId7"/>
    <p:sldId id="261" r:id="rId8"/>
    <p:sldId id="293" r:id="rId9"/>
    <p:sldId id="263" r:id="rId10"/>
    <p:sldId id="264" r:id="rId11"/>
    <p:sldId id="265" r:id="rId12"/>
    <p:sldId id="269" r:id="rId13"/>
    <p:sldId id="271" r:id="rId14"/>
    <p:sldId id="267" r:id="rId15"/>
    <p:sldId id="291" r:id="rId16"/>
    <p:sldId id="292" r:id="rId17"/>
    <p:sldId id="272" r:id="rId18"/>
    <p:sldId id="273" r:id="rId19"/>
    <p:sldId id="274" r:id="rId20"/>
    <p:sldId id="278" r:id="rId21"/>
    <p:sldId id="279" r:id="rId22"/>
    <p:sldId id="280" r:id="rId23"/>
    <p:sldId id="281" r:id="rId24"/>
    <p:sldId id="282" r:id="rId25"/>
    <p:sldId id="283" r:id="rId26"/>
    <p:sldId id="284" r:id="rId27"/>
    <p:sldId id="285" r:id="rId28"/>
    <p:sldId id="286" r:id="rId29"/>
    <p:sldId id="288" r:id="rId30"/>
    <p:sldId id="290" r:id="rId31"/>
    <p:sldId id="294" r:id="rId32"/>
    <p:sldId id="295" r:id="rId33"/>
    <p:sldId id="276" r:id="rId34"/>
    <p:sldId id="277" r:id="rId3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2DEEF"/>
    <a:srgbClr val="FFFFFF"/>
    <a:srgbClr val="1D5D86"/>
    <a:srgbClr val="C01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D537A0-9A44-47AF-8EEE-B9CAC8E3AF96}" v="1191" dt="2022-04-29T11:11:51.89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1" autoAdjust="0"/>
    <p:restoredTop sz="86415" autoAdjust="0"/>
  </p:normalViewPr>
  <p:slideViewPr>
    <p:cSldViewPr snapToGrid="0">
      <p:cViewPr varScale="1">
        <p:scale>
          <a:sx n="74" d="100"/>
          <a:sy n="74" d="100"/>
        </p:scale>
        <p:origin x="168" y="43"/>
      </p:cViewPr>
      <p:guideLst/>
    </p:cSldViewPr>
  </p:slideViewPr>
  <p:outlineViewPr>
    <p:cViewPr>
      <p:scale>
        <a:sx n="33" d="100"/>
        <a:sy n="33" d="100"/>
      </p:scale>
      <p:origin x="0" y="-18586"/>
    </p:cViewPr>
  </p:outlineViewPr>
  <p:notesTextViewPr>
    <p:cViewPr>
      <p:scale>
        <a:sx n="1" d="1"/>
        <a:sy n="1" d="1"/>
      </p:scale>
      <p:origin x="0" y="0"/>
    </p:cViewPr>
  </p:notesTextViewPr>
  <p:sorterViewPr>
    <p:cViewPr>
      <p:scale>
        <a:sx n="100" d="100"/>
        <a:sy n="100" d="100"/>
      </p:scale>
      <p:origin x="0" y="-1398"/>
    </p:cViewPr>
  </p:sorterViewPr>
  <p:notesViewPr>
    <p:cSldViewPr snapToGrid="0">
      <p:cViewPr varScale="1">
        <p:scale>
          <a:sx n="84" d="100"/>
          <a:sy n="84" d="100"/>
        </p:scale>
        <p:origin x="233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713CD-95A2-42B4-8D05-EDC503A7FA2C}" type="datetimeFigureOut">
              <a:rPr lang="en-IE" smtClean="0"/>
              <a:t>21/07/2023</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06AF9D-CE67-4D0B-A278-892772E0DFF9}" type="slidenum">
              <a:rPr lang="en-IE" smtClean="0"/>
              <a:t>‹#›</a:t>
            </a:fld>
            <a:endParaRPr lang="en-IE"/>
          </a:p>
        </p:txBody>
      </p:sp>
    </p:spTree>
    <p:extLst>
      <p:ext uri="{BB962C8B-B14F-4D97-AF65-F5344CB8AC3E}">
        <p14:creationId xmlns:p14="http://schemas.microsoft.com/office/powerpoint/2010/main" val="2598398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1143000" y="685800"/>
            <a:ext cx="4572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287710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0735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882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15613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954770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82250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5672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1671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7205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89897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9897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8</a:t>
            </a:fld>
            <a:endParaRPr lang="en-IE"/>
          </a:p>
        </p:txBody>
      </p:sp>
    </p:spTree>
    <p:extLst>
      <p:ext uri="{BB962C8B-B14F-4D97-AF65-F5344CB8AC3E}">
        <p14:creationId xmlns:p14="http://schemas.microsoft.com/office/powerpoint/2010/main" val="344329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90239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32</a:t>
            </a:fld>
            <a:endParaRPr lang="en-IE"/>
          </a:p>
        </p:txBody>
      </p:sp>
    </p:spTree>
    <p:extLst>
      <p:ext uri="{BB962C8B-B14F-4D97-AF65-F5344CB8AC3E}">
        <p14:creationId xmlns:p14="http://schemas.microsoft.com/office/powerpoint/2010/main" val="179599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93132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5183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381000" y="685800"/>
            <a:ext cx="6096000" cy="3429000"/>
          </a:xfrm>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B824FB-57B2-4DF2-8B93-7BB1B40859FD}" type="slidenum">
              <a:rPr lang="en-IE" smtClean="0"/>
              <a:t>16</a:t>
            </a:fld>
            <a:endParaRPr lang="en-IE"/>
          </a:p>
        </p:txBody>
      </p:sp>
    </p:spTree>
    <p:extLst>
      <p:ext uri="{BB962C8B-B14F-4D97-AF65-F5344CB8AC3E}">
        <p14:creationId xmlns:p14="http://schemas.microsoft.com/office/powerpoint/2010/main" val="93060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20702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lvl1pPr>
              <a:defRPr>
                <a:latin typeface="Gill Sans MT" panose="020B0502020104020203" pitchFamily="34" charset="0"/>
              </a:defRPr>
            </a:lvl1pPr>
          </a:lstStyle>
          <a:p>
            <a:r>
              <a:rPr dirty="0"/>
              <a:t>Title Text</a:t>
            </a:r>
          </a:p>
        </p:txBody>
      </p:sp>
      <p:sp>
        <p:nvSpPr>
          <p:cNvPr id="94" name="Body Level One…"/>
          <p:cNvSpPr txBox="1">
            <a:spLocks noGrp="1"/>
          </p:cNvSpPr>
          <p:nvPr>
            <p:ph type="body" sz="half" idx="1"/>
          </p:nvPr>
        </p:nvSpPr>
        <p:spPr>
          <a:xfrm>
            <a:off x="838200" y="1825625"/>
            <a:ext cx="5181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0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04"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2" name="Title Text"/>
          <p:cNvSpPr txBox="1">
            <a:spLocks noGrp="1"/>
          </p:cNvSpPr>
          <p:nvPr>
            <p:ph type="title"/>
          </p:nvPr>
        </p:nvSpPr>
        <p:spPr>
          <a:prstGeom prst="rect">
            <a:avLst/>
          </a:prstGeom>
        </p:spPr>
        <p:txBody>
          <a:bodyPr/>
          <a:lstStyle>
            <a:lvl1pPr>
              <a:defRPr>
                <a:latin typeface="Gill Sans MT" panose="020B0502020104020203" pitchFamily="34" charset="0"/>
              </a:defRPr>
            </a:lvl1pPr>
          </a:lstStyle>
          <a:p>
            <a:r>
              <a:rPr dirty="0"/>
              <a:t>Title Text</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2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29"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38"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39"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with Harp)">
    <p:spTree>
      <p:nvGrpSpPr>
        <p:cNvPr id="1" name=""/>
        <p:cNvGrpSpPr/>
        <p:nvPr/>
      </p:nvGrpSpPr>
      <p:grpSpPr>
        <a:xfrm>
          <a:off x="0" y="0"/>
          <a:ext cx="0" cy="0"/>
          <a:chOff x="0" y="0"/>
          <a:chExt cx="0" cy="0"/>
        </a:xfrm>
      </p:grpSpPr>
      <p:sp>
        <p:nvSpPr>
          <p:cNvPr id="147" name="Body Level One…"/>
          <p:cNvSpPr txBox="1">
            <a:spLocks noGrp="1"/>
          </p:cNvSpPr>
          <p:nvPr>
            <p:ph type="body" idx="1"/>
          </p:nvPr>
        </p:nvSpPr>
        <p:spPr>
          <a:xfrm>
            <a:off x="720726" y="1778000"/>
            <a:ext cx="9885113" cy="4376154"/>
          </a:xfrm>
          <a:prstGeom prst="rect">
            <a:avLst/>
          </a:prstGeom>
        </p:spPr>
        <p:txBody>
          <a:bodyPr/>
          <a:lstStyle>
            <a:lvl1pPr>
              <a:defRPr sz="9000" spc="-43">
                <a:solidFill>
                  <a:srgbClr val="004D44"/>
                </a:solidFill>
              </a:defRPr>
            </a:lvl1pPr>
            <a:lvl2pPr marL="0" indent="0">
              <a:buSzTx/>
              <a:buNone/>
              <a:defRPr sz="9000" spc="-43">
                <a:solidFill>
                  <a:srgbClr val="004D44"/>
                </a:solidFill>
              </a:defRPr>
            </a:lvl2pPr>
            <a:lvl3pPr marL="1551709" indent="-1246909">
              <a:buChar char="—"/>
              <a:defRPr sz="9000" spc="-43">
                <a:solidFill>
                  <a:srgbClr val="004D44"/>
                </a:solidFill>
              </a:defRPr>
            </a:lvl3pPr>
            <a:lvl4pPr marL="1856509" indent="-1246909">
              <a:buChar char="—"/>
              <a:defRPr sz="9000" spc="-43">
                <a:solidFill>
                  <a:srgbClr val="004D44"/>
                </a:solidFill>
              </a:defRPr>
            </a:lvl4pPr>
            <a:lvl5pPr marL="2148609" indent="-1246909">
              <a:buChar char="–"/>
              <a:defRPr sz="9000" spc="-43">
                <a:solidFill>
                  <a:srgbClr val="004D44"/>
                </a:solidFill>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Blank (with Harp)">
    <p:spTree>
      <p:nvGrpSpPr>
        <p:cNvPr id="1" name=""/>
        <p:cNvGrpSpPr/>
        <p:nvPr/>
      </p:nvGrpSpPr>
      <p:grpSpPr>
        <a:xfrm>
          <a:off x="0" y="0"/>
          <a:ext cx="0" cy="0"/>
          <a:chOff x="0" y="0"/>
          <a:chExt cx="0" cy="0"/>
        </a:xfrm>
      </p:grpSpPr>
      <p:sp>
        <p:nvSpPr>
          <p:cNvPr id="155" name="Body Level One…"/>
          <p:cNvSpPr txBox="1">
            <a:spLocks noGrp="1"/>
          </p:cNvSpPr>
          <p:nvPr>
            <p:ph type="body" idx="1"/>
          </p:nvPr>
        </p:nvSpPr>
        <p:spPr>
          <a:xfrm>
            <a:off x="720726" y="1778000"/>
            <a:ext cx="9885113" cy="4376154"/>
          </a:xfrm>
          <a:prstGeom prst="rect">
            <a:avLst/>
          </a:prstGeom>
        </p:spPr>
        <p:txBody>
          <a:bodyPr/>
          <a:lstStyle>
            <a:lvl1pPr>
              <a:defRPr sz="9000" spc="-43">
                <a:solidFill>
                  <a:srgbClr val="004D44"/>
                </a:solidFill>
              </a:defRPr>
            </a:lvl1pPr>
            <a:lvl2pPr marL="0" indent="0">
              <a:buSzTx/>
              <a:buNone/>
              <a:defRPr sz="9000" spc="-43">
                <a:solidFill>
                  <a:srgbClr val="004D44"/>
                </a:solidFill>
              </a:defRPr>
            </a:lvl2pPr>
            <a:lvl3pPr marL="1551709" indent="-1246909">
              <a:buChar char="—"/>
              <a:defRPr sz="9000" spc="-43">
                <a:solidFill>
                  <a:srgbClr val="004D44"/>
                </a:solidFill>
              </a:defRPr>
            </a:lvl3pPr>
            <a:lvl4pPr marL="1856509" indent="-1246909">
              <a:buChar char="—"/>
              <a:defRPr sz="9000" spc="-43">
                <a:solidFill>
                  <a:srgbClr val="004D44"/>
                </a:solidFill>
              </a:defRPr>
            </a:lvl4pPr>
            <a:lvl5pPr marL="2148609" indent="-1246909">
              <a:buChar char="–"/>
              <a:defRPr sz="9000" spc="-43">
                <a:solidFill>
                  <a:srgbClr val="004D44"/>
                </a:solidFill>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A0CC7104-9844-483E-A763-5355F55EB434}" type="datetimeFigureOut">
              <a:rPr lang="en-IE" smtClean="0"/>
              <a:t>21/07/2023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A7FB1BC-F1F5-41ED-8E87-ABF6C6C0F7F5}" type="slidenum">
              <a:rPr lang="en-IE" smtClean="0"/>
              <a:t>‹#›</a:t>
            </a:fld>
            <a:endParaRPr lang="en-IE"/>
          </a:p>
        </p:txBody>
      </p:sp>
    </p:spTree>
    <p:extLst>
      <p:ext uri="{BB962C8B-B14F-4D97-AF65-F5344CB8AC3E}">
        <p14:creationId xmlns:p14="http://schemas.microsoft.com/office/powerpoint/2010/main" val="51655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0">
    <p:bg>
      <p:bgPr>
        <a:solidFill>
          <a:srgbClr val="1D5D86"/>
        </a:solidFill>
        <a:effectLst/>
      </p:bgPr>
    </p:bg>
    <p:spTree>
      <p:nvGrpSpPr>
        <p:cNvPr id="1" name=""/>
        <p:cNvGrpSpPr/>
        <p:nvPr/>
      </p:nvGrpSpPr>
      <p:grpSpPr>
        <a:xfrm>
          <a:off x="0" y="0"/>
          <a:ext cx="0" cy="0"/>
          <a:chOff x="0" y="0"/>
          <a:chExt cx="0" cy="0"/>
        </a:xfrm>
      </p:grpSpPr>
      <p:sp>
        <p:nvSpPr>
          <p:cNvPr id="2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2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 Opening">
    <p:spTree>
      <p:nvGrpSpPr>
        <p:cNvPr id="1" name=""/>
        <p:cNvGrpSpPr/>
        <p:nvPr/>
      </p:nvGrpSpPr>
      <p:grpSpPr>
        <a:xfrm>
          <a:off x="0" y="0"/>
          <a:ext cx="0" cy="0"/>
          <a:chOff x="0" y="0"/>
          <a:chExt cx="0" cy="0"/>
        </a:xfrm>
      </p:grpSpPr>
      <p:pic>
        <p:nvPicPr>
          <p:cNvPr id="30" name="1Opening-100.jp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67" y="0"/>
            <a:ext cx="12187066" cy="6858000"/>
          </a:xfrm>
          <a:prstGeom prst="rect">
            <a:avLst/>
          </a:prstGeom>
          <a:ln w="12700">
            <a:miter lim="400000"/>
          </a:ln>
        </p:spPr>
      </p:pic>
      <p:sp>
        <p:nvSpPr>
          <p:cNvPr id="31" name="Title Text"/>
          <p:cNvSpPr txBox="1">
            <a:spLocks noGrp="1"/>
          </p:cNvSpPr>
          <p:nvPr>
            <p:ph type="title"/>
          </p:nvPr>
        </p:nvSpPr>
        <p:spPr>
          <a:xfrm>
            <a:off x="675190" y="1180236"/>
            <a:ext cx="6385368" cy="3574006"/>
          </a:xfrm>
          <a:prstGeom prst="rect">
            <a:avLst/>
          </a:prstGeom>
        </p:spPr>
        <p:txBody>
          <a:bodyPr anchor="t"/>
          <a:lstStyle>
            <a:lvl1pPr>
              <a:lnSpc>
                <a:spcPct val="100000"/>
              </a:lnSpc>
              <a:defRPr sz="4000"/>
            </a:lvl1p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 Multi">
    <p:spTree>
      <p:nvGrpSpPr>
        <p:cNvPr id="1" name=""/>
        <p:cNvGrpSpPr/>
        <p:nvPr/>
      </p:nvGrpSpPr>
      <p:grpSpPr>
        <a:xfrm>
          <a:off x="0" y="0"/>
          <a:ext cx="0" cy="0"/>
          <a:chOff x="0" y="0"/>
          <a:chExt cx="0" cy="0"/>
        </a:xfrm>
      </p:grpSpPr>
      <p:pic>
        <p:nvPicPr>
          <p:cNvPr id="39" name="2Multi-100.jp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022" y="5626"/>
            <a:ext cx="12187067" cy="6858001"/>
          </a:xfrm>
          <a:prstGeom prst="rect">
            <a:avLst/>
          </a:prstGeom>
          <a:ln w="12700">
            <a:miter lim="400000"/>
          </a:ln>
        </p:spPr>
      </p:pic>
      <p:sp>
        <p:nvSpPr>
          <p:cNvPr id="40" name="Title Text"/>
          <p:cNvSpPr txBox="1">
            <a:spLocks noGrp="1"/>
          </p:cNvSpPr>
          <p:nvPr>
            <p:ph type="title"/>
          </p:nvPr>
        </p:nvSpPr>
        <p:spPr>
          <a:xfrm>
            <a:off x="675190" y="1180236"/>
            <a:ext cx="6385368" cy="3574006"/>
          </a:xfrm>
          <a:prstGeom prst="rect">
            <a:avLst/>
          </a:prstGeom>
        </p:spPr>
        <p:txBody>
          <a:bodyPr anchor="t"/>
          <a:lstStyle>
            <a:lvl1pPr>
              <a:lnSpc>
                <a:spcPct val="100000"/>
              </a:lnSpc>
              <a:defRPr sz="4000"/>
            </a:lvl1pPr>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 BotRight">
    <p:spTree>
      <p:nvGrpSpPr>
        <p:cNvPr id="1" name=""/>
        <p:cNvGrpSpPr/>
        <p:nvPr/>
      </p:nvGrpSpPr>
      <p:grpSpPr>
        <a:xfrm>
          <a:off x="0" y="0"/>
          <a:ext cx="0" cy="0"/>
          <a:chOff x="0" y="0"/>
          <a:chExt cx="0" cy="0"/>
        </a:xfrm>
      </p:grpSpPr>
      <p:pic>
        <p:nvPicPr>
          <p:cNvPr id="48" name="3BotRight-100.jp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67" y="0"/>
            <a:ext cx="12187066" cy="6858000"/>
          </a:xfrm>
          <a:prstGeom prst="rect">
            <a:avLst/>
          </a:prstGeom>
          <a:ln w="12700">
            <a:miter lim="400000"/>
          </a:ln>
        </p:spPr>
      </p:pic>
      <p:sp>
        <p:nvSpPr>
          <p:cNvPr id="49" name="Title Text"/>
          <p:cNvSpPr txBox="1">
            <a:spLocks noGrp="1"/>
          </p:cNvSpPr>
          <p:nvPr>
            <p:ph type="title"/>
          </p:nvPr>
        </p:nvSpPr>
        <p:spPr>
          <a:xfrm>
            <a:off x="675190" y="1180236"/>
            <a:ext cx="6385368" cy="800964"/>
          </a:xfrm>
          <a:prstGeom prst="rect">
            <a:avLst/>
          </a:prstGeom>
        </p:spPr>
        <p:txBody>
          <a:bodyPr anchor="t"/>
          <a:lstStyle>
            <a:lvl1pPr>
              <a:lnSpc>
                <a:spcPct val="100000"/>
              </a:lnSpc>
              <a:defRPr sz="4000">
                <a:latin typeface="Gill Sans MT" panose="020B0502020104020203" pitchFamily="34" charset="0"/>
              </a:defRPr>
            </a:lvl1pPr>
          </a:lstStyle>
          <a:p>
            <a:r>
              <a:rPr dirty="0"/>
              <a:t>Title Text</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4 XL">
    <p:spTree>
      <p:nvGrpSpPr>
        <p:cNvPr id="1" name=""/>
        <p:cNvGrpSpPr/>
        <p:nvPr/>
      </p:nvGrpSpPr>
      <p:grpSpPr>
        <a:xfrm>
          <a:off x="0" y="0"/>
          <a:ext cx="0" cy="0"/>
          <a:chOff x="0" y="0"/>
          <a:chExt cx="0" cy="0"/>
        </a:xfrm>
      </p:grpSpPr>
      <p:pic>
        <p:nvPicPr>
          <p:cNvPr id="57" name="4 XL-100.jp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867" y="25400"/>
            <a:ext cx="12187066" cy="6858000"/>
          </a:xfrm>
          <a:prstGeom prst="rect">
            <a:avLst/>
          </a:prstGeom>
          <a:ln w="12700">
            <a:miter lim="400000"/>
          </a:ln>
        </p:spPr>
      </p:pic>
      <p:sp>
        <p:nvSpPr>
          <p:cNvPr id="58" name="Title Text"/>
          <p:cNvSpPr txBox="1">
            <a:spLocks noGrp="1"/>
          </p:cNvSpPr>
          <p:nvPr>
            <p:ph type="title"/>
          </p:nvPr>
        </p:nvSpPr>
        <p:spPr>
          <a:xfrm>
            <a:off x="675190" y="1180236"/>
            <a:ext cx="6385368" cy="3574006"/>
          </a:xfrm>
          <a:prstGeom prst="rect">
            <a:avLst/>
          </a:prstGeom>
        </p:spPr>
        <p:txBody>
          <a:bodyPr anchor="t"/>
          <a:lstStyle>
            <a:lvl1pPr>
              <a:lnSpc>
                <a:spcPct val="100000"/>
              </a:lnSpc>
              <a:defRPr sz="4000">
                <a:latin typeface="Gill Sans MT" panose="020B0502020104020203" pitchFamily="34" charset="0"/>
              </a:defRPr>
            </a:lvl1pPr>
          </a:lstStyle>
          <a:p>
            <a:r>
              <a:rPr dirty="0"/>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5 TopLeft">
    <p:spTree>
      <p:nvGrpSpPr>
        <p:cNvPr id="1" name=""/>
        <p:cNvGrpSpPr/>
        <p:nvPr/>
      </p:nvGrpSpPr>
      <p:grpSpPr>
        <a:xfrm>
          <a:off x="0" y="0"/>
          <a:ext cx="0" cy="0"/>
          <a:chOff x="0" y="0"/>
          <a:chExt cx="0" cy="0"/>
        </a:xfrm>
      </p:grpSpPr>
      <p:pic>
        <p:nvPicPr>
          <p:cNvPr id="66" name="5 TopLeft-100.jp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8624" y="0"/>
            <a:ext cx="11353800" cy="6386513"/>
          </a:xfrm>
          <a:prstGeom prst="rect">
            <a:avLst/>
          </a:prstGeom>
          <a:ln w="12700">
            <a:miter lim="400000"/>
          </a:ln>
        </p:spPr>
      </p:pic>
      <p:sp>
        <p:nvSpPr>
          <p:cNvPr id="67" name="Title Text"/>
          <p:cNvSpPr txBox="1">
            <a:spLocks noGrp="1"/>
          </p:cNvSpPr>
          <p:nvPr>
            <p:ph type="title"/>
          </p:nvPr>
        </p:nvSpPr>
        <p:spPr>
          <a:xfrm>
            <a:off x="6197449" y="1162307"/>
            <a:ext cx="6385368" cy="3574006"/>
          </a:xfrm>
          <a:prstGeom prst="rect">
            <a:avLst/>
          </a:prstGeom>
        </p:spPr>
        <p:txBody>
          <a:bodyPr anchor="t"/>
          <a:lstStyle>
            <a:lvl1pPr>
              <a:lnSpc>
                <a:spcPct val="100000"/>
              </a:lnSpc>
              <a:defRPr sz="4000">
                <a:latin typeface="Gill Sans MT" panose="020B0502020104020203" pitchFamily="34" charset="0"/>
              </a:defRPr>
            </a:lvl1pPr>
          </a:lstStyle>
          <a:p>
            <a:r>
              <a:rPr dirty="0"/>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75" name="Title Text"/>
          <p:cNvSpPr txBox="1">
            <a:spLocks noGrp="1"/>
          </p:cNvSpPr>
          <p:nvPr>
            <p:ph type="title"/>
          </p:nvPr>
        </p:nvSpPr>
        <p:spPr>
          <a:prstGeom prst="rect">
            <a:avLst/>
          </a:prstGeom>
        </p:spPr>
        <p:txBody>
          <a:bodyPr/>
          <a:lstStyle>
            <a:lvl1pPr>
              <a:defRPr>
                <a:latin typeface="Gill Sans MT" panose="020B0502020104020203" pitchFamily="34" charset="0"/>
              </a:defRPr>
            </a:lvl1pPr>
          </a:lstStyle>
          <a:p>
            <a:r>
              <a:rPr dirty="0"/>
              <a:t>Title Text</a:t>
            </a:r>
          </a:p>
        </p:txBody>
      </p:sp>
      <p:sp>
        <p:nvSpPr>
          <p:cNvPr id="76" name="Body Level One…"/>
          <p:cNvSpPr txBox="1">
            <a:spLocks noGrp="1"/>
          </p:cNvSpPr>
          <p:nvPr>
            <p:ph type="body" idx="1"/>
          </p:nvPr>
        </p:nvSpPr>
        <p:spPr>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1850" y="1709738"/>
            <a:ext cx="10515600" cy="2852737"/>
          </a:xfrm>
          <a:prstGeom prst="rect">
            <a:avLst/>
          </a:prstGeom>
        </p:spPr>
        <p:txBody>
          <a:bodyPr anchor="b"/>
          <a:lstStyle>
            <a:lvl1pPr>
              <a:defRPr sz="6000">
                <a:latin typeface="Gill Sans MT" panose="020B0502020104020203" pitchFamily="34" charset="0"/>
              </a:defRPr>
            </a:lvl1pPr>
          </a:lstStyle>
          <a:p>
            <a:r>
              <a:rPr dirty="0"/>
              <a:t>Title Text</a:t>
            </a:r>
          </a:p>
        </p:txBody>
      </p:sp>
      <p:sp>
        <p:nvSpPr>
          <p:cNvPr id="85"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latin typeface="Gill Sans MT" panose="020B0502020104020203" pitchFamily="34" charset="0"/>
              </a:defRPr>
            </a:lvl1pPr>
            <a:lvl2pPr marL="0" indent="457200">
              <a:buSzTx/>
              <a:buFontTx/>
              <a:buNone/>
              <a:defRPr sz="2400">
                <a:solidFill>
                  <a:srgbClr val="888888"/>
                </a:solidFill>
                <a:latin typeface="Gill Sans MT" panose="020B0502020104020203" pitchFamily="34" charset="0"/>
              </a:defRPr>
            </a:lvl2pPr>
            <a:lvl3pPr marL="0" indent="914400">
              <a:buSzTx/>
              <a:buFontTx/>
              <a:buNone/>
              <a:defRPr sz="2400">
                <a:solidFill>
                  <a:srgbClr val="888888"/>
                </a:solidFill>
                <a:latin typeface="Gill Sans MT" panose="020B0502020104020203" pitchFamily="34" charset="0"/>
              </a:defRPr>
            </a:lvl3pPr>
            <a:lvl4pPr marL="0" indent="1371600">
              <a:buSzTx/>
              <a:buFontTx/>
              <a:buNone/>
              <a:defRPr sz="2400">
                <a:solidFill>
                  <a:srgbClr val="888888"/>
                </a:solidFill>
                <a:latin typeface="Gill Sans MT" panose="020B0502020104020203" pitchFamily="34" charset="0"/>
              </a:defRPr>
            </a:lvl4pPr>
            <a:lvl5pPr marL="0" indent="1828800">
              <a:buSzTx/>
              <a:buFontTx/>
              <a:buNone/>
              <a:defRPr sz="2400">
                <a:solidFill>
                  <a:srgbClr val="888888"/>
                </a:solidFill>
                <a:latin typeface="Gill Sans MT" panose="020B0502020104020203"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20"/>
          <a:stretch>
            <a:fillRect/>
          </a:stretch>
        </p:blipFill>
        <p:spPr>
          <a:xfrm>
            <a:off x="50339" y="6079302"/>
            <a:ext cx="2622971" cy="737494"/>
          </a:xfrm>
          <a:prstGeom prst="rect">
            <a:avLst/>
          </a:prstGeom>
          <a:ln w="12700">
            <a:miter lim="400000"/>
          </a:ln>
        </p:spPr>
      </p:pic>
      <p:sp>
        <p:nvSpPr>
          <p:cNvPr id="3"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rishstatutebook.ie/eli/2020/si/358/made/en/print" TargetMode="External"/><Relationship Id="rId2" Type="http://schemas.openxmlformats.org/officeDocument/2006/relationships/hyperlink" Target="https://eur-lex.europa.eu/legal-content/en/TXT/?uri=CELEX%3A32016L2102" TargetMode="External"/><Relationship Id="rId1" Type="http://schemas.openxmlformats.org/officeDocument/2006/relationships/slideLayout" Target="../slideLayouts/slideLayout6.xml"/><Relationship Id="rId4" Type="http://schemas.openxmlformats.org/officeDocument/2006/relationships/hyperlink" Target="http://nda.ie/publications/communications/eu-web-accessibility-directiv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universaldesign.ie/technology-ict/web-and-mobile-app-accessibility/accessibility-statement1/"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nda.ie/publications/communications/eu-web-accessibility-directive/monitoring%20reports/"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jgbyrne@nda.ie" TargetMode="External"/><Relationship Id="rId2" Type="http://schemas.openxmlformats.org/officeDocument/2006/relationships/hyperlink" Target="mailto:gerry.ellis@feelthebenefit.com" TargetMode="Externa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1.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hyperlink" Target="http://www.esri.ie/publications/identification-of-skills-gaps-among-persons-with-disabilities-and-their-employment" TargetMode="External"/><Relationship Id="rId3" Type="http://schemas.openxmlformats.org/officeDocument/2006/relationships/hyperlink" Target="https://www.un.org/development/desa/disabilities/convention-on-the-rights-of-persons-with-disabilities.html" TargetMode="External"/><Relationship Id="rId7" Type="http://schemas.openxmlformats.org/officeDocument/2006/relationships/hyperlink" Target="http://www.edf-feph.org/" TargetMode="External"/><Relationship Id="rId12" Type="http://schemas.openxmlformats.org/officeDocument/2006/relationships/hyperlink" Target="https://digital-strategy.ec.europa.eu/en/policies/web-accessibility-directive-standards-and-harmonisation"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www.rod-group.com/" TargetMode="External"/><Relationship Id="rId11" Type="http://schemas.openxmlformats.org/officeDocument/2006/relationships/hyperlink" Target="https://askjan.org/topics/costs.cfm" TargetMode="External"/><Relationship Id="rId5" Type="http://schemas.openxmlformats.org/officeDocument/2006/relationships/hyperlink" Target="https://www.w3.org/WAI/standards-guidelines/wcag/" TargetMode="External"/><Relationship Id="rId10" Type="http://schemas.openxmlformats.org/officeDocument/2006/relationships/hyperlink" Target="https://www.accenture.com/us-en/about/inclusion-diversity/persons-with-disabilities" TargetMode="External"/><Relationship Id="rId4" Type="http://schemas.openxmlformats.org/officeDocument/2006/relationships/hyperlink" Target="https://www.universaldesign.ie/" TargetMode="External"/><Relationship Id="rId9" Type="http://schemas.openxmlformats.org/officeDocument/2006/relationships/hyperlink" Target="https://thedpigroup.com/2013/02/27/hire-workers-with-disabilities-to-improve-bottom-li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igital-strategy.ec.europa.eu/en/policies/web-accessibility-directive-standards-and-harmonisation"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s://www.assist.vt.edu/web-accessibility/training-and-tutorials.html" TargetMode="External"/><Relationship Id="rId4" Type="http://schemas.openxmlformats.org/officeDocument/2006/relationships/hyperlink" Target="https://moocap.gpii.e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ics.ie/news/Web%20Accessibility-Directive-Training-Serie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4.jpeg"/><Relationship Id="rId4" Type="http://schemas.openxmlformats.org/officeDocument/2006/relationships/hyperlink" Target="https://icdl.us11.list-manage.com/track/click?u=df35d31d21b93994892ebbe95&amp;id=b1a24a4186&amp;e=e183772cda"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universaldesign.ie/technology-ict/web-and-mobile-app-accessibility/accessibility-statement1/" TargetMode="External"/><Relationship Id="rId7" Type="http://schemas.openxmlformats.org/officeDocument/2006/relationships/image" Target="../media/image35.png"/><Relationship Id="rId2" Type="http://schemas.openxmlformats.org/officeDocument/2006/relationships/hyperlink" Target="http://nda.ie/publications/communications/eu-web-accessibility-directive/" TargetMode="External"/><Relationship Id="rId1" Type="http://schemas.openxmlformats.org/officeDocument/2006/relationships/slideLayout" Target="../slideLayouts/slideLayout8.xml"/><Relationship Id="rId6" Type="http://schemas.openxmlformats.org/officeDocument/2006/relationships/hyperlink" Target="mailto:webaccessmonitor@nda.ie" TargetMode="External"/><Relationship Id="rId5" Type="http://schemas.openxmlformats.org/officeDocument/2006/relationships/hyperlink" Target="http://universaldesign.ie/technology-ict/web-accessibility-techniques1/" TargetMode="External"/><Relationship Id="rId10" Type="http://schemas.openxmlformats.org/officeDocument/2006/relationships/image" Target="../media/image38.png"/><Relationship Id="rId4" Type="http://schemas.openxmlformats.org/officeDocument/2006/relationships/hyperlink" Target="http://universaldesign.ie/technology-ict/web-and-mobile-app-accessibility/guidance-and-resources/" TargetMode="External"/><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13.png"/><Relationship Id="rId2" Type="http://schemas.openxmlformats.org/officeDocument/2006/relationships/hyperlink" Target="mailto:djrice@nda.ie"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hyperlink" Target="mailto:djrice@nda.ie" TargetMode="Externa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ics.ie/news/Web%20Accessibility-Directive-Training-Serie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4.jpeg"/><Relationship Id="rId4" Type="http://schemas.openxmlformats.org/officeDocument/2006/relationships/hyperlink" Target="https://icdl.us11.list-manage.com/track/click?u=df35d31d21b93994892ebbe95&amp;id=b1a24a4186&amp;e=e183772cd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btadamson@nda.ie" TargetMode="External"/><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jpeg"/><Relationship Id="rId5" Type="http://schemas.openxmlformats.org/officeDocument/2006/relationships/hyperlink" Target="mailto:btasamson@nda.ie" TargetMode="External"/><Relationship Id="rId10" Type="http://schemas.openxmlformats.org/officeDocument/2006/relationships/image" Target="../media/image15.png"/><Relationship Id="rId4" Type="http://schemas.openxmlformats.org/officeDocument/2006/relationships/hyperlink" Target="mailto:jgbyrne@nda.ie"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Box 7"/>
          <p:cNvSpPr txBox="1">
            <a:spLocks noGrp="1"/>
          </p:cNvSpPr>
          <p:nvPr>
            <p:ph type="title" idx="4294967295"/>
          </p:nvPr>
        </p:nvSpPr>
        <p:spPr>
          <a:xfrm>
            <a:off x="594778" y="163545"/>
            <a:ext cx="10742205" cy="197815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4400" b="1">
                <a:solidFill>
                  <a:srgbClr val="FFFFFF"/>
                </a:solidFill>
                <a:latin typeface="Arial"/>
                <a:ea typeface="Arial"/>
                <a:cs typeface="Arial"/>
                <a:sym typeface="Aria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Arial"/>
                <a:ea typeface="Arial"/>
                <a:cs typeface="Arial"/>
                <a:sym typeface="Arial"/>
              </a:rPr>
              <a:t>Accessibility: The right choice - Inclusion, universal design and accessibility in online public services</a:t>
            </a:r>
          </a:p>
        </p:txBody>
      </p:sp>
      <p:sp>
        <p:nvSpPr>
          <p:cNvPr id="167" name="TextBox 8"/>
          <p:cNvSpPr txBox="1"/>
          <p:nvPr/>
        </p:nvSpPr>
        <p:spPr>
          <a:xfrm>
            <a:off x="505563" y="2526970"/>
            <a:ext cx="7683697"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b="1">
                <a:solidFill>
                  <a:srgbClr val="FFFFFF"/>
                </a:solidFill>
                <a:latin typeface="Arial Narrow"/>
                <a:ea typeface="Arial Narrow"/>
                <a:cs typeface="Arial Narrow"/>
                <a:sym typeface="Arial Narrow"/>
              </a:defRPr>
            </a:lvl1pPr>
          </a:lstStyle>
          <a:p>
            <a:r>
              <a:t>Welcome!  We will begin shortly…</a:t>
            </a:r>
          </a:p>
        </p:txBody>
      </p:sp>
      <p:sp>
        <p:nvSpPr>
          <p:cNvPr id="169" name="TextBox 1"/>
          <p:cNvSpPr txBox="1"/>
          <p:nvPr/>
        </p:nvSpPr>
        <p:spPr>
          <a:xfrm>
            <a:off x="505564" y="2932963"/>
            <a:ext cx="8224854" cy="3102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u="sng">
                <a:solidFill>
                  <a:srgbClr val="FFFFFF"/>
                </a:solidFill>
              </a:defRPr>
            </a:pPr>
            <a:r>
              <a:t>Housekeeping </a:t>
            </a:r>
          </a:p>
          <a:p>
            <a:pPr marL="285750" indent="-285750">
              <a:lnSpc>
                <a:spcPct val="150000"/>
              </a:lnSpc>
              <a:buSzPct val="100000"/>
              <a:buFont typeface="Arial"/>
              <a:buChar char="•"/>
              <a:defRPr>
                <a:solidFill>
                  <a:srgbClr val="FFFFFF"/>
                </a:solidFill>
              </a:defRPr>
            </a:pPr>
            <a:r>
              <a:t>Attendee microphones and cameras are disabled</a:t>
            </a:r>
          </a:p>
          <a:p>
            <a:pPr marL="285750" indent="-285750">
              <a:lnSpc>
                <a:spcPct val="150000"/>
              </a:lnSpc>
              <a:buSzPct val="100000"/>
              <a:buFont typeface="Arial"/>
              <a:buChar char="•"/>
              <a:defRPr>
                <a:solidFill>
                  <a:srgbClr val="FFFFFF"/>
                </a:solidFill>
              </a:defRPr>
            </a:pPr>
            <a:r>
              <a:t>Closed captioning is provided </a:t>
            </a:r>
          </a:p>
          <a:p>
            <a:pPr marL="285750" indent="-285750">
              <a:lnSpc>
                <a:spcPct val="150000"/>
              </a:lnSpc>
              <a:buSzPct val="100000"/>
              <a:buFont typeface="Arial"/>
              <a:buChar char="•"/>
              <a:defRPr>
                <a:solidFill>
                  <a:srgbClr val="FFFFFF"/>
                </a:solidFill>
              </a:defRPr>
            </a:pPr>
            <a:r>
              <a:t>Please type your questions into the on-screen Q&amp;A text box</a:t>
            </a:r>
          </a:p>
          <a:p>
            <a:pPr marL="285750" indent="-285750">
              <a:lnSpc>
                <a:spcPct val="150000"/>
              </a:lnSpc>
              <a:buSzPct val="100000"/>
              <a:buFont typeface="Arial"/>
              <a:buChar char="•"/>
              <a:defRPr>
                <a:solidFill>
                  <a:srgbClr val="FFFFFF"/>
                </a:solidFill>
              </a:defRPr>
            </a:pPr>
            <a:r>
              <a:t>Time will be put aside towards the end of this session to answer your questions</a:t>
            </a:r>
          </a:p>
          <a:p>
            <a:pPr marL="285750" indent="-285750">
              <a:lnSpc>
                <a:spcPct val="150000"/>
              </a:lnSpc>
              <a:buSzPct val="100000"/>
              <a:buFont typeface="Arial"/>
              <a:buChar char="•"/>
              <a:defRPr>
                <a:solidFill>
                  <a:srgbClr val="FFFFFF"/>
                </a:solidFill>
              </a:defRPr>
            </a:pPr>
            <a:r>
              <a:t>We would appreciate if you could complete a short survey after the event</a:t>
            </a:r>
          </a:p>
          <a:p>
            <a:pPr marL="285750" indent="-285750">
              <a:lnSpc>
                <a:spcPct val="150000"/>
              </a:lnSpc>
              <a:buSzPct val="100000"/>
              <a:buFont typeface="Arial"/>
              <a:buChar char="•"/>
              <a:defRPr>
                <a:solidFill>
                  <a:srgbClr val="FFFFFF"/>
                </a:solidFill>
              </a:defRPr>
            </a:pPr>
            <a:r>
              <a:t>A recording of this seminar will become available in the member resources section of ics.ie over the coming days</a:t>
            </a:r>
          </a:p>
        </p:txBody>
      </p:sp>
      <p:sp>
        <p:nvSpPr>
          <p:cNvPr id="168" name="TextBox 6"/>
          <p:cNvSpPr txBox="1"/>
          <p:nvPr/>
        </p:nvSpPr>
        <p:spPr>
          <a:xfrm>
            <a:off x="505563" y="6100819"/>
            <a:ext cx="848360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F89B2A"/>
                </a:solidFill>
                <a:latin typeface="Arial Black"/>
                <a:ea typeface="Arial Black"/>
                <a:cs typeface="Arial Black"/>
                <a:sym typeface="Arial Black"/>
              </a:defRPr>
            </a:lvl1pPr>
          </a:lstStyle>
          <a:p>
            <a:r>
              <a:t>ICS - The voice of IT Professionals in Ireland – www.ics.ie​</a:t>
            </a:r>
          </a:p>
        </p:txBody>
      </p:sp>
      <p:pic>
        <p:nvPicPr>
          <p:cNvPr id="165" name="Picture 4" descr="ICS Logo">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504626" y="5404496"/>
            <a:ext cx="2343151" cy="10287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a:spLocks noGrp="1"/>
          </p:cNvSpPr>
          <p:nvPr>
            <p:ph type="title"/>
          </p:nvPr>
        </p:nvSpPr>
        <p:spPr>
          <a:xfrm>
            <a:off x="675190" y="516207"/>
            <a:ext cx="6385368" cy="1518968"/>
          </a:xfrm>
          <a:prstGeom prst="rect">
            <a:avLst/>
          </a:prstGeom>
        </p:spPr>
        <p:txBody>
          <a:bodyPr/>
          <a:lstStyle>
            <a:lvl1pPr>
              <a:defRPr sz="4000"/>
            </a:lvl1pPr>
          </a:lstStyle>
          <a:p>
            <a:r>
              <a:rPr b="1" dirty="0">
                <a:latin typeface="Gill Sans MT" panose="020B0502020104020203" pitchFamily="34" charset="0"/>
              </a:rPr>
              <a:t>EU Web Accessibility Directive</a:t>
            </a:r>
          </a:p>
        </p:txBody>
      </p:sp>
      <p:sp>
        <p:nvSpPr>
          <p:cNvPr id="223" name="Content Placeholder 10"/>
          <p:cNvSpPr txBox="1">
            <a:spLocks noGrp="1"/>
          </p:cNvSpPr>
          <p:nvPr>
            <p:ph type="body" sz="half" idx="4294967295"/>
          </p:nvPr>
        </p:nvSpPr>
        <p:spPr>
          <a:xfrm>
            <a:off x="675190" y="2154918"/>
            <a:ext cx="6543173" cy="3788682"/>
          </a:xfrm>
          <a:prstGeom prst="rect">
            <a:avLst/>
          </a:prstGeom>
        </p:spPr>
        <p:txBody>
          <a:bodyPr>
            <a:normAutofit fontScale="92500"/>
          </a:bodyPr>
          <a:lstStyle/>
          <a:p>
            <a:pPr>
              <a:defRPr sz="2000"/>
            </a:pPr>
            <a:r>
              <a:rPr sz="2100" u="sng" dirty="0">
                <a:solidFill>
                  <a:srgbClr val="0563C1"/>
                </a:solidFill>
                <a:uFill>
                  <a:solidFill>
                    <a:srgbClr val="0563C1"/>
                  </a:solidFill>
                </a:uFill>
                <a:hlinkClick r:id="rId2"/>
              </a:rPr>
              <a:t>Directive (EU) 2016/2102 </a:t>
            </a:r>
            <a:r>
              <a:rPr sz="2100" dirty="0"/>
              <a:t>of the European Parliament and of the Council of 26 October 2016 on the accessibility of the websites and mobile applications of public sector bodies </a:t>
            </a:r>
          </a:p>
          <a:p>
            <a:pPr marL="1143000" lvl="2" indent="-228600">
              <a:spcBef>
                <a:spcPts val="500"/>
              </a:spcBef>
              <a:defRPr sz="2000"/>
            </a:pPr>
            <a:endParaRPr sz="2100" dirty="0"/>
          </a:p>
          <a:p>
            <a:pPr>
              <a:defRPr sz="2000"/>
            </a:pPr>
            <a:r>
              <a:rPr sz="2100" dirty="0"/>
              <a:t>Transposed into Irish Law on </a:t>
            </a:r>
            <a:r>
              <a:rPr sz="2100" b="1" dirty="0"/>
              <a:t>23 September 2020</a:t>
            </a:r>
            <a:r>
              <a:rPr sz="2100" dirty="0"/>
              <a:t>, under </a:t>
            </a:r>
            <a:r>
              <a:rPr sz="2100" u="sng" dirty="0">
                <a:solidFill>
                  <a:srgbClr val="0563C1"/>
                </a:solidFill>
                <a:uFill>
                  <a:solidFill>
                    <a:srgbClr val="0563C1"/>
                  </a:solidFill>
                </a:uFill>
                <a:hlinkClick r:id="rId3"/>
              </a:rPr>
              <a:t>S.I. No. 358/2020</a:t>
            </a:r>
            <a:r>
              <a:rPr sz="2100" dirty="0"/>
              <a:t> - European Union (Accessibility of Websites and Mobile Applications of Public Sector Bodies) Regulations 2020</a:t>
            </a:r>
          </a:p>
          <a:p>
            <a:pPr>
              <a:defRPr sz="2000"/>
            </a:pPr>
            <a:r>
              <a:rPr sz="2100" dirty="0"/>
              <a:t>Sets a standard for public sector websites</a:t>
            </a:r>
          </a:p>
          <a:p>
            <a:pPr>
              <a:defRPr sz="2000"/>
            </a:pPr>
            <a:r>
              <a:rPr sz="2100" dirty="0"/>
              <a:t>Introduces monitoring of compliance</a:t>
            </a:r>
          </a:p>
          <a:p>
            <a:pPr>
              <a:defRPr sz="1600"/>
            </a:pPr>
            <a:endParaRPr sz="2100" dirty="0"/>
          </a:p>
          <a:p>
            <a:pPr marL="0" indent="0">
              <a:buNone/>
              <a:defRPr sz="2000"/>
            </a:pPr>
            <a:r>
              <a:rPr sz="2100" dirty="0"/>
              <a:t>See overview on the </a:t>
            </a:r>
            <a:r>
              <a:rPr sz="2100" u="sng" dirty="0">
                <a:solidFill>
                  <a:srgbClr val="0563C1"/>
                </a:solidFill>
                <a:uFill>
                  <a:solidFill>
                    <a:srgbClr val="0563C1"/>
                  </a:solidFill>
                </a:uFill>
                <a:hlinkClick r:id="rId4"/>
              </a:rPr>
              <a:t>NDA website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xfrm>
            <a:off x="5758543" y="805542"/>
            <a:ext cx="5878286" cy="1099458"/>
          </a:xfrm>
          <a:prstGeom prst="rect">
            <a:avLst/>
          </a:prstGeom>
        </p:spPr>
        <p:txBody>
          <a:bodyPr>
            <a:normAutofit/>
          </a:bodyPr>
          <a:lstStyle>
            <a:lvl1pPr>
              <a:defRPr sz="3600" b="1">
                <a:latin typeface="+mj-lt"/>
                <a:ea typeface="+mj-ea"/>
                <a:cs typeface="+mj-cs"/>
                <a:sym typeface="Calibri"/>
              </a:defRPr>
            </a:lvl1pPr>
          </a:lstStyle>
          <a:p>
            <a:r>
              <a:rPr sz="3200" dirty="0">
                <a:latin typeface="Gill Sans MT" panose="020B0502020104020203" pitchFamily="34" charset="0"/>
              </a:rPr>
              <a:t>Web Accessibility Directive – What public bodies must do</a:t>
            </a:r>
          </a:p>
        </p:txBody>
      </p:sp>
      <p:sp>
        <p:nvSpPr>
          <p:cNvPr id="7" name="Content Placeholder 2"/>
          <p:cNvSpPr txBox="1">
            <a:spLocks/>
          </p:cNvSpPr>
          <p:nvPr/>
        </p:nvSpPr>
        <p:spPr>
          <a:xfrm>
            <a:off x="5681664" y="2267617"/>
            <a:ext cx="5955165" cy="2863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hangingPunct="1">
              <a:lnSpc>
                <a:spcPct val="81000"/>
              </a:lnSpc>
              <a:defRPr sz="2000"/>
            </a:pPr>
            <a:r>
              <a:rPr lang="en-IE" sz="2400">
                <a:latin typeface="Gill Sans MT" panose="020B0502020104020203" pitchFamily="34" charset="0"/>
              </a:rPr>
              <a:t>Ensure all their websites and mobile apps comply with </a:t>
            </a:r>
            <a:r>
              <a:rPr lang="en-IE" sz="2400" b="1">
                <a:latin typeface="Gill Sans MT" panose="020B0502020104020203" pitchFamily="34" charset="0"/>
              </a:rPr>
              <a:t>AA WCAG 2.1</a:t>
            </a:r>
          </a:p>
          <a:p>
            <a:pPr marL="685800" lvl="1" indent="-228600" hangingPunct="1">
              <a:lnSpc>
                <a:spcPct val="81000"/>
              </a:lnSpc>
              <a:spcBef>
                <a:spcPts val="500"/>
              </a:spcBef>
              <a:defRPr sz="2000"/>
            </a:pPr>
            <a:endParaRPr lang="en-IE" sz="2400" b="1">
              <a:latin typeface="Gill Sans MT" panose="020B0502020104020203" pitchFamily="34" charset="0"/>
            </a:endParaRPr>
          </a:p>
          <a:p>
            <a:pPr hangingPunct="1">
              <a:lnSpc>
                <a:spcPct val="81000"/>
              </a:lnSpc>
              <a:defRPr sz="2000"/>
            </a:pPr>
            <a:r>
              <a:rPr lang="en-IE" sz="2400">
                <a:latin typeface="Gill Sans MT" panose="020B0502020104020203" pitchFamily="34" charset="0"/>
              </a:rPr>
              <a:t>Provide and maintain a detailed </a:t>
            </a:r>
            <a:r>
              <a:rPr lang="en-IE" sz="2400" b="1">
                <a:latin typeface="Gill Sans MT" panose="020B0502020104020203" pitchFamily="34" charset="0"/>
              </a:rPr>
              <a:t>accessibility statement</a:t>
            </a:r>
          </a:p>
          <a:p>
            <a:pPr hangingPunct="1">
              <a:lnSpc>
                <a:spcPct val="81000"/>
              </a:lnSpc>
              <a:defRPr sz="2000" b="1"/>
            </a:pPr>
            <a:endParaRPr lang="en-IE" sz="2400" b="1">
              <a:latin typeface="Gill Sans MT" panose="020B0502020104020203" pitchFamily="34" charset="0"/>
            </a:endParaRPr>
          </a:p>
          <a:p>
            <a:pPr hangingPunct="1">
              <a:lnSpc>
                <a:spcPct val="81000"/>
              </a:lnSpc>
              <a:defRPr sz="2000"/>
            </a:pPr>
            <a:r>
              <a:rPr lang="en-IE" sz="2400">
                <a:latin typeface="Gill Sans MT" panose="020B0502020104020203" pitchFamily="34" charset="0"/>
              </a:rPr>
              <a:t>Include a </a:t>
            </a:r>
            <a:r>
              <a:rPr lang="en-IE" sz="2400" b="1">
                <a:latin typeface="Gill Sans MT" panose="020B0502020104020203" pitchFamily="34" charset="0"/>
              </a:rPr>
              <a:t>feedback</a:t>
            </a:r>
            <a:r>
              <a:rPr lang="en-IE" sz="2400">
                <a:latin typeface="Gill Sans MT" panose="020B0502020104020203" pitchFamily="34" charset="0"/>
              </a:rPr>
              <a:t> mechanism and info on asking for support or making a complaint</a:t>
            </a:r>
            <a:endParaRPr lang="en-IE" sz="2400" dirty="0">
              <a:latin typeface="Gill Sans MT" panose="020B0502020104020203" pitchFamily="34" charset="0"/>
            </a:endParaRPr>
          </a:p>
        </p:txBody>
      </p:sp>
      <p:pic>
        <p:nvPicPr>
          <p:cNvPr id="228" name="Picture 6" descr="W3C and WCAG 2.1 Logo"/>
          <p:cNvPicPr>
            <a:picLocks noChangeAspect="1"/>
          </p:cNvPicPr>
          <p:nvPr/>
        </p:nvPicPr>
        <p:blipFill>
          <a:blip r:embed="rId2"/>
          <a:stretch>
            <a:fillRect/>
          </a:stretch>
        </p:blipFill>
        <p:spPr>
          <a:xfrm>
            <a:off x="5605464" y="5398157"/>
            <a:ext cx="2743880" cy="969306"/>
          </a:xfrm>
          <a:prstGeom prst="rect">
            <a:avLst/>
          </a:prstGeom>
          <a:ln w="12700">
            <a:miter lim="400000"/>
          </a:ln>
        </p:spPr>
      </p:pic>
      <p:pic>
        <p:nvPicPr>
          <p:cNvPr id="229" name="&quot;&quot;Picture 10">
            <a:extLst>
              <a:ext uri="{C183D7F6-B498-43B3-948B-1728B52AA6E4}">
                <adec:decorative xmlns:adec="http://schemas.microsoft.com/office/drawing/2017/decorative" val="1"/>
              </a:ext>
            </a:extLst>
          </p:cNvPr>
          <p:cNvPicPr>
            <a:picLocks noChangeAspect="1"/>
          </p:cNvPicPr>
          <p:nvPr/>
        </p:nvPicPr>
        <p:blipFill>
          <a:blip r:embed="rId3"/>
          <a:srcRect b="12912"/>
          <a:stretch>
            <a:fillRect/>
          </a:stretch>
        </p:blipFill>
        <p:spPr>
          <a:xfrm>
            <a:off x="8536444" y="5031240"/>
            <a:ext cx="1555814" cy="1459141"/>
          </a:xfrm>
          <a:prstGeom prst="rect">
            <a:avLst/>
          </a:prstGeom>
          <a:ln w="12700">
            <a:miter lim="400000"/>
          </a:ln>
        </p:spPr>
      </p:pic>
      <p:pic>
        <p:nvPicPr>
          <p:cNvPr id="230" name="&quot;&quot;Picture 7">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93030" y="5263228"/>
            <a:ext cx="1354065" cy="109553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txBox="1">
            <a:spLocks noGrp="1"/>
          </p:cNvSpPr>
          <p:nvPr>
            <p:ph type="title"/>
          </p:nvPr>
        </p:nvSpPr>
        <p:spPr>
          <a:xfrm>
            <a:off x="642257" y="783771"/>
            <a:ext cx="4278087" cy="2732315"/>
          </a:xfrm>
          <a:prstGeom prst="rect">
            <a:avLst/>
          </a:prstGeom>
        </p:spPr>
        <p:txBody>
          <a:bodyPr anchor="t"/>
          <a:lstStyle>
            <a:lvl1pPr>
              <a:defRPr sz="5200" b="1">
                <a:latin typeface="+mj-lt"/>
                <a:ea typeface="+mj-ea"/>
                <a:cs typeface="+mj-cs"/>
                <a:sym typeface="Calibri"/>
              </a:defRPr>
            </a:lvl1pPr>
          </a:lstStyle>
          <a:p>
            <a:r>
              <a:rPr dirty="0">
                <a:latin typeface="Gill Sans MT" panose="020B0502020104020203" pitchFamily="34" charset="0"/>
              </a:rPr>
              <a:t>The Accessibility Statement </a:t>
            </a:r>
            <a:r>
              <a:rPr sz="3600" b="0" dirty="0">
                <a:latin typeface="Gill Sans MT" panose="020B0502020104020203" pitchFamily="34" charset="0"/>
              </a:rPr>
              <a:t>must contain</a:t>
            </a:r>
          </a:p>
        </p:txBody>
      </p:sp>
      <p:sp>
        <p:nvSpPr>
          <p:cNvPr id="268" name="Content Placeholder 2"/>
          <p:cNvSpPr txBox="1">
            <a:spLocks noGrp="1"/>
          </p:cNvSpPr>
          <p:nvPr>
            <p:ph type="body" sz="half" idx="1"/>
          </p:nvPr>
        </p:nvSpPr>
        <p:spPr>
          <a:xfrm>
            <a:off x="5162203" y="473828"/>
            <a:ext cx="6101544" cy="5446683"/>
          </a:xfrm>
          <a:prstGeom prst="rect">
            <a:avLst/>
          </a:prstGeom>
        </p:spPr>
        <p:txBody>
          <a:bodyPr anchor="ctr">
            <a:noAutofit/>
          </a:bodyPr>
          <a:lstStyle/>
          <a:p>
            <a:pPr marL="203454" indent="-203454" defTabSz="813816">
              <a:spcBef>
                <a:spcPts val="800"/>
              </a:spcBef>
              <a:defRPr sz="1779" b="1"/>
            </a:pPr>
            <a:r>
              <a:rPr sz="2000" dirty="0"/>
              <a:t>Compliance status</a:t>
            </a:r>
          </a:p>
          <a:p>
            <a:pPr marL="610361" lvl="1" indent="-203454" defTabSz="813816">
              <a:spcBef>
                <a:spcPts val="400"/>
              </a:spcBef>
              <a:defRPr sz="1779"/>
            </a:pPr>
            <a:r>
              <a:rPr sz="2000" dirty="0"/>
              <a:t>State if the website fully/partially/non-compliant</a:t>
            </a:r>
            <a:endParaRPr sz="1600" dirty="0"/>
          </a:p>
          <a:p>
            <a:pPr marL="610361" lvl="1" indent="-203454" defTabSz="813816">
              <a:spcBef>
                <a:spcPts val="400"/>
              </a:spcBef>
              <a:defRPr sz="1779"/>
            </a:pPr>
            <a:r>
              <a:rPr sz="2000" dirty="0"/>
              <a:t>M</a:t>
            </a:r>
            <a:r>
              <a:rPr lang="en-IE" sz="2000" dirty="0"/>
              <a:t>u</a:t>
            </a:r>
            <a:r>
              <a:rPr sz="2000" dirty="0" err="1"/>
              <a:t>st</a:t>
            </a:r>
            <a:r>
              <a:rPr sz="2000" dirty="0"/>
              <a:t> be based on a review</a:t>
            </a:r>
          </a:p>
          <a:p>
            <a:pPr marL="203454" indent="-203454" defTabSz="813816">
              <a:spcBef>
                <a:spcPts val="800"/>
              </a:spcBef>
              <a:defRPr sz="1779" b="1"/>
            </a:pPr>
            <a:r>
              <a:rPr sz="2000" dirty="0"/>
              <a:t>Non-accessible content</a:t>
            </a:r>
          </a:p>
          <a:p>
            <a:pPr marL="610361" lvl="1" indent="-203454" defTabSz="813816">
              <a:spcBef>
                <a:spcPts val="400"/>
              </a:spcBef>
              <a:defRPr sz="1779"/>
            </a:pPr>
            <a:r>
              <a:rPr sz="2000" dirty="0"/>
              <a:t>List non-accessible parts.  State why (e.g. exempt under legislation, disproportionate burden - assessment)</a:t>
            </a:r>
            <a:endParaRPr sz="1600" dirty="0"/>
          </a:p>
          <a:p>
            <a:pPr marL="203454" indent="-203454" defTabSz="813816">
              <a:spcBef>
                <a:spcPts val="800"/>
              </a:spcBef>
              <a:defRPr sz="1779" b="1"/>
            </a:pPr>
            <a:r>
              <a:rPr sz="2000" dirty="0"/>
              <a:t>Preparation of this accessibility statement </a:t>
            </a:r>
          </a:p>
          <a:p>
            <a:pPr marL="610361" lvl="1" indent="-203454" defTabSz="813816">
              <a:spcBef>
                <a:spcPts val="400"/>
              </a:spcBef>
              <a:defRPr sz="1779"/>
            </a:pPr>
            <a:r>
              <a:rPr sz="2000" dirty="0"/>
              <a:t>Method used </a:t>
            </a:r>
            <a:r>
              <a:rPr sz="2000" dirty="0" err="1"/>
              <a:t>e.g</a:t>
            </a:r>
            <a:r>
              <a:rPr sz="2000" dirty="0"/>
              <a:t> independent audit</a:t>
            </a:r>
            <a:endParaRPr sz="1600" dirty="0"/>
          </a:p>
          <a:p>
            <a:pPr marL="203454" indent="-203454" defTabSz="813816">
              <a:spcBef>
                <a:spcPts val="800"/>
              </a:spcBef>
              <a:defRPr sz="1779" b="1"/>
            </a:pPr>
            <a:r>
              <a:rPr sz="2000" dirty="0"/>
              <a:t>Feedback and contact information </a:t>
            </a:r>
          </a:p>
          <a:p>
            <a:pPr marL="610361" lvl="1" indent="-203454" defTabSz="813816">
              <a:spcBef>
                <a:spcPts val="400"/>
              </a:spcBef>
              <a:defRPr sz="1779"/>
            </a:pPr>
            <a:r>
              <a:rPr sz="2000" dirty="0"/>
              <a:t>Notify public body of issues</a:t>
            </a:r>
            <a:endParaRPr sz="1600" dirty="0"/>
          </a:p>
          <a:p>
            <a:pPr marL="610361" lvl="1" indent="-203454" defTabSz="813816">
              <a:spcBef>
                <a:spcPts val="400"/>
              </a:spcBef>
              <a:defRPr sz="1779"/>
            </a:pPr>
            <a:r>
              <a:rPr sz="2000" dirty="0"/>
              <a:t>Name person in charge of dealing with requests</a:t>
            </a:r>
            <a:endParaRPr sz="1600" dirty="0"/>
          </a:p>
          <a:p>
            <a:pPr marL="203454" indent="-203454" defTabSz="813816">
              <a:spcBef>
                <a:spcPts val="800"/>
              </a:spcBef>
              <a:defRPr sz="1779" b="1"/>
            </a:pPr>
            <a:r>
              <a:rPr sz="2000" dirty="0"/>
              <a:t>Enforcement procedure </a:t>
            </a:r>
          </a:p>
          <a:p>
            <a:pPr marL="610361" lvl="1" indent="-203454" defTabSz="813816">
              <a:spcBef>
                <a:spcPts val="400"/>
              </a:spcBef>
              <a:defRPr sz="1779"/>
            </a:pPr>
            <a:r>
              <a:rPr sz="2000" dirty="0"/>
              <a:t>Equal Status Act 2000 (No. 8 of 2000) and the Disability Act 2005 (No. 14 of 2005) to the extent to which they apply to the body concerned. </a:t>
            </a:r>
            <a:endParaRPr sz="1600" dirty="0"/>
          </a:p>
          <a:p>
            <a:pPr marL="610361" lvl="1" indent="-203454" defTabSz="813816">
              <a:spcBef>
                <a:spcPts val="400"/>
              </a:spcBef>
              <a:defRPr sz="1424"/>
            </a:pPr>
            <a:endParaRPr sz="1400" dirty="0"/>
          </a:p>
        </p:txBody>
      </p:sp>
      <p:sp>
        <p:nvSpPr>
          <p:cNvPr id="269" name="Rectangle 3"/>
          <p:cNvSpPr txBox="1"/>
          <p:nvPr/>
        </p:nvSpPr>
        <p:spPr>
          <a:xfrm>
            <a:off x="6096000" y="5919869"/>
            <a:ext cx="5464104"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b="1" u="sng">
                <a:solidFill>
                  <a:srgbClr val="0563C1"/>
                </a:solidFill>
                <a:uFill>
                  <a:solidFill>
                    <a:srgbClr val="0563C1"/>
                  </a:solidFill>
                </a:uFill>
                <a:hlinkClick r:id="rId3"/>
              </a:defRPr>
            </a:lvl1pPr>
          </a:lstStyle>
          <a:p>
            <a:pPr>
              <a:defRPr u="none">
                <a:solidFill>
                  <a:srgbClr val="000000"/>
                </a:solidFill>
                <a:uFillTx/>
              </a:defRPr>
            </a:pPr>
            <a:r>
              <a:rPr sz="2000" u="sng" dirty="0">
                <a:solidFill>
                  <a:srgbClr val="0563C1"/>
                </a:solidFill>
                <a:uFill>
                  <a:solidFill>
                    <a:srgbClr val="0563C1"/>
                  </a:solidFill>
                </a:uFill>
                <a:hlinkClick r:id="rId3"/>
              </a:rPr>
              <a:t>Writing an Accessibility Statement</a:t>
            </a:r>
            <a:r>
              <a:rPr lang="en-IE" sz="2000" u="sng" dirty="0">
                <a:solidFill>
                  <a:srgbClr val="0563C1"/>
                </a:solidFill>
                <a:uFill>
                  <a:solidFill>
                    <a:srgbClr val="0563C1"/>
                  </a:solidFill>
                </a:uFill>
                <a:hlinkClick r:id="rId3"/>
              </a:rPr>
              <a:t> (Article on universaldesign.ie)</a:t>
            </a:r>
            <a:endParaRPr sz="2000" u="sng" dirty="0">
              <a:solidFill>
                <a:srgbClr val="0563C1"/>
              </a:solidFill>
              <a:uFill>
                <a:solidFill>
                  <a:srgbClr val="0563C1"/>
                </a:solidFill>
              </a:uFill>
              <a:hlinkClick r:id="rId3"/>
            </a:endParaRPr>
          </a:p>
        </p:txBody>
      </p:sp>
      <p:sp>
        <p:nvSpPr>
          <p:cNvPr id="270" name="&quot;&quot;Oval 10">
            <a:extLst>
              <a:ext uri="{C183D7F6-B498-43B3-948B-1728B52AA6E4}">
                <adec:decorative xmlns:adec="http://schemas.microsoft.com/office/drawing/2017/decorative" val="1"/>
              </a:ext>
            </a:extLst>
          </p:cNvPr>
          <p:cNvSpPr/>
          <p:nvPr/>
        </p:nvSpPr>
        <p:spPr>
          <a:xfrm>
            <a:off x="5162203" y="5920509"/>
            <a:ext cx="713097" cy="713097"/>
          </a:xfrm>
          <a:prstGeom prst="ellipse">
            <a:avLst/>
          </a:prstGeom>
          <a:blipFill>
            <a:blip r:embed="rId4"/>
            <a:stretch>
              <a:fillRect/>
            </a:stretch>
          </a:blipFill>
          <a:ln w="12700">
            <a:solidFill>
              <a:schemeClr val="accent1"/>
            </a:solidFill>
            <a:miter/>
          </a:ln>
        </p:spPr>
        <p:txBody>
          <a:bodyPr lIns="45719" rIns="45719"/>
          <a:lstStyle/>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prstGeom prst="rect">
            <a:avLst/>
          </a:prstGeom>
        </p:spPr>
        <p:txBody>
          <a:bodyPr>
            <a:normAutofit/>
          </a:bodyPr>
          <a:lstStyle>
            <a:lvl1pPr>
              <a:defRPr b="1">
                <a:latin typeface="+mj-lt"/>
                <a:ea typeface="+mj-ea"/>
                <a:cs typeface="+mj-cs"/>
                <a:sym typeface="Calibri"/>
              </a:defRPr>
            </a:lvl1pPr>
          </a:lstStyle>
          <a:p>
            <a:r>
              <a:rPr sz="4000" dirty="0">
                <a:latin typeface="Gill Sans MT" panose="020B0502020104020203" pitchFamily="34" charset="0"/>
              </a:rPr>
              <a:t>Scope of content covered</a:t>
            </a:r>
          </a:p>
        </p:txBody>
      </p:sp>
      <p:sp>
        <p:nvSpPr>
          <p:cNvPr id="297" name="Text Placeholder 3"/>
          <p:cNvSpPr txBox="1"/>
          <p:nvPr/>
        </p:nvSpPr>
        <p:spPr>
          <a:xfrm>
            <a:off x="931227" y="1772892"/>
            <a:ext cx="5066348" cy="458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1000"/>
              </a:spcBef>
              <a:defRPr sz="2400" b="1"/>
            </a:lvl1pPr>
          </a:lstStyle>
          <a:p>
            <a:r>
              <a:rPr dirty="0">
                <a:latin typeface="Gill Sans MT" panose="020B0502020104020203" pitchFamily="34" charset="0"/>
              </a:rPr>
              <a:t>What’s covered</a:t>
            </a:r>
          </a:p>
        </p:txBody>
      </p:sp>
      <p:sp>
        <p:nvSpPr>
          <p:cNvPr id="296" name="Content Placeholder 2"/>
          <p:cNvSpPr txBox="1"/>
          <p:nvPr/>
        </p:nvSpPr>
        <p:spPr>
          <a:xfrm>
            <a:off x="885507" y="2505075"/>
            <a:ext cx="5066348" cy="3684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4027" indent="-224027" defTabSz="896111">
              <a:lnSpc>
                <a:spcPct val="72000"/>
              </a:lnSpc>
              <a:spcBef>
                <a:spcPts val="900"/>
              </a:spcBef>
              <a:buSzPct val="100000"/>
              <a:buFont typeface="Arial"/>
              <a:buChar char="•"/>
              <a:defRPr sz="2058" b="1"/>
            </a:pPr>
            <a:r>
              <a:rPr dirty="0">
                <a:latin typeface="Gill Sans MT" panose="020B0502020104020203" pitchFamily="34" charset="0"/>
              </a:rPr>
              <a:t>Office file formats  </a:t>
            </a:r>
            <a:r>
              <a:rPr dirty="0" err="1">
                <a:latin typeface="Gill Sans MT" panose="020B0502020104020203" pitchFamily="34" charset="0"/>
              </a:rPr>
              <a:t>e.g</a:t>
            </a:r>
            <a:r>
              <a:rPr dirty="0">
                <a:latin typeface="Gill Sans MT" panose="020B0502020104020203" pitchFamily="34" charset="0"/>
              </a:rPr>
              <a:t> Word, PDF</a:t>
            </a:r>
          </a:p>
          <a:p>
            <a:pPr marL="224027" indent="-224027" defTabSz="896111">
              <a:lnSpc>
                <a:spcPct val="72000"/>
              </a:lnSpc>
              <a:spcBef>
                <a:spcPts val="900"/>
              </a:spcBef>
              <a:buSzPct val="100000"/>
              <a:buFont typeface="Arial"/>
              <a:buChar char="•"/>
              <a:defRPr sz="2058"/>
            </a:pPr>
            <a:r>
              <a:rPr dirty="0">
                <a:latin typeface="Gill Sans MT" panose="020B0502020104020203" pitchFamily="34" charset="0"/>
              </a:rPr>
              <a:t>Navigation </a:t>
            </a:r>
          </a:p>
          <a:p>
            <a:pPr marL="224027" indent="-224027" defTabSz="896111">
              <a:lnSpc>
                <a:spcPct val="72000"/>
              </a:lnSpc>
              <a:spcBef>
                <a:spcPts val="900"/>
              </a:spcBef>
              <a:buSzPct val="100000"/>
              <a:buFont typeface="Arial"/>
              <a:buChar char="•"/>
              <a:defRPr sz="2058"/>
            </a:pPr>
            <a:r>
              <a:rPr dirty="0">
                <a:latin typeface="Gill Sans MT" panose="020B0502020104020203" pitchFamily="34" charset="0"/>
              </a:rPr>
              <a:t>Content</a:t>
            </a:r>
          </a:p>
          <a:p>
            <a:pPr marL="224027" indent="-224027" defTabSz="896111">
              <a:lnSpc>
                <a:spcPct val="72000"/>
              </a:lnSpc>
              <a:spcBef>
                <a:spcPts val="900"/>
              </a:spcBef>
              <a:buSzPct val="100000"/>
              <a:buFont typeface="Arial"/>
              <a:buChar char="•"/>
              <a:defRPr sz="2058"/>
            </a:pPr>
            <a:r>
              <a:rPr dirty="0">
                <a:latin typeface="Gill Sans MT" panose="020B0502020104020203" pitchFamily="34" charset="0"/>
              </a:rPr>
              <a:t>Images</a:t>
            </a:r>
          </a:p>
          <a:p>
            <a:pPr marL="224027" indent="-224027" defTabSz="896111">
              <a:lnSpc>
                <a:spcPct val="72000"/>
              </a:lnSpc>
              <a:spcBef>
                <a:spcPts val="900"/>
              </a:spcBef>
              <a:buSzPct val="100000"/>
              <a:buFont typeface="Arial"/>
              <a:buChar char="•"/>
              <a:defRPr sz="2058" b="1"/>
            </a:pPr>
            <a:r>
              <a:rPr dirty="0">
                <a:latin typeface="Gill Sans MT" panose="020B0502020104020203" pitchFamily="34" charset="0"/>
              </a:rPr>
              <a:t>Videos </a:t>
            </a:r>
          </a:p>
          <a:p>
            <a:pPr marL="224027" indent="-224027" defTabSz="896111">
              <a:lnSpc>
                <a:spcPct val="72000"/>
              </a:lnSpc>
              <a:spcBef>
                <a:spcPts val="900"/>
              </a:spcBef>
              <a:buSzPct val="100000"/>
              <a:buFont typeface="Arial"/>
              <a:buChar char="•"/>
              <a:defRPr sz="2058" b="1"/>
            </a:pPr>
            <a:r>
              <a:rPr dirty="0">
                <a:latin typeface="Gill Sans MT" panose="020B0502020104020203" pitchFamily="34" charset="0"/>
              </a:rPr>
              <a:t>Embedded content</a:t>
            </a:r>
          </a:p>
          <a:p>
            <a:pPr marL="224027" indent="-224027" defTabSz="896111">
              <a:lnSpc>
                <a:spcPct val="72000"/>
              </a:lnSpc>
              <a:spcBef>
                <a:spcPts val="900"/>
              </a:spcBef>
              <a:buSzPct val="100000"/>
              <a:buFont typeface="Arial"/>
              <a:buChar char="•"/>
              <a:defRPr sz="2058"/>
            </a:pPr>
            <a:r>
              <a:rPr dirty="0">
                <a:latin typeface="Gill Sans MT" panose="020B0502020104020203" pitchFamily="34" charset="0"/>
              </a:rPr>
              <a:t>Forms</a:t>
            </a:r>
          </a:p>
          <a:p>
            <a:pPr marL="224027" indent="-224027" defTabSz="896111">
              <a:lnSpc>
                <a:spcPct val="72000"/>
              </a:lnSpc>
              <a:spcBef>
                <a:spcPts val="900"/>
              </a:spcBef>
              <a:buSzPct val="100000"/>
              <a:buFont typeface="Arial"/>
              <a:buChar char="•"/>
              <a:defRPr sz="2058"/>
            </a:pPr>
            <a:r>
              <a:rPr dirty="0">
                <a:latin typeface="Gill Sans MT" panose="020B0502020104020203" pitchFamily="34" charset="0"/>
              </a:rPr>
              <a:t>Search</a:t>
            </a:r>
          </a:p>
          <a:p>
            <a:pPr marL="224027" indent="-224027" defTabSz="896111">
              <a:lnSpc>
                <a:spcPct val="72000"/>
              </a:lnSpc>
              <a:spcBef>
                <a:spcPts val="900"/>
              </a:spcBef>
              <a:buSzPct val="100000"/>
              <a:buFont typeface="Arial"/>
              <a:buChar char="•"/>
              <a:defRPr sz="2058" b="1"/>
            </a:pPr>
            <a:r>
              <a:rPr dirty="0">
                <a:latin typeface="Gill Sans MT" panose="020B0502020104020203" pitchFamily="34" charset="0"/>
              </a:rPr>
              <a:t>Extranets/intranets</a:t>
            </a:r>
          </a:p>
          <a:p>
            <a:pPr marL="224027" indent="-224027" defTabSz="896111">
              <a:lnSpc>
                <a:spcPct val="72000"/>
              </a:lnSpc>
              <a:spcBef>
                <a:spcPts val="900"/>
              </a:spcBef>
              <a:buSzPct val="100000"/>
              <a:buFont typeface="Arial"/>
              <a:buChar char="•"/>
              <a:defRPr sz="2058"/>
            </a:pPr>
            <a:r>
              <a:rPr dirty="0">
                <a:latin typeface="Gill Sans MT" panose="020B0502020104020203" pitchFamily="34" charset="0"/>
              </a:rPr>
              <a:t>Archived content</a:t>
            </a:r>
          </a:p>
        </p:txBody>
      </p:sp>
      <p:sp>
        <p:nvSpPr>
          <p:cNvPr id="295" name="Text Placeholder 4"/>
          <p:cNvSpPr>
            <a:spLocks noGrp="1"/>
          </p:cNvSpPr>
          <p:nvPr>
            <p:ph type="body" idx="13"/>
          </p:nvPr>
        </p:nvSpPr>
        <p:spPr>
          <a:xfrm>
            <a:off x="6172200" y="1681163"/>
            <a:ext cx="5183188" cy="55029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buSzTx/>
              <a:buFontTx/>
              <a:buNone/>
              <a:defRPr sz="2400" b="1"/>
            </a:lvl1pPr>
          </a:lstStyle>
          <a:p>
            <a:r>
              <a:rPr dirty="0">
                <a:latin typeface="Gill Sans MT" panose="020B0502020104020203" pitchFamily="34" charset="0"/>
              </a:rPr>
              <a:t>What’s exempt</a:t>
            </a:r>
          </a:p>
        </p:txBody>
      </p:sp>
      <p:sp>
        <p:nvSpPr>
          <p:cNvPr id="294" name="Content Placeholder 5"/>
          <p:cNvSpPr txBox="1">
            <a:spLocks noGrp="1"/>
          </p:cNvSpPr>
          <p:nvPr>
            <p:ph type="body" sz="quarter" idx="1"/>
          </p:nvPr>
        </p:nvSpPr>
        <p:spPr>
          <a:xfrm>
            <a:off x="6172200" y="2420140"/>
            <a:ext cx="5183188" cy="2298818"/>
          </a:xfrm>
          <a:prstGeom prst="rect">
            <a:avLst/>
          </a:prstGeom>
        </p:spPr>
        <p:txBody>
          <a:bodyPr anchor="t"/>
          <a:lstStyle/>
          <a:p>
            <a:pPr marL="221742" indent="-221742" defTabSz="886968">
              <a:lnSpc>
                <a:spcPct val="72000"/>
              </a:lnSpc>
              <a:spcBef>
                <a:spcPts val="900"/>
              </a:spcBef>
              <a:buSzPct val="100000"/>
              <a:buFont typeface="Arial"/>
              <a:buChar char="•"/>
              <a:defRPr sz="2231" b="0"/>
            </a:pPr>
            <a:r>
              <a:rPr dirty="0">
                <a:latin typeface="Gill Sans MT" panose="020B0502020104020203" pitchFamily="34" charset="0"/>
              </a:rPr>
              <a:t>Some office file </a:t>
            </a:r>
            <a:r>
              <a:rPr>
                <a:latin typeface="Gill Sans MT" panose="020B0502020104020203" pitchFamily="34" charset="0"/>
              </a:rPr>
              <a:t>formats and </a:t>
            </a:r>
            <a:r>
              <a:rPr dirty="0">
                <a:latin typeface="Gill Sans MT" panose="020B0502020104020203" pitchFamily="34" charset="0"/>
              </a:rPr>
              <a:t>videos</a:t>
            </a:r>
            <a:r>
              <a:rPr lang="en-IE" dirty="0">
                <a:latin typeface="Gill Sans MT" panose="020B0502020104020203" pitchFamily="34" charset="0"/>
              </a:rPr>
              <a:t> </a:t>
            </a:r>
          </a:p>
          <a:p>
            <a:pPr marL="221742" indent="-221742" defTabSz="886968">
              <a:lnSpc>
                <a:spcPct val="72000"/>
              </a:lnSpc>
              <a:spcBef>
                <a:spcPts val="900"/>
              </a:spcBef>
              <a:buSzPct val="100000"/>
              <a:buFont typeface="Arial"/>
              <a:buChar char="•"/>
              <a:defRPr sz="2231" b="0"/>
            </a:pPr>
            <a:r>
              <a:rPr dirty="0">
                <a:latin typeface="Gill Sans MT" panose="020B0502020104020203" pitchFamily="34" charset="0"/>
              </a:rPr>
              <a:t>Live media and maps</a:t>
            </a:r>
          </a:p>
          <a:p>
            <a:pPr marL="221742" indent="-221742" defTabSz="886968">
              <a:lnSpc>
                <a:spcPct val="72000"/>
              </a:lnSpc>
              <a:spcBef>
                <a:spcPts val="900"/>
              </a:spcBef>
              <a:buSzPct val="100000"/>
              <a:buFont typeface="Arial"/>
              <a:buChar char="•"/>
              <a:defRPr sz="2231" b="0"/>
            </a:pPr>
            <a:r>
              <a:rPr dirty="0">
                <a:latin typeface="Gill Sans MT" panose="020B0502020104020203" pitchFamily="34" charset="0"/>
              </a:rPr>
              <a:t>Items in heritage collections </a:t>
            </a:r>
          </a:p>
          <a:p>
            <a:pPr marL="221742" indent="-221742" defTabSz="886968">
              <a:lnSpc>
                <a:spcPct val="72000"/>
              </a:lnSpc>
              <a:spcBef>
                <a:spcPts val="900"/>
              </a:spcBef>
              <a:buSzPct val="100000"/>
              <a:buFont typeface="Arial"/>
              <a:buChar char="•"/>
              <a:defRPr sz="2231" b="0"/>
            </a:pPr>
            <a:r>
              <a:rPr dirty="0">
                <a:latin typeface="Gill Sans MT" panose="020B0502020104020203" pitchFamily="34" charset="0"/>
              </a:rPr>
              <a:t>3</a:t>
            </a:r>
            <a:r>
              <a:rPr baseline="29938" dirty="0">
                <a:latin typeface="Gill Sans MT" panose="020B0502020104020203" pitchFamily="34" charset="0"/>
              </a:rPr>
              <a:t>rd</a:t>
            </a:r>
            <a:r>
              <a:rPr dirty="0">
                <a:latin typeface="Gill Sans MT" panose="020B0502020104020203" pitchFamily="34" charset="0"/>
              </a:rPr>
              <a:t> party content not under control of a public body</a:t>
            </a:r>
          </a:p>
          <a:p>
            <a:pPr marL="221742" indent="-221742" defTabSz="886968">
              <a:lnSpc>
                <a:spcPct val="72000"/>
              </a:lnSpc>
              <a:spcBef>
                <a:spcPts val="900"/>
              </a:spcBef>
              <a:buSzPct val="100000"/>
              <a:buFont typeface="Arial"/>
              <a:buChar char="•"/>
              <a:defRPr sz="2231" b="0"/>
            </a:pPr>
            <a:r>
              <a:rPr dirty="0">
                <a:latin typeface="Gill Sans MT" panose="020B0502020104020203" pitchFamily="34" charset="0"/>
              </a:rPr>
              <a:t>Extranets / intranets  developed before 23 September 2019 </a:t>
            </a:r>
          </a:p>
        </p:txBody>
      </p:sp>
      <p:sp>
        <p:nvSpPr>
          <p:cNvPr id="293" name="Content Placeholder 4">
            <a:extLst>
              <a:ext uri="{C183D7F6-B498-43B3-948B-1728B52AA6E4}">
                <adec:decorative xmlns:adec="http://schemas.microsoft.com/office/drawing/2017/decorative" val="0"/>
              </a:ext>
            </a:extLst>
          </p:cNvPr>
          <p:cNvSpPr txBox="1"/>
          <p:nvPr/>
        </p:nvSpPr>
        <p:spPr>
          <a:xfrm>
            <a:off x="6257265" y="4874635"/>
            <a:ext cx="4499953" cy="1813809"/>
          </a:xfrm>
          <a:prstGeom prst="rect">
            <a:avLst/>
          </a:prstGeom>
          <a:ln>
            <a:solidFill>
              <a:srgbClr val="44546A"/>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4027" indent="-224027" defTabSz="896111">
              <a:lnSpc>
                <a:spcPct val="72000"/>
              </a:lnSpc>
              <a:spcBef>
                <a:spcPts val="900"/>
              </a:spcBef>
              <a:buSzPct val="100000"/>
              <a:buFont typeface="Arial"/>
              <a:buChar char="•"/>
              <a:defRPr sz="2450"/>
            </a:pPr>
            <a:r>
              <a:rPr dirty="0">
                <a:latin typeface="Gill Sans MT" panose="020B0502020104020203" pitchFamily="34" charset="0"/>
              </a:rPr>
              <a:t>Website &amp; mobile apps</a:t>
            </a:r>
          </a:p>
          <a:p>
            <a:pPr marL="224027" indent="-224027" defTabSz="896111">
              <a:lnSpc>
                <a:spcPct val="72000"/>
              </a:lnSpc>
              <a:spcBef>
                <a:spcPts val="900"/>
              </a:spcBef>
              <a:buSzPct val="100000"/>
              <a:buFont typeface="Arial"/>
              <a:buChar char="•"/>
              <a:defRPr sz="2450"/>
            </a:pPr>
            <a:r>
              <a:rPr dirty="0">
                <a:latin typeface="Gill Sans MT" panose="020B0502020104020203" pitchFamily="34" charset="0"/>
              </a:rPr>
              <a:t>Covers ALL content – not just HTML pages</a:t>
            </a:r>
          </a:p>
          <a:p>
            <a:pPr marL="224027" indent="-224027" defTabSz="896111">
              <a:lnSpc>
                <a:spcPct val="72000"/>
              </a:lnSpc>
              <a:spcBef>
                <a:spcPts val="900"/>
              </a:spcBef>
              <a:buSzPct val="100000"/>
              <a:buFont typeface="Arial"/>
              <a:buChar char="•"/>
              <a:defRPr sz="2450"/>
            </a:pPr>
            <a:r>
              <a:rPr dirty="0">
                <a:latin typeface="Gill Sans MT" panose="020B0502020104020203" pitchFamily="34" charset="0"/>
              </a:rPr>
              <a:t>Internal intranet systems used by employees </a:t>
            </a:r>
            <a:r>
              <a:rPr dirty="0" err="1">
                <a:latin typeface="Gill Sans MT" panose="020B0502020104020203" pitchFamily="34" charset="0"/>
              </a:rPr>
              <a:t>etc</a:t>
            </a:r>
            <a:endParaRPr dirty="0">
              <a:latin typeface="Gill Sans MT" panose="020B0502020104020203" pitchFamily="34" charset="0"/>
            </a:endParaRPr>
          </a:p>
        </p:txBody>
      </p:sp>
      <p:pic>
        <p:nvPicPr>
          <p:cNvPr id="288" name="&quot;&quot;Graphic 1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880" y="1590674"/>
            <a:ext cx="914401" cy="914401"/>
          </a:xfrm>
          <a:prstGeom prst="rect">
            <a:avLst/>
          </a:prstGeom>
          <a:ln w="12700">
            <a:miter lim="400000"/>
          </a:ln>
        </p:spPr>
      </p:pic>
      <p:pic>
        <p:nvPicPr>
          <p:cNvPr id="289" name="&quot;&quot;Graphic 17">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42864" y="1481977"/>
            <a:ext cx="914401" cy="914401"/>
          </a:xfrm>
          <a:prstGeom prst="rect">
            <a:avLst/>
          </a:prstGeom>
          <a:ln w="12700">
            <a:miter lim="400000"/>
          </a:ln>
        </p:spPr>
      </p:pic>
      <p:pic>
        <p:nvPicPr>
          <p:cNvPr id="290" name="&quot;&quot;Graphic 7">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88375" y="392733"/>
            <a:ext cx="914400" cy="914401"/>
          </a:xfrm>
          <a:prstGeom prst="rect">
            <a:avLst/>
          </a:prstGeom>
          <a:ln w="12700">
            <a:miter lim="400000"/>
          </a:ln>
        </p:spPr>
      </p:pic>
      <p:pic>
        <p:nvPicPr>
          <p:cNvPr id="291" name="&quot;&quot;Graphic 10">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213264" y="301985"/>
            <a:ext cx="914401" cy="914401"/>
          </a:xfrm>
          <a:prstGeom prst="rect">
            <a:avLst/>
          </a:prstGeom>
          <a:ln w="12700">
            <a:miter lim="400000"/>
          </a:ln>
        </p:spPr>
      </p:pic>
      <p:pic>
        <p:nvPicPr>
          <p:cNvPr id="292" name="Graphic 13">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364162" y="4197139"/>
            <a:ext cx="914401" cy="9144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a:spLocks noGrp="1"/>
          </p:cNvSpPr>
          <p:nvPr>
            <p:ph type="title"/>
          </p:nvPr>
        </p:nvSpPr>
        <p:spPr>
          <a:prstGeom prst="rect">
            <a:avLst/>
          </a:prstGeom>
        </p:spPr>
        <p:txBody>
          <a:bodyPr>
            <a:normAutofit/>
          </a:bodyPr>
          <a:lstStyle>
            <a:lvl1pPr>
              <a:defRPr b="1">
                <a:latin typeface="+mj-lt"/>
                <a:ea typeface="+mj-ea"/>
                <a:cs typeface="+mj-cs"/>
                <a:sym typeface="Calibri"/>
              </a:defRPr>
            </a:lvl1pPr>
          </a:lstStyle>
          <a:p>
            <a:r>
              <a:rPr sz="4000" dirty="0">
                <a:latin typeface="Gill Sans MT" panose="020B0502020104020203" pitchFamily="34" charset="0"/>
              </a:rPr>
              <a:t>Monitoring and Reporting</a:t>
            </a:r>
          </a:p>
        </p:txBody>
      </p:sp>
      <p:sp>
        <p:nvSpPr>
          <p:cNvPr id="252" name="Text Placeholder 3"/>
          <p:cNvSpPr txBox="1"/>
          <p:nvPr/>
        </p:nvSpPr>
        <p:spPr>
          <a:xfrm>
            <a:off x="885507" y="1510986"/>
            <a:ext cx="5066348" cy="823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1000"/>
              </a:spcBef>
              <a:defRPr sz="2400" b="1"/>
            </a:lvl1pPr>
          </a:lstStyle>
          <a:p>
            <a:r>
              <a:rPr sz="2800" dirty="0">
                <a:latin typeface="Gill Sans MT" panose="020B0502020104020203" pitchFamily="34" charset="0"/>
              </a:rPr>
              <a:t>Monitoring </a:t>
            </a:r>
          </a:p>
        </p:txBody>
      </p:sp>
      <p:sp>
        <p:nvSpPr>
          <p:cNvPr id="251" name="Content Placeholder 2"/>
          <p:cNvSpPr txBox="1"/>
          <p:nvPr/>
        </p:nvSpPr>
        <p:spPr>
          <a:xfrm>
            <a:off x="885507" y="2505075"/>
            <a:ext cx="5066348" cy="3684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SzPct val="100000"/>
              <a:buFont typeface="Arial"/>
              <a:buChar char="•"/>
            </a:pPr>
            <a:r>
              <a:rPr dirty="0">
                <a:latin typeface="Gill Sans MT" panose="020B0502020104020203" pitchFamily="34" charset="0"/>
              </a:rPr>
              <a:t>NDA national monitoring body</a:t>
            </a:r>
            <a:endParaRPr sz="2800" dirty="0">
              <a:latin typeface="Gill Sans MT" panose="020B0502020104020203" pitchFamily="34" charset="0"/>
            </a:endParaRPr>
          </a:p>
          <a:p>
            <a:pPr marL="228600" indent="-228600">
              <a:lnSpc>
                <a:spcPct val="90000"/>
              </a:lnSpc>
              <a:spcBef>
                <a:spcPts val="1000"/>
              </a:spcBef>
              <a:buSzPct val="100000"/>
              <a:buFont typeface="Arial"/>
              <a:buChar char="•"/>
            </a:pPr>
            <a:r>
              <a:rPr dirty="0">
                <a:latin typeface="Gill Sans MT" panose="020B0502020104020203" pitchFamily="34" charset="0"/>
              </a:rPr>
              <a:t>Conducted annually</a:t>
            </a:r>
            <a:endParaRPr sz="2800" dirty="0">
              <a:latin typeface="Gill Sans MT" panose="020B0502020104020203" pitchFamily="34" charset="0"/>
            </a:endParaRPr>
          </a:p>
          <a:p>
            <a:pPr marL="228600" indent="-228600">
              <a:lnSpc>
                <a:spcPct val="90000"/>
              </a:lnSpc>
              <a:spcBef>
                <a:spcPts val="1000"/>
              </a:spcBef>
              <a:buSzPct val="100000"/>
              <a:buFont typeface="Arial"/>
              <a:buChar char="•"/>
            </a:pPr>
            <a:r>
              <a:rPr dirty="0">
                <a:latin typeface="Gill Sans MT" panose="020B0502020104020203" pitchFamily="34" charset="0"/>
              </a:rPr>
              <a:t>Simplified Reviews</a:t>
            </a:r>
            <a:endParaRPr sz="2800" dirty="0">
              <a:latin typeface="Gill Sans MT" panose="020B0502020104020203" pitchFamily="34" charset="0"/>
            </a:endParaRPr>
          </a:p>
          <a:p>
            <a:pPr marL="685800" lvl="1" indent="-228600">
              <a:lnSpc>
                <a:spcPct val="90000"/>
              </a:lnSpc>
              <a:spcBef>
                <a:spcPts val="500"/>
              </a:spcBef>
              <a:buSzPct val="100000"/>
              <a:buFont typeface="Arial"/>
              <a:buChar char="•"/>
              <a:defRPr sz="1400"/>
            </a:pPr>
            <a:r>
              <a:rPr dirty="0">
                <a:latin typeface="Gill Sans MT" panose="020B0502020104020203" pitchFamily="34" charset="0"/>
              </a:rPr>
              <a:t>2021: 50 conducted</a:t>
            </a:r>
            <a:endParaRPr sz="2400" dirty="0">
              <a:latin typeface="Gill Sans MT" panose="020B0502020104020203" pitchFamily="34" charset="0"/>
            </a:endParaRPr>
          </a:p>
          <a:p>
            <a:pPr marL="685800" lvl="1" indent="-228600">
              <a:lnSpc>
                <a:spcPct val="90000"/>
              </a:lnSpc>
              <a:spcBef>
                <a:spcPts val="500"/>
              </a:spcBef>
              <a:buSzPct val="100000"/>
              <a:buFont typeface="Arial"/>
              <a:buChar char="•"/>
              <a:defRPr sz="1400"/>
            </a:pPr>
            <a:r>
              <a:rPr dirty="0">
                <a:latin typeface="Gill Sans MT" panose="020B0502020104020203" pitchFamily="34" charset="0"/>
              </a:rPr>
              <a:t>2022: 350 to be conducted</a:t>
            </a:r>
          </a:p>
          <a:p>
            <a:pPr marL="228600" indent="-228600">
              <a:lnSpc>
                <a:spcPct val="90000"/>
              </a:lnSpc>
              <a:spcBef>
                <a:spcPts val="1000"/>
              </a:spcBef>
              <a:buSzPct val="100000"/>
              <a:buFont typeface="Arial"/>
              <a:buChar char="•"/>
            </a:pPr>
            <a:r>
              <a:rPr dirty="0">
                <a:latin typeface="Gill Sans MT" panose="020B0502020104020203" pitchFamily="34" charset="0"/>
              </a:rPr>
              <a:t>In-depth Reviews </a:t>
            </a:r>
            <a:endParaRPr sz="2800" dirty="0">
              <a:latin typeface="Gill Sans MT" panose="020B0502020104020203" pitchFamily="34" charset="0"/>
            </a:endParaRPr>
          </a:p>
          <a:p>
            <a:pPr marL="685800" lvl="1" indent="-228600">
              <a:lnSpc>
                <a:spcPct val="90000"/>
              </a:lnSpc>
              <a:spcBef>
                <a:spcPts val="500"/>
              </a:spcBef>
              <a:buSzPct val="100000"/>
              <a:buFont typeface="Arial"/>
              <a:buChar char="•"/>
              <a:defRPr sz="1400"/>
            </a:pPr>
            <a:r>
              <a:rPr dirty="0">
                <a:latin typeface="Gill Sans MT" panose="020B0502020104020203" pitchFamily="34" charset="0"/>
              </a:rPr>
              <a:t>2021: 5 conducted</a:t>
            </a:r>
            <a:endParaRPr sz="2400" dirty="0">
              <a:latin typeface="Gill Sans MT" panose="020B0502020104020203" pitchFamily="34" charset="0"/>
            </a:endParaRPr>
          </a:p>
          <a:p>
            <a:pPr marL="685800" lvl="1" indent="-228600">
              <a:lnSpc>
                <a:spcPct val="90000"/>
              </a:lnSpc>
              <a:spcBef>
                <a:spcPts val="500"/>
              </a:spcBef>
              <a:buSzPct val="100000"/>
              <a:buFont typeface="Arial"/>
              <a:buChar char="•"/>
              <a:defRPr sz="1400"/>
            </a:pPr>
            <a:r>
              <a:rPr dirty="0">
                <a:latin typeface="Gill Sans MT" panose="020B0502020104020203" pitchFamily="34" charset="0"/>
              </a:rPr>
              <a:t>2022: 35 to be conducted</a:t>
            </a:r>
            <a:endParaRPr sz="2400" dirty="0">
              <a:latin typeface="Gill Sans MT" panose="020B0502020104020203" pitchFamily="34" charset="0"/>
            </a:endParaRPr>
          </a:p>
          <a:p>
            <a:pPr marL="228600" indent="-228600">
              <a:lnSpc>
                <a:spcPct val="90000"/>
              </a:lnSpc>
              <a:spcBef>
                <a:spcPts val="1000"/>
              </a:spcBef>
              <a:buSzPct val="100000"/>
              <a:buFont typeface="Arial"/>
              <a:buChar char="•"/>
            </a:pPr>
            <a:r>
              <a:rPr dirty="0">
                <a:latin typeface="Gill Sans MT" panose="020B0502020104020203" pitchFamily="34" charset="0"/>
              </a:rPr>
              <a:t>Mobile app Reviews</a:t>
            </a:r>
            <a:endParaRPr sz="2800" dirty="0">
              <a:latin typeface="Gill Sans MT" panose="020B0502020104020203" pitchFamily="34" charset="0"/>
            </a:endParaRPr>
          </a:p>
          <a:p>
            <a:pPr marL="685800" lvl="1" indent="-228600">
              <a:lnSpc>
                <a:spcPct val="90000"/>
              </a:lnSpc>
              <a:spcBef>
                <a:spcPts val="500"/>
              </a:spcBef>
              <a:buSzPct val="100000"/>
              <a:buFont typeface="Arial"/>
              <a:buChar char="•"/>
              <a:defRPr sz="1400"/>
            </a:pPr>
            <a:r>
              <a:rPr dirty="0">
                <a:latin typeface="Gill Sans MT" panose="020B0502020104020203" pitchFamily="34" charset="0"/>
              </a:rPr>
              <a:t>2021: 4 conducted</a:t>
            </a:r>
            <a:endParaRPr sz="2400" dirty="0">
              <a:latin typeface="Gill Sans MT" panose="020B0502020104020203" pitchFamily="34" charset="0"/>
            </a:endParaRPr>
          </a:p>
          <a:p>
            <a:pPr marL="685800" lvl="1" indent="-228600">
              <a:lnSpc>
                <a:spcPct val="90000"/>
              </a:lnSpc>
              <a:spcBef>
                <a:spcPts val="500"/>
              </a:spcBef>
              <a:buSzPct val="100000"/>
              <a:buFont typeface="Arial"/>
              <a:buChar char="•"/>
              <a:defRPr sz="1400"/>
            </a:pPr>
            <a:r>
              <a:rPr dirty="0">
                <a:latin typeface="Gill Sans MT" panose="020B0502020104020203" pitchFamily="34" charset="0"/>
              </a:rPr>
              <a:t>2022: 13 to be conducted</a:t>
            </a:r>
          </a:p>
        </p:txBody>
      </p:sp>
      <p:sp>
        <p:nvSpPr>
          <p:cNvPr id="250" name="Text Placeholder 4"/>
          <p:cNvSpPr>
            <a:spLocks noGrp="1"/>
          </p:cNvSpPr>
          <p:nvPr>
            <p:ph type="body" idx="13"/>
          </p:nvPr>
        </p:nvSpPr>
        <p:spPr>
          <a:xfrm>
            <a:off x="6172200" y="1510433"/>
            <a:ext cx="5183188" cy="8239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0" indent="0">
              <a:buSzTx/>
              <a:buFontTx/>
              <a:buNone/>
              <a:defRPr sz="2400" b="1"/>
            </a:lvl1pPr>
          </a:lstStyle>
          <a:p>
            <a:r>
              <a:rPr sz="2800" dirty="0">
                <a:latin typeface="Gill Sans MT" panose="020B0502020104020203" pitchFamily="34" charset="0"/>
              </a:rPr>
              <a:t>Reporting</a:t>
            </a:r>
            <a:endParaRPr sz="3600" dirty="0">
              <a:latin typeface="Gill Sans MT" panose="020B0502020104020203" pitchFamily="34" charset="0"/>
            </a:endParaRPr>
          </a:p>
        </p:txBody>
      </p:sp>
      <p:sp>
        <p:nvSpPr>
          <p:cNvPr id="249" name="Content Placeholder 5"/>
          <p:cNvSpPr txBox="1">
            <a:spLocks noGrp="1"/>
          </p:cNvSpPr>
          <p:nvPr>
            <p:ph type="body" sz="quarter" idx="1"/>
          </p:nvPr>
        </p:nvSpPr>
        <p:spPr>
          <a:xfrm>
            <a:off x="6172200" y="2505075"/>
            <a:ext cx="5183188" cy="858749"/>
          </a:xfrm>
          <a:prstGeom prst="rect">
            <a:avLst/>
          </a:prstGeom>
        </p:spPr>
        <p:txBody>
          <a:bodyPr anchor="t">
            <a:noAutofit/>
          </a:bodyPr>
          <a:lstStyle/>
          <a:p>
            <a:pPr>
              <a:buSzPct val="100000"/>
              <a:defRPr sz="2800" b="0"/>
            </a:pPr>
            <a:r>
              <a:rPr dirty="0">
                <a:latin typeface="Gill Sans MT" panose="020B0502020104020203" pitchFamily="34" charset="0"/>
                <a:hlinkClick r:id="rId3"/>
              </a:rPr>
              <a:t>First Monitoring Report EU WAD Ireland 2021</a:t>
            </a:r>
            <a:endParaRPr dirty="0">
              <a:latin typeface="Gill Sans MT" panose="020B0502020104020203" pitchFamily="34" charset="0"/>
            </a:endParaRPr>
          </a:p>
        </p:txBody>
      </p:sp>
      <p:grpSp>
        <p:nvGrpSpPr>
          <p:cNvPr id="256" name="Picture 2" descr="Monitroing Report 2021 on iPad screen"/>
          <p:cNvGrpSpPr/>
          <p:nvPr/>
        </p:nvGrpSpPr>
        <p:grpSpPr>
          <a:xfrm>
            <a:off x="8109435" y="3363824"/>
            <a:ext cx="2550694" cy="3312587"/>
            <a:chOff x="0" y="0"/>
            <a:chExt cx="2550692" cy="3312586"/>
          </a:xfrm>
        </p:grpSpPr>
        <p:sp>
          <p:nvSpPr>
            <p:cNvPr id="254" name="Shape"/>
            <p:cNvSpPr/>
            <p:nvPr/>
          </p:nvSpPr>
          <p:spPr>
            <a:xfrm>
              <a:off x="-1" y="0"/>
              <a:ext cx="2550694" cy="3312587"/>
            </a:xfrm>
            <a:custGeom>
              <a:avLst/>
              <a:gdLst/>
              <a:ahLst/>
              <a:cxnLst>
                <a:cxn ang="0">
                  <a:pos x="wd2" y="hd2"/>
                </a:cxn>
                <a:cxn ang="5400000">
                  <a:pos x="wd2" y="hd2"/>
                </a:cxn>
                <a:cxn ang="10800000">
                  <a:pos x="wd2" y="hd2"/>
                </a:cxn>
                <a:cxn ang="16200000">
                  <a:pos x="wd2" y="hd2"/>
                </a:cxn>
              </a:cxnLst>
              <a:rect l="0" t="0" r="r" b="b"/>
              <a:pathLst>
                <a:path w="21600" h="21600" extrusionOk="0">
                  <a:moveTo>
                    <a:pt x="0" y="693"/>
                  </a:moveTo>
                  <a:lnTo>
                    <a:pt x="0" y="693"/>
                  </a:lnTo>
                  <a:cubicBezTo>
                    <a:pt x="0" y="310"/>
                    <a:pt x="403" y="0"/>
                    <a:pt x="900" y="0"/>
                  </a:cubicBezTo>
                  <a:lnTo>
                    <a:pt x="20700" y="0"/>
                  </a:lnTo>
                  <a:lnTo>
                    <a:pt x="20700" y="0"/>
                  </a:lnTo>
                  <a:cubicBezTo>
                    <a:pt x="21197" y="0"/>
                    <a:pt x="21600" y="310"/>
                    <a:pt x="21600" y="693"/>
                  </a:cubicBezTo>
                  <a:lnTo>
                    <a:pt x="21600" y="20907"/>
                  </a:lnTo>
                  <a:lnTo>
                    <a:pt x="21600" y="20907"/>
                  </a:lnTo>
                  <a:cubicBezTo>
                    <a:pt x="21600" y="21290"/>
                    <a:pt x="21197" y="21600"/>
                    <a:pt x="20700" y="21600"/>
                  </a:cubicBezTo>
                  <a:lnTo>
                    <a:pt x="900" y="21600"/>
                  </a:lnTo>
                  <a:lnTo>
                    <a:pt x="900" y="21600"/>
                  </a:lnTo>
                  <a:cubicBezTo>
                    <a:pt x="403" y="21600"/>
                    <a:pt x="0" y="21290"/>
                    <a:pt x="0" y="20907"/>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55" name="image21.png" descr="image21.png"/>
            <p:cNvPicPr>
              <a:picLocks noChangeAspect="1"/>
            </p:cNvPicPr>
            <p:nvPr/>
          </p:nvPicPr>
          <p:blipFill>
            <a:blip r:embed="rId4"/>
            <a:srcRect/>
            <a:stretch>
              <a:fillRect/>
            </a:stretch>
          </p:blipFill>
          <p:spPr>
            <a:xfrm>
              <a:off x="0" y="0"/>
              <a:ext cx="2550693" cy="3312587"/>
            </a:xfrm>
            <a:custGeom>
              <a:avLst/>
              <a:gdLst/>
              <a:ahLst/>
              <a:cxnLst>
                <a:cxn ang="0">
                  <a:pos x="wd2" y="hd2"/>
                </a:cxn>
                <a:cxn ang="5400000">
                  <a:pos x="wd2" y="hd2"/>
                </a:cxn>
                <a:cxn ang="10800000">
                  <a:pos x="wd2" y="hd2"/>
                </a:cxn>
                <a:cxn ang="16200000">
                  <a:pos x="wd2" y="hd2"/>
                </a:cxn>
              </a:cxnLst>
              <a:rect l="0" t="0" r="r" b="b"/>
              <a:pathLst>
                <a:path w="21600" h="21600" extrusionOk="0">
                  <a:moveTo>
                    <a:pt x="901" y="0"/>
                  </a:moveTo>
                  <a:cubicBezTo>
                    <a:pt x="404" y="0"/>
                    <a:pt x="0" y="311"/>
                    <a:pt x="0" y="694"/>
                  </a:cubicBezTo>
                  <a:lnTo>
                    <a:pt x="0" y="20906"/>
                  </a:lnTo>
                  <a:cubicBezTo>
                    <a:pt x="0" y="21289"/>
                    <a:pt x="404" y="21600"/>
                    <a:pt x="901" y="21600"/>
                  </a:cubicBezTo>
                  <a:lnTo>
                    <a:pt x="20699" y="21600"/>
                  </a:lnTo>
                  <a:cubicBezTo>
                    <a:pt x="21196" y="21600"/>
                    <a:pt x="21600" y="21289"/>
                    <a:pt x="21600" y="20906"/>
                  </a:cubicBezTo>
                  <a:lnTo>
                    <a:pt x="21600" y="694"/>
                  </a:lnTo>
                  <a:cubicBezTo>
                    <a:pt x="21600" y="311"/>
                    <a:pt x="21196" y="0"/>
                    <a:pt x="20699" y="0"/>
                  </a:cubicBezTo>
                  <a:lnTo>
                    <a:pt x="901" y="0"/>
                  </a:lnTo>
                  <a:close/>
                </a:path>
              </a:pathLst>
            </a:custGeom>
            <a:ln w="76200" cap="sq">
              <a:solidFill>
                <a:srgbClr val="292929"/>
              </a:solidFill>
              <a:prstDash val="solid"/>
              <a:miter lim="800000"/>
            </a:ln>
            <a:effectLst>
              <a:reflection stA="28000" endPos="40000" dir="5400000" sy="-100000" algn="bl" rotWithShape="0"/>
            </a:effectLst>
          </p:spPr>
        </p:pic>
      </p:grpSp>
      <p:pic>
        <p:nvPicPr>
          <p:cNvPr id="247" name="&quot;&quot;Picture 1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066" y="1752766"/>
            <a:ext cx="711082" cy="663576"/>
          </a:xfrm>
          <a:prstGeom prst="rect">
            <a:avLst/>
          </a:prstGeom>
          <a:ln w="12700">
            <a:miter lim="400000"/>
          </a:ln>
        </p:spPr>
      </p:pic>
      <p:pic>
        <p:nvPicPr>
          <p:cNvPr id="245" name="&quot;&quot;Picture 9">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20944" y="189726"/>
            <a:ext cx="1826797" cy="1704751"/>
          </a:xfrm>
          <a:prstGeom prst="rect">
            <a:avLst/>
          </a:prstGeom>
          <a:ln w="12700">
            <a:miter lim="400000"/>
          </a:ln>
        </p:spPr>
      </p:pic>
      <p:pic>
        <p:nvPicPr>
          <p:cNvPr id="246" name="&quot;&quot;Picture 6">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384782" y="169733"/>
            <a:ext cx="1826797" cy="1683830"/>
          </a:xfrm>
          <a:prstGeom prst="rect">
            <a:avLst/>
          </a:prstGeom>
          <a:ln w="12700">
            <a:miter lim="400000"/>
          </a:ln>
        </p:spPr>
      </p:pic>
      <p:pic>
        <p:nvPicPr>
          <p:cNvPr id="248" name="&quot;&quot;Picture 12">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377672" y="1752213"/>
            <a:ext cx="719917" cy="663576"/>
          </a:xfrm>
          <a:prstGeom prst="rect">
            <a:avLst/>
          </a:prstGeom>
          <a:ln w="12700">
            <a:miter lim="400000"/>
          </a:ln>
        </p:spPr>
      </p:pic>
      <p:pic>
        <p:nvPicPr>
          <p:cNvPr id="257" name="Graphic 11">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02653" y="3130281"/>
            <a:ext cx="632316" cy="632316"/>
          </a:xfrm>
          <a:prstGeom prst="rect">
            <a:avLst/>
          </a:prstGeom>
          <a:ln w="12700">
            <a:miter lim="400000"/>
          </a:ln>
        </p:spPr>
      </p:pic>
      <p:pic>
        <p:nvPicPr>
          <p:cNvPr id="258" name="Graphic 17">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82247" y="3922090"/>
            <a:ext cx="768539" cy="76853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63370" cy="1325563"/>
          </a:xfrm>
        </p:spPr>
        <p:txBody>
          <a:bodyPr>
            <a:normAutofit/>
          </a:bodyPr>
          <a:lstStyle/>
          <a:p>
            <a:r>
              <a:rPr lang="en-US" sz="4000" b="1" dirty="0"/>
              <a:t>Findings - Simplified reviews by the numbers</a:t>
            </a:r>
            <a:endParaRPr lang="en-IE" sz="4000" b="1" dirty="0"/>
          </a:p>
        </p:txBody>
      </p:sp>
      <p:graphicFrame>
        <p:nvGraphicFramePr>
          <p:cNvPr id="5" name="Content Placeholder 4" descr="Simplified Reviews by Numbers&#10;Total Pages on 50 sites- 40,373&#10;Total Issues on 50 sites-517,348&#10;Total Pages with issues on 50 sites-31,880&#10;Total Pages with Critical Issues on 50 sites-19,241 "/>
          <p:cNvGraphicFramePr>
            <a:graphicFrameLocks noGrp="1"/>
          </p:cNvGraphicFramePr>
          <p:nvPr>
            <p:ph idx="1"/>
            <p:extLst>
              <p:ext uri="{D42A27DB-BD31-4B8C-83A1-F6EECF244321}">
                <p14:modId xmlns:p14="http://schemas.microsoft.com/office/powerpoint/2010/main" val="1090225178"/>
              </p:ext>
            </p:extLst>
          </p:nvPr>
        </p:nvGraphicFramePr>
        <p:xfrm>
          <a:off x="838200" y="1842549"/>
          <a:ext cx="10863370" cy="993995"/>
        </p:xfrm>
        <a:graphic>
          <a:graphicData uri="http://schemas.openxmlformats.org/drawingml/2006/table">
            <a:tbl>
              <a:tblPr firstRow="1" bandRow="1">
                <a:tableStyleId>{5C22544A-7EE6-4342-B048-85BDC9FD1C3A}</a:tableStyleId>
              </a:tblPr>
              <a:tblGrid>
                <a:gridCol w="2172674">
                  <a:extLst>
                    <a:ext uri="{9D8B030D-6E8A-4147-A177-3AD203B41FA5}">
                      <a16:colId xmlns:a16="http://schemas.microsoft.com/office/drawing/2014/main" val="3964262735"/>
                    </a:ext>
                  </a:extLst>
                </a:gridCol>
                <a:gridCol w="2172674">
                  <a:extLst>
                    <a:ext uri="{9D8B030D-6E8A-4147-A177-3AD203B41FA5}">
                      <a16:colId xmlns:a16="http://schemas.microsoft.com/office/drawing/2014/main" val="4028957402"/>
                    </a:ext>
                  </a:extLst>
                </a:gridCol>
                <a:gridCol w="2172674">
                  <a:extLst>
                    <a:ext uri="{9D8B030D-6E8A-4147-A177-3AD203B41FA5}">
                      <a16:colId xmlns:a16="http://schemas.microsoft.com/office/drawing/2014/main" val="773161869"/>
                    </a:ext>
                  </a:extLst>
                </a:gridCol>
                <a:gridCol w="2172674">
                  <a:extLst>
                    <a:ext uri="{9D8B030D-6E8A-4147-A177-3AD203B41FA5}">
                      <a16:colId xmlns:a16="http://schemas.microsoft.com/office/drawing/2014/main" val="2494409248"/>
                    </a:ext>
                  </a:extLst>
                </a:gridCol>
                <a:gridCol w="2172674">
                  <a:extLst>
                    <a:ext uri="{9D8B030D-6E8A-4147-A177-3AD203B41FA5}">
                      <a16:colId xmlns:a16="http://schemas.microsoft.com/office/drawing/2014/main" val="1691826147"/>
                    </a:ext>
                  </a:extLst>
                </a:gridCol>
              </a:tblGrid>
              <a:tr h="629364">
                <a:tc>
                  <a:txBody>
                    <a:bodyPr/>
                    <a:lstStyle/>
                    <a:p>
                      <a:endParaRPr lang="en-IE" dirty="0"/>
                    </a:p>
                  </a:txBody>
                  <a:tcPr>
                    <a:solidFill>
                      <a:schemeClr val="accent1">
                        <a:lumMod val="75000"/>
                      </a:schemeClr>
                    </a:solidFill>
                  </a:tcPr>
                </a:tc>
                <a:tc>
                  <a:txBody>
                    <a:bodyPr/>
                    <a:lstStyle/>
                    <a:p>
                      <a:r>
                        <a:rPr lang="en-US" dirty="0">
                          <a:solidFill>
                            <a:srgbClr val="FFFFFF"/>
                          </a:solidFill>
                        </a:rPr>
                        <a:t>Total pages</a:t>
                      </a:r>
                      <a:endParaRPr lang="en-IE" dirty="0">
                        <a:solidFill>
                          <a:srgbClr val="FFFFFF"/>
                        </a:solidFill>
                      </a:endParaRPr>
                    </a:p>
                  </a:txBody>
                  <a:tcPr>
                    <a:solidFill>
                      <a:schemeClr val="accent1">
                        <a:lumMod val="75000"/>
                      </a:schemeClr>
                    </a:solidFill>
                  </a:tcPr>
                </a:tc>
                <a:tc>
                  <a:txBody>
                    <a:bodyPr/>
                    <a:lstStyle/>
                    <a:p>
                      <a:r>
                        <a:rPr lang="en-US" dirty="0">
                          <a:solidFill>
                            <a:srgbClr val="FFFFFF"/>
                          </a:solidFill>
                        </a:rPr>
                        <a:t>Total issues</a:t>
                      </a:r>
                      <a:endParaRPr lang="en-IE" dirty="0">
                        <a:solidFill>
                          <a:srgbClr val="FFFFFF"/>
                        </a:solidFill>
                      </a:endParaRPr>
                    </a:p>
                  </a:txBody>
                  <a:tcPr>
                    <a:solidFill>
                      <a:schemeClr val="accent1">
                        <a:lumMod val="75000"/>
                      </a:schemeClr>
                    </a:solidFill>
                  </a:tcPr>
                </a:tc>
                <a:tc>
                  <a:txBody>
                    <a:bodyPr/>
                    <a:lstStyle/>
                    <a:p>
                      <a:r>
                        <a:rPr lang="en-US" dirty="0">
                          <a:solidFill>
                            <a:srgbClr val="FFFFFF"/>
                          </a:solidFill>
                        </a:rPr>
                        <a:t>Pages with issues</a:t>
                      </a:r>
                      <a:endParaRPr lang="en-IE" dirty="0">
                        <a:solidFill>
                          <a:srgbClr val="FFFFFF"/>
                        </a:solidFill>
                      </a:endParaRPr>
                    </a:p>
                  </a:txBody>
                  <a:tcPr>
                    <a:solidFill>
                      <a:schemeClr val="accent1">
                        <a:lumMod val="75000"/>
                      </a:schemeClr>
                    </a:solidFill>
                  </a:tcPr>
                </a:tc>
                <a:tc>
                  <a:txBody>
                    <a:bodyPr/>
                    <a:lstStyle/>
                    <a:p>
                      <a:r>
                        <a:rPr lang="en-US" dirty="0">
                          <a:solidFill>
                            <a:srgbClr val="FFFFFF"/>
                          </a:solidFill>
                        </a:rPr>
                        <a:t>Pages with critical issues</a:t>
                      </a:r>
                      <a:endParaRPr lang="en-IE" dirty="0">
                        <a:solidFill>
                          <a:srgbClr val="FFFFFF"/>
                        </a:solidFill>
                      </a:endParaRPr>
                    </a:p>
                  </a:txBody>
                  <a:tcPr>
                    <a:solidFill>
                      <a:schemeClr val="accent1">
                        <a:lumMod val="75000"/>
                      </a:schemeClr>
                    </a:solidFill>
                  </a:tcPr>
                </a:tc>
                <a:extLst>
                  <a:ext uri="{0D108BD9-81ED-4DB2-BD59-A6C34878D82A}">
                    <a16:rowId xmlns:a16="http://schemas.microsoft.com/office/drawing/2014/main" val="421685773"/>
                  </a:ext>
                </a:extLst>
              </a:tr>
              <a:tr h="364631">
                <a:tc>
                  <a:txBody>
                    <a:bodyPr/>
                    <a:lstStyle/>
                    <a:p>
                      <a:r>
                        <a:rPr lang="en-US" dirty="0"/>
                        <a:t>50 sites</a:t>
                      </a:r>
                      <a:endParaRPr lang="en-IE" dirty="0"/>
                    </a:p>
                  </a:txBody>
                  <a:tcPr/>
                </a:tc>
                <a:tc>
                  <a:txBody>
                    <a:bodyPr/>
                    <a:lstStyle/>
                    <a:p>
                      <a:r>
                        <a:rPr lang="en-US" dirty="0">
                          <a:solidFill>
                            <a:srgbClr val="000000"/>
                          </a:solidFill>
                        </a:rPr>
                        <a:t>40,373</a:t>
                      </a:r>
                      <a:endParaRPr lang="en-IE" dirty="0">
                        <a:solidFill>
                          <a:srgbClr val="000000"/>
                        </a:solidFill>
                      </a:endParaRPr>
                    </a:p>
                  </a:txBody>
                  <a:tcPr/>
                </a:tc>
                <a:tc>
                  <a:txBody>
                    <a:bodyPr/>
                    <a:lstStyle/>
                    <a:p>
                      <a:r>
                        <a:rPr lang="en-US" dirty="0"/>
                        <a:t>517,348</a:t>
                      </a:r>
                      <a:endParaRPr lang="en-IE" dirty="0"/>
                    </a:p>
                  </a:txBody>
                  <a:tcPr/>
                </a:tc>
                <a:tc>
                  <a:txBody>
                    <a:bodyPr/>
                    <a:lstStyle/>
                    <a:p>
                      <a:r>
                        <a:rPr lang="en-US" dirty="0"/>
                        <a:t>31,880</a:t>
                      </a:r>
                      <a:endParaRPr lang="en-IE" dirty="0"/>
                    </a:p>
                  </a:txBody>
                  <a:tcPr>
                    <a:solidFill>
                      <a:srgbClr val="D2DEEF"/>
                    </a:solidFill>
                  </a:tcPr>
                </a:tc>
                <a:tc>
                  <a:txBody>
                    <a:bodyPr/>
                    <a:lstStyle/>
                    <a:p>
                      <a:r>
                        <a:rPr lang="en-US" dirty="0"/>
                        <a:t>19,241</a:t>
                      </a:r>
                      <a:endParaRPr lang="en-IE" dirty="0"/>
                    </a:p>
                  </a:txBody>
                  <a:tcPr/>
                </a:tc>
                <a:extLst>
                  <a:ext uri="{0D108BD9-81ED-4DB2-BD59-A6C34878D82A}">
                    <a16:rowId xmlns:a16="http://schemas.microsoft.com/office/drawing/2014/main" val="1564856031"/>
                  </a:ext>
                </a:extLst>
              </a:tr>
            </a:tbl>
          </a:graphicData>
        </a:graphic>
      </p:graphicFrame>
      <p:pic>
        <p:nvPicPr>
          <p:cNvPr id="4" name="Picture 3" descr="Chart showing percentage of different accessibility issues: 37.6% Colour, 25.4% PDF and 12.9% Name/Role/Value among others."/>
          <p:cNvPicPr>
            <a:picLocks noChangeAspect="1"/>
          </p:cNvPicPr>
          <p:nvPr/>
        </p:nvPicPr>
        <p:blipFill rotWithShape="1">
          <a:blip r:embed="rId2"/>
          <a:srcRect t="27347" b="34475"/>
          <a:stretch/>
        </p:blipFill>
        <p:spPr>
          <a:xfrm>
            <a:off x="667951" y="3093834"/>
            <a:ext cx="11327622" cy="2763826"/>
          </a:xfrm>
          <a:prstGeom prst="rect">
            <a:avLst/>
          </a:prstGeom>
        </p:spPr>
      </p:pic>
    </p:spTree>
    <p:extLst>
      <p:ext uri="{BB962C8B-B14F-4D97-AF65-F5344CB8AC3E}">
        <p14:creationId xmlns:p14="http://schemas.microsoft.com/office/powerpoint/2010/main" val="27155145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1325563"/>
          </a:xfrm>
        </p:spPr>
        <p:txBody>
          <a:bodyPr>
            <a:normAutofit/>
          </a:bodyPr>
          <a:lstStyle/>
          <a:p>
            <a:r>
              <a:rPr lang="en-IE" sz="4000" b="1" dirty="0">
                <a:latin typeface="Gill Sans MT" panose="020B0502020104020203" pitchFamily="34" charset="0"/>
              </a:rPr>
              <a:t>Findings – In-depth reviews</a:t>
            </a:r>
          </a:p>
        </p:txBody>
      </p:sp>
      <p:sp>
        <p:nvSpPr>
          <p:cNvPr id="7" name="TextBox 6"/>
          <p:cNvSpPr txBox="1"/>
          <p:nvPr/>
        </p:nvSpPr>
        <p:spPr>
          <a:xfrm>
            <a:off x="440989" y="1164394"/>
            <a:ext cx="8920726" cy="1200329"/>
          </a:xfrm>
          <a:prstGeom prst="rect">
            <a:avLst/>
          </a:prstGeom>
          <a:solidFill>
            <a:srgbClr val="1D5D86"/>
          </a:solidFill>
          <a:ln>
            <a:solidFill>
              <a:srgbClr val="00B0F0"/>
            </a:solidFill>
          </a:ln>
        </p:spPr>
        <p:txBody>
          <a:bodyPr wrap="square" rtlCol="0">
            <a:spAutoFit/>
          </a:bodyPr>
          <a:lstStyle/>
          <a:p>
            <a:pPr marL="285750" indent="-285750">
              <a:buFont typeface="Arial" panose="020B0604020202020204" pitchFamily="34" charset="0"/>
              <a:buChar char="•"/>
            </a:pPr>
            <a:r>
              <a:rPr lang="en-IE" sz="2400" dirty="0">
                <a:solidFill>
                  <a:srgbClr val="FFFFFF"/>
                </a:solidFill>
                <a:latin typeface="Gill Sans MT" panose="020B0502020104020203" pitchFamily="34" charset="0"/>
              </a:rPr>
              <a:t>Every site has considered accessibility - no website is fully compliant</a:t>
            </a:r>
          </a:p>
          <a:p>
            <a:pPr marL="285750" indent="-285750">
              <a:buFont typeface="Arial" panose="020B0604020202020204" pitchFamily="34" charset="0"/>
              <a:buChar char="•"/>
            </a:pPr>
            <a:r>
              <a:rPr lang="en-IE" sz="2400" dirty="0">
                <a:solidFill>
                  <a:srgbClr val="FFFFFF"/>
                </a:solidFill>
                <a:latin typeface="Gill Sans MT" panose="020B0502020104020203" pitchFamily="34" charset="0"/>
              </a:rPr>
              <a:t>Many issues are easy to fix – and occur on many pages</a:t>
            </a:r>
          </a:p>
          <a:p>
            <a:pPr marL="285750" indent="-285750">
              <a:buFont typeface="Arial" panose="020B0604020202020204" pitchFamily="34" charset="0"/>
              <a:buChar char="•"/>
            </a:pPr>
            <a:r>
              <a:rPr lang="en-IE" sz="2400" dirty="0">
                <a:solidFill>
                  <a:srgbClr val="FFFFFF"/>
                </a:solidFill>
                <a:latin typeface="Gill Sans MT" panose="020B0502020104020203" pitchFamily="34" charset="0"/>
              </a:rPr>
              <a:t>Accessibility Statements – inconsistent approach</a:t>
            </a:r>
          </a:p>
        </p:txBody>
      </p:sp>
      <p:sp>
        <p:nvSpPr>
          <p:cNvPr id="5" name="Text Placeholder 4"/>
          <p:cNvSpPr>
            <a:spLocks noGrp="1"/>
          </p:cNvSpPr>
          <p:nvPr>
            <p:ph type="body" sz="quarter" idx="3"/>
          </p:nvPr>
        </p:nvSpPr>
        <p:spPr>
          <a:xfrm>
            <a:off x="440988" y="2098083"/>
            <a:ext cx="5183188" cy="823912"/>
          </a:xfrm>
        </p:spPr>
        <p:txBody>
          <a:bodyPr/>
          <a:lstStyle/>
          <a:p>
            <a:r>
              <a:rPr lang="en-IE" dirty="0">
                <a:latin typeface="Gill Sans MT" panose="020B0502020104020203" pitchFamily="34" charset="0"/>
              </a:rPr>
              <a:t>In-depth reviews</a:t>
            </a:r>
          </a:p>
        </p:txBody>
      </p:sp>
      <p:sp>
        <p:nvSpPr>
          <p:cNvPr id="6" name="Content Placeholder 5"/>
          <p:cNvSpPr>
            <a:spLocks noGrp="1"/>
          </p:cNvSpPr>
          <p:nvPr>
            <p:ph sz="quarter" idx="4"/>
          </p:nvPr>
        </p:nvSpPr>
        <p:spPr>
          <a:xfrm>
            <a:off x="440988" y="3137243"/>
            <a:ext cx="9778237" cy="2789575"/>
          </a:xfrm>
        </p:spPr>
        <p:txBody>
          <a:bodyPr>
            <a:normAutofit fontScale="92500" lnSpcReduction="10000"/>
          </a:bodyPr>
          <a:lstStyle/>
          <a:p>
            <a:r>
              <a:rPr lang="en-IE" sz="2400" dirty="0">
                <a:latin typeface="Gill Sans MT" panose="020B0502020104020203" pitchFamily="34" charset="0"/>
              </a:rPr>
              <a:t>Confusing/inconsistent navigation</a:t>
            </a:r>
          </a:p>
          <a:p>
            <a:r>
              <a:rPr lang="en-IE" sz="2400" dirty="0">
                <a:latin typeface="Gill Sans MT" panose="020B0502020104020203" pitchFamily="34" charset="0"/>
              </a:rPr>
              <a:t>Poorly designed forms, form feedback, widgets (cookie banners)</a:t>
            </a:r>
          </a:p>
          <a:p>
            <a:r>
              <a:rPr lang="en-IE" sz="2400" dirty="0">
                <a:latin typeface="Gill Sans MT" panose="020B0502020104020203" pitchFamily="34" charset="0"/>
              </a:rPr>
              <a:t>Poor description of images/graphs</a:t>
            </a:r>
          </a:p>
          <a:p>
            <a:r>
              <a:rPr lang="en-IE" sz="2400" dirty="0">
                <a:latin typeface="Gill Sans MT" panose="020B0502020104020203" pitchFamily="34" charset="0"/>
              </a:rPr>
              <a:t>PDFs</a:t>
            </a:r>
          </a:p>
          <a:p>
            <a:pPr marL="0" indent="0">
              <a:buNone/>
            </a:pPr>
            <a:endParaRPr lang="en-IE" sz="1100" dirty="0">
              <a:latin typeface="Gill Sans MT" panose="020B0502020104020203" pitchFamily="34" charset="0"/>
            </a:endParaRPr>
          </a:p>
          <a:p>
            <a:pPr marL="0" indent="0">
              <a:buNone/>
            </a:pPr>
            <a:r>
              <a:rPr lang="en-IE" sz="2400" b="1" dirty="0">
                <a:latin typeface="Gill Sans MT" panose="020B0502020104020203" pitchFamily="34" charset="0"/>
              </a:rPr>
              <a:t>Mobile Apps</a:t>
            </a:r>
          </a:p>
          <a:p>
            <a:r>
              <a:rPr lang="en-US" sz="2400" dirty="0"/>
              <a:t>Newer apps have less issues</a:t>
            </a:r>
            <a:endParaRPr lang="en-IE" sz="2400" dirty="0"/>
          </a:p>
          <a:p>
            <a:pPr marL="0" indent="0">
              <a:buNone/>
            </a:pPr>
            <a:endParaRPr lang="en-IE" sz="2400" b="1" dirty="0">
              <a:latin typeface="Gill Sans MT" panose="020B0502020104020203" pitchFamily="34" charset="0"/>
            </a:endParaRPr>
          </a:p>
        </p:txBody>
      </p:sp>
      <p:pic>
        <p:nvPicPr>
          <p:cNvPr id="9" name="Graphic 8">
            <a:extLst>
              <a:ext uri="{FF2B5EF4-FFF2-40B4-BE49-F238E27FC236}">
                <a16:creationId xmlns:a16="http://schemas.microsoft.com/office/drawing/2014/main" id="{F8D34AE4-5724-441D-BA7C-9CF46AE6E86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1898" y="188119"/>
            <a:ext cx="914400" cy="914400"/>
          </a:xfrm>
          <a:prstGeom prst="rect">
            <a:avLst/>
          </a:prstGeom>
        </p:spPr>
      </p:pic>
    </p:spTree>
    <p:custDataLst>
      <p:tags r:id="rId1"/>
    </p:custDataLst>
    <p:extLst>
      <p:ext uri="{BB962C8B-B14F-4D97-AF65-F5344CB8AC3E}">
        <p14:creationId xmlns:p14="http://schemas.microsoft.com/office/powerpoint/2010/main" val="2618091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ontent Placeholder 2"/>
          <p:cNvSpPr txBox="1">
            <a:spLocks noGrp="1"/>
          </p:cNvSpPr>
          <p:nvPr>
            <p:ph type="title" idx="4294967295"/>
          </p:nvPr>
        </p:nvSpPr>
        <p:spPr>
          <a:xfrm>
            <a:off x="838200" y="1058863"/>
            <a:ext cx="10515600" cy="258603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4000" b="0" i="1"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“Accessibility is not a specialism.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4000" b="0" i="1"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It’s a mindful way of working."</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2800" b="0" i="1"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							Alistair McNaught</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2800" b="0" i="1"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2800" b="0" i="1"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endParaRPr>
          </a:p>
        </p:txBody>
      </p:sp>
      <p:pic>
        <p:nvPicPr>
          <p:cNvPr id="305" name="Symbols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1958" y="3645523"/>
            <a:ext cx="9159767" cy="1977677"/>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ctrTitle"/>
          </p:nvPr>
        </p:nvSpPr>
        <p:spPr>
          <a:xfrm>
            <a:off x="6760068" y="4555671"/>
            <a:ext cx="4621049" cy="566753"/>
          </a:xfrm>
          <a:prstGeom prst="rect">
            <a:avLst/>
          </a:prstGeom>
        </p:spPr>
        <p:txBody>
          <a:bodyPr>
            <a:normAutofit/>
          </a:bodyPr>
          <a:lstStyle>
            <a:lvl1pPr algn="l">
              <a:defRPr sz="6600"/>
            </a:lvl1pPr>
          </a:lstStyle>
          <a:p>
            <a:r>
              <a:rPr sz="2400" b="1" dirty="0">
                <a:latin typeface="Gill Sans MT" panose="020B0502020104020203" pitchFamily="34" charset="0"/>
              </a:rPr>
              <a:t>Gerry Ellis</a:t>
            </a:r>
          </a:p>
        </p:txBody>
      </p:sp>
      <p:sp>
        <p:nvSpPr>
          <p:cNvPr id="308" name="Subtitle 2">
            <a:extLst>
              <a:ext uri="{C183D7F6-B498-43B3-948B-1728B52AA6E4}">
                <adec:decorative xmlns:adec="http://schemas.microsoft.com/office/drawing/2017/decorative" val="0"/>
              </a:ext>
            </a:extLst>
          </p:cNvPr>
          <p:cNvSpPr txBox="1">
            <a:spLocks noGrp="1"/>
          </p:cNvSpPr>
          <p:nvPr>
            <p:ph type="subTitle" sz="quarter" idx="1"/>
          </p:nvPr>
        </p:nvSpPr>
        <p:spPr>
          <a:xfrm>
            <a:off x="6760069" y="5223300"/>
            <a:ext cx="4548288" cy="1392634"/>
          </a:xfrm>
          <a:prstGeom prst="rect">
            <a:avLst/>
          </a:prstGeom>
        </p:spPr>
        <p:txBody>
          <a:bodyPr/>
          <a:lstStyle/>
          <a:p>
            <a:pPr algn="l"/>
            <a:r>
              <a:rPr dirty="0">
                <a:latin typeface="Gill Sans MT" panose="020B0502020104020203" pitchFamily="34" charset="0"/>
              </a:rPr>
              <a:t>Feel the </a:t>
            </a:r>
            <a:r>
              <a:rPr dirty="0" err="1">
                <a:latin typeface="Gill Sans MT" panose="020B0502020104020203" pitchFamily="34" charset="0"/>
              </a:rPr>
              <a:t>BenefIT</a:t>
            </a:r>
            <a:endParaRPr dirty="0">
              <a:latin typeface="Gill Sans MT" panose="020B0502020104020203" pitchFamily="34" charset="0"/>
            </a:endParaRPr>
          </a:p>
          <a:p>
            <a:pPr algn="l"/>
            <a:endParaRPr dirty="0">
              <a:latin typeface="Gill Sans MT" panose="020B0502020104020203" pitchFamily="34" charset="0"/>
            </a:endParaRPr>
          </a:p>
          <a:p>
            <a:pPr lvl="1" algn="l">
              <a:lnSpc>
                <a:spcPct val="100000"/>
              </a:lnSpc>
              <a:spcBef>
                <a:spcPts val="0"/>
              </a:spcBef>
            </a:pPr>
            <a:r>
              <a:rPr lang="en-IE" u="sng" dirty="0">
                <a:solidFill>
                  <a:srgbClr val="0563C1"/>
                </a:solidFill>
                <a:uFill>
                  <a:solidFill>
                    <a:srgbClr val="0563C1"/>
                  </a:solidFill>
                </a:uFill>
                <a:latin typeface="Gill Sans MT" panose="020B0502020104020203" pitchFamily="34" charset="0"/>
                <a:hlinkClick r:id="rId2"/>
              </a:rPr>
              <a:t>gerry.ellis@feelthebenefit.com</a:t>
            </a:r>
            <a:endParaRPr u="sng" dirty="0">
              <a:solidFill>
                <a:srgbClr val="0563C1"/>
              </a:solidFill>
              <a:uFill>
                <a:solidFill>
                  <a:srgbClr val="0563C1"/>
                </a:solidFill>
              </a:uFill>
              <a:latin typeface="Gill Sans MT" panose="020B0502020104020203" pitchFamily="34" charset="0"/>
              <a:hlinkClick r:id="rId3"/>
            </a:endParaRPr>
          </a:p>
        </p:txBody>
      </p:sp>
      <p:pic>
        <p:nvPicPr>
          <p:cNvPr id="314" name="Picture 2" descr=" Gerry Ellis"/>
          <p:cNvPicPr>
            <a:picLocks noChangeAspect="1"/>
          </p:cNvPicPr>
          <p:nvPr/>
        </p:nvPicPr>
        <p:blipFill>
          <a:blip r:embed="rId4"/>
          <a:stretch>
            <a:fillRect/>
          </a:stretch>
        </p:blipFill>
        <p:spPr>
          <a:xfrm>
            <a:off x="6760068" y="2618983"/>
            <a:ext cx="1821808" cy="182180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2700">
            <a:miter lim="400000"/>
          </a:ln>
        </p:spPr>
      </p:pic>
      <p:pic>
        <p:nvPicPr>
          <p:cNvPr id="30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60068" y="6128144"/>
            <a:ext cx="345761" cy="402773"/>
          </a:xfrm>
          <a:prstGeom prst="rect">
            <a:avLst/>
          </a:prstGeom>
          <a:ln w="12700">
            <a:miter lim="400000"/>
          </a:ln>
        </p:spPr>
      </p:pic>
      <p:sp>
        <p:nvSpPr>
          <p:cNvPr id="311" name="&quot;&quot;Straight Connector 4">
            <a:extLst>
              <a:ext uri="{C183D7F6-B498-43B3-948B-1728B52AA6E4}">
                <adec:decorative xmlns:adec="http://schemas.microsoft.com/office/drawing/2017/decorative" val="1"/>
              </a:ext>
            </a:extLst>
          </p:cNvPr>
          <p:cNvSpPr/>
          <p:nvPr/>
        </p:nvSpPr>
        <p:spPr>
          <a:xfrm flipH="1">
            <a:off x="5946937" y="4313223"/>
            <a:ext cx="6675" cy="2434683"/>
          </a:xfrm>
          <a:prstGeom prst="line">
            <a:avLst/>
          </a:prstGeom>
          <a:ln w="6350">
            <a:solidFill>
              <a:schemeClr val="accent1"/>
            </a:solidFill>
            <a:miter/>
          </a:ln>
        </p:spPr>
        <p:txBody>
          <a:bodyPr lIns="45719" rIns="45719"/>
          <a:lstStyle/>
          <a:p>
            <a:endParaRPr/>
          </a:p>
        </p:txBody>
      </p:sp>
      <p:pic>
        <p:nvPicPr>
          <p:cNvPr id="312" name="Picture 4">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999979" y="5905370"/>
            <a:ext cx="1917463" cy="85327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675190" y="705632"/>
            <a:ext cx="6385368" cy="1129687"/>
          </a:xfrm>
          <a:prstGeom prst="rect">
            <a:avLst/>
          </a:prstGeom>
        </p:spPr>
        <p:txBody>
          <a:bodyPr lIns="45699" tIns="45699" rIns="45699" bIns="45699">
            <a:normAutofit/>
          </a:bodyPr>
          <a:lstStyle/>
          <a:p>
            <a:r>
              <a:rPr lang="en-IE" b="1" dirty="0">
                <a:latin typeface="Gill Sans MT" panose="020B0502020104020203" pitchFamily="34" charset="0"/>
              </a:rPr>
              <a:t>Populations</a:t>
            </a:r>
            <a:endParaRPr b="1" dirty="0">
              <a:latin typeface="Gill Sans MT" panose="020B0502020104020203" pitchFamily="34" charset="0"/>
            </a:endParaRPr>
          </a:p>
        </p:txBody>
      </p:sp>
      <p:sp>
        <p:nvSpPr>
          <p:cNvPr id="317" name="Google Shape;108;gfa6d8870b4_0_32"/>
          <p:cNvSpPr txBox="1">
            <a:spLocks noGrp="1"/>
          </p:cNvSpPr>
          <p:nvPr>
            <p:ph type="body" idx="4294967295"/>
          </p:nvPr>
        </p:nvSpPr>
        <p:spPr>
          <a:xfrm>
            <a:off x="675190" y="1835319"/>
            <a:ext cx="7364413" cy="4334386"/>
          </a:xfrm>
          <a:prstGeom prst="rect">
            <a:avLst/>
          </a:prstGeom>
        </p:spPr>
        <p:txBody>
          <a:bodyPr lIns="45699" tIns="45699" rIns="45699" bIns="45699">
            <a:noAutofit/>
          </a:bodyPr>
          <a:lstStyle/>
          <a:p>
            <a:pPr indent="-457200">
              <a:defRPr sz="3600"/>
            </a:pPr>
            <a:r>
              <a:rPr lang="en-IE" sz="2400" b="1" dirty="0">
                <a:latin typeface="Gill Sans MT" panose="020B0502020104020203" pitchFamily="34" charset="0"/>
              </a:rPr>
              <a:t>ROD Group (formerly 5th Quadrant Analytics)</a:t>
            </a:r>
          </a:p>
          <a:p>
            <a:pPr marL="0" indent="0">
              <a:buNone/>
              <a:defRPr sz="3600"/>
            </a:pPr>
            <a:r>
              <a:rPr lang="en-IE" sz="2400" i="1" dirty="0">
                <a:latin typeface="Gill Sans MT" panose="020B0502020104020203" pitchFamily="34" charset="0"/>
              </a:rPr>
              <a:t>1.3 Billion persons in the world experience disability</a:t>
            </a:r>
          </a:p>
          <a:p>
            <a:pPr marL="0" indent="0">
              <a:buNone/>
              <a:defRPr sz="3600"/>
            </a:pPr>
            <a:endParaRPr lang="en-IE" sz="1000" dirty="0">
              <a:latin typeface="Gill Sans MT" panose="020B0502020104020203" pitchFamily="34" charset="0"/>
            </a:endParaRPr>
          </a:p>
          <a:p>
            <a:pPr>
              <a:defRPr sz="3600"/>
            </a:pPr>
            <a:r>
              <a:rPr lang="en-IE" sz="2400" b="1" dirty="0">
                <a:latin typeface="Gill Sans MT" panose="020B0502020104020203" pitchFamily="34" charset="0"/>
              </a:rPr>
              <a:t>European Disability Forum</a:t>
            </a:r>
          </a:p>
          <a:p>
            <a:pPr marL="0" indent="0">
              <a:buNone/>
              <a:defRPr sz="3600"/>
            </a:pPr>
            <a:r>
              <a:rPr lang="en-IE" sz="2400" i="1" dirty="0">
                <a:latin typeface="Gill Sans MT" panose="020B0502020104020203" pitchFamily="34" charset="0"/>
              </a:rPr>
              <a:t>Over 100 Million persons with Disabilities in Europe</a:t>
            </a:r>
          </a:p>
          <a:p>
            <a:pPr marL="0" indent="0">
              <a:buNone/>
              <a:defRPr sz="3600"/>
            </a:pPr>
            <a:endParaRPr lang="en-IE" sz="1000" dirty="0">
              <a:latin typeface="Gill Sans MT" panose="020B0502020104020203" pitchFamily="34" charset="0"/>
            </a:endParaRPr>
          </a:p>
          <a:p>
            <a:pPr>
              <a:defRPr sz="3600"/>
            </a:pPr>
            <a:r>
              <a:rPr lang="en-IE" sz="2400" b="1" dirty="0">
                <a:latin typeface="Gill Sans MT" panose="020B0502020104020203" pitchFamily="34" charset="0"/>
              </a:rPr>
              <a:t>2016 Irish Census</a:t>
            </a:r>
          </a:p>
          <a:p>
            <a:pPr marL="0" indent="0">
              <a:buNone/>
              <a:defRPr sz="3600"/>
            </a:pPr>
            <a:r>
              <a:rPr lang="en-IE" sz="2400" i="1" dirty="0">
                <a:latin typeface="Gill Sans MT" panose="020B0502020104020203" pitchFamily="34" charset="0"/>
              </a:rPr>
              <a:t>640,000 persons with Disabilities in Ireland </a:t>
            </a:r>
          </a:p>
          <a:p>
            <a:pPr marL="0" indent="0">
              <a:buNone/>
              <a:defRPr sz="3600"/>
            </a:pPr>
            <a:endParaRPr lang="en-IE" sz="1000" dirty="0">
              <a:latin typeface="Gill Sans MT" panose="020B0502020104020203" pitchFamily="34" charset="0"/>
            </a:endParaRPr>
          </a:p>
          <a:p>
            <a:pPr>
              <a:defRPr sz="3600"/>
            </a:pPr>
            <a:r>
              <a:rPr lang="en-IE" sz="2400" b="1" dirty="0">
                <a:latin typeface="Gill Sans MT" panose="020B0502020104020203" pitchFamily="34" charset="0"/>
              </a:rPr>
              <a:t>ESRI</a:t>
            </a:r>
          </a:p>
          <a:p>
            <a:pPr marL="0" indent="0">
              <a:buNone/>
              <a:defRPr sz="3600"/>
            </a:pPr>
            <a:r>
              <a:rPr lang="en-IE" sz="2400" i="1" dirty="0">
                <a:latin typeface="Gill Sans MT" panose="020B0502020104020203" pitchFamily="34" charset="0"/>
              </a:rPr>
              <a:t>11.5% of working age population have disabilities</a:t>
            </a:r>
          </a:p>
          <a:p>
            <a:pPr marL="0" indent="0">
              <a:buNone/>
              <a:defRPr sz="3600"/>
            </a:pPr>
            <a:endParaRPr lang="en-IE" sz="2400" dirty="0">
              <a:latin typeface="Gill Sans MT" panose="020B0502020104020203" pitchFamily="34" charset="0"/>
            </a:endParaRPr>
          </a:p>
          <a:p>
            <a:pPr indent="-457200">
              <a:defRPr sz="3600"/>
            </a:pPr>
            <a:endParaRPr sz="2400" dirty="0">
              <a:latin typeface="Gill Sans MT" panose="020B0502020104020203"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3"/>
          <p:cNvSpPr txBox="1">
            <a:spLocks noGrp="1"/>
          </p:cNvSpPr>
          <p:nvPr>
            <p:ph type="title"/>
          </p:nvPr>
        </p:nvSpPr>
        <p:spPr>
          <a:xfrm>
            <a:off x="280911" y="333859"/>
            <a:ext cx="10637843" cy="824844"/>
          </a:xfrm>
          <a:prstGeom prst="rect">
            <a:avLst/>
          </a:prstGeom>
        </p:spPr>
        <p:txBody>
          <a:bodyPr/>
          <a:lstStyle>
            <a:lvl1pPr>
              <a:defRPr sz="3600" b="1">
                <a:solidFill>
                  <a:srgbClr val="F89B2A"/>
                </a:solidFill>
                <a:latin typeface="Helvetica LT Std"/>
                <a:ea typeface="Helvetica LT Std"/>
                <a:cs typeface="Helvetica LT Std"/>
                <a:sym typeface="Helvetica LT Std"/>
              </a:defRPr>
            </a:lvl1pPr>
          </a:lstStyle>
          <a:p>
            <a:r>
              <a:rPr dirty="0"/>
              <a:t>Web Accessibility Directive Training Series</a:t>
            </a:r>
          </a:p>
        </p:txBody>
      </p:sp>
      <p:sp>
        <p:nvSpPr>
          <p:cNvPr id="179" name="TextBox 4"/>
          <p:cNvSpPr txBox="1"/>
          <p:nvPr/>
        </p:nvSpPr>
        <p:spPr>
          <a:xfrm>
            <a:off x="267748" y="1201588"/>
            <a:ext cx="10789920" cy="288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solidFill>
                  <a:srgbClr val="FFFFFF"/>
                </a:solidFill>
                <a:latin typeface="Helvetica LT Std"/>
                <a:ea typeface="Helvetica LT Std"/>
                <a:cs typeface="Helvetica LT Std"/>
                <a:sym typeface="Helvetica LT Std"/>
              </a:defRPr>
            </a:pPr>
            <a:r>
              <a:t>The Irish Computer Society (ICS), in partnership with the National Disability Authority (NDA), is holding a series of 2 information seminars and 2 up training webinars on EU Web Accessibility Directive. </a:t>
            </a:r>
          </a:p>
          <a:p>
            <a:pPr>
              <a:defRPr>
                <a:solidFill>
                  <a:srgbClr val="FFFFFF"/>
                </a:solidFill>
                <a:latin typeface="Helvetica LT Std"/>
                <a:ea typeface="Helvetica LT Std"/>
                <a:cs typeface="Helvetica LT Std"/>
                <a:sym typeface="Helvetica LT Std"/>
              </a:defRPr>
            </a:pPr>
            <a:endParaRPr/>
          </a:p>
          <a:p>
            <a:pPr>
              <a:defRPr>
                <a:solidFill>
                  <a:srgbClr val="FFFFFF"/>
                </a:solidFill>
                <a:latin typeface="Helvetica LT Std"/>
                <a:ea typeface="Helvetica LT Std"/>
                <a:cs typeface="Helvetica LT Std"/>
                <a:sym typeface="Helvetica LT Std"/>
              </a:defRPr>
            </a:pPr>
            <a:r>
              <a:t>Each information seminar is lead by experts in the field of accessibility and is followed by a more in-depth training webinar provided by AbilityNet on the same topic.</a:t>
            </a:r>
          </a:p>
          <a:p>
            <a:pPr>
              <a:defRPr>
                <a:solidFill>
                  <a:srgbClr val="FFFFFF"/>
                </a:solidFill>
                <a:latin typeface="Helvetica LT Std"/>
                <a:ea typeface="Helvetica LT Std"/>
                <a:cs typeface="Helvetica LT Std"/>
                <a:sym typeface="Helvetica LT Std"/>
              </a:defRPr>
            </a:pPr>
            <a:endParaRPr/>
          </a:p>
          <a:p>
            <a:pPr>
              <a:defRPr>
                <a:solidFill>
                  <a:srgbClr val="FFFFFF"/>
                </a:solidFill>
                <a:latin typeface="Helvetica LT Std"/>
                <a:ea typeface="Helvetica LT Std"/>
                <a:cs typeface="Helvetica LT Std"/>
                <a:sym typeface="Helvetica LT Std"/>
              </a:defRPr>
            </a:pPr>
            <a:endParaRPr/>
          </a:p>
          <a:p>
            <a:pPr>
              <a:defRPr>
                <a:solidFill>
                  <a:srgbClr val="FFFFFF"/>
                </a:solidFill>
                <a:latin typeface="Helvetica LT Std"/>
                <a:ea typeface="Helvetica LT Std"/>
                <a:cs typeface="Helvetica LT Std"/>
                <a:sym typeface="Helvetica LT Std"/>
              </a:defRPr>
            </a:pPr>
            <a:r>
              <a:t>Further information and registration can be found on</a:t>
            </a:r>
            <a:r>
              <a:rPr>
                <a:solidFill>
                  <a:srgbClr val="FFFF00"/>
                </a:solidFill>
              </a:rPr>
              <a:t> ics.ie/events</a:t>
            </a:r>
          </a:p>
          <a:p>
            <a:pPr>
              <a:defRPr>
                <a:solidFill>
                  <a:srgbClr val="FFFFFF"/>
                </a:solidFill>
                <a:latin typeface="Helvetica LT Std"/>
                <a:ea typeface="Helvetica LT Std"/>
                <a:cs typeface="Helvetica LT Std"/>
                <a:sym typeface="Helvetica LT Std"/>
              </a:defRPr>
            </a:pPr>
            <a:endParaRPr>
              <a:solidFill>
                <a:srgbClr val="FFFF00"/>
              </a:solidFill>
            </a:endParaRPr>
          </a:p>
          <a:p>
            <a:pPr>
              <a:defRPr>
                <a:solidFill>
                  <a:srgbClr val="FFFFFF"/>
                </a:solidFill>
                <a:latin typeface="Helvetica LT Std"/>
                <a:ea typeface="Helvetica LT Std"/>
                <a:cs typeface="Helvetica LT Std"/>
                <a:sym typeface="Helvetica LT Std"/>
              </a:defRPr>
            </a:pPr>
            <a:r>
              <a:t>Become a member of ICS at </a:t>
            </a:r>
            <a:r>
              <a:rPr>
                <a:solidFill>
                  <a:srgbClr val="FFFF00"/>
                </a:solidFill>
              </a:rPr>
              <a:t>ics.ie/member</a:t>
            </a:r>
          </a:p>
        </p:txBody>
      </p:sp>
      <p:sp>
        <p:nvSpPr>
          <p:cNvPr id="178" name="TextBox 5"/>
          <p:cNvSpPr txBox="1"/>
          <p:nvPr/>
        </p:nvSpPr>
        <p:spPr>
          <a:xfrm>
            <a:off x="385353" y="6421213"/>
            <a:ext cx="8483601" cy="383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F89B2A"/>
                </a:solidFill>
                <a:latin typeface="Arial Black"/>
                <a:ea typeface="Arial Black"/>
                <a:cs typeface="Arial Black"/>
                <a:sym typeface="Arial Black"/>
              </a:defRPr>
            </a:lvl1pPr>
          </a:lstStyle>
          <a:p>
            <a:r>
              <a:t>ICS - The voice of IT Professionals in Ireland – www.ics.ie​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675190" y="1180236"/>
            <a:ext cx="3156581" cy="1399678"/>
          </a:xfrm>
          <a:prstGeom prst="rect">
            <a:avLst/>
          </a:prstGeom>
        </p:spPr>
        <p:txBody>
          <a:bodyPr lIns="45699" tIns="45699" rIns="45699" bIns="45699"/>
          <a:lstStyle/>
          <a:p>
            <a:r>
              <a:rPr lang="en-IE" b="1" dirty="0">
                <a:latin typeface="Gill Sans MT" panose="020B0502020104020203" pitchFamily="34" charset="0"/>
              </a:rPr>
              <a:t>Spending Power</a:t>
            </a:r>
            <a:endParaRPr b="1" dirty="0">
              <a:latin typeface="Gill Sans MT" panose="020B0502020104020203" pitchFamily="34" charset="0"/>
            </a:endParaRPr>
          </a:p>
        </p:txBody>
      </p:sp>
      <p:sp>
        <p:nvSpPr>
          <p:cNvPr id="6" name="Rectangle 5"/>
          <p:cNvSpPr/>
          <p:nvPr/>
        </p:nvSpPr>
        <p:spPr>
          <a:xfrm>
            <a:off x="1752600" y="5207770"/>
            <a:ext cx="3418114" cy="1200329"/>
          </a:xfrm>
          <a:prstGeom prst="rect">
            <a:avLst/>
          </a:prstGeom>
        </p:spPr>
        <p:txBody>
          <a:bodyPr wrap="square">
            <a:spAutoFit/>
          </a:bodyPr>
          <a:lstStyle/>
          <a:p>
            <a:pPr>
              <a:defRPr sz="3600"/>
            </a:pPr>
            <a:r>
              <a:rPr lang="en-IE" sz="2400" dirty="0">
                <a:solidFill>
                  <a:srgbClr val="FFFFFF"/>
                </a:solidFill>
                <a:latin typeface="Gill Sans MT" panose="020B0502020104020203" pitchFamily="34" charset="0"/>
              </a:rPr>
              <a:t>1.3 Billion persons in the world experience disability</a:t>
            </a:r>
          </a:p>
        </p:txBody>
      </p:sp>
      <p:sp>
        <p:nvSpPr>
          <p:cNvPr id="2" name="Rectangle 1"/>
          <p:cNvSpPr/>
          <p:nvPr/>
        </p:nvSpPr>
        <p:spPr>
          <a:xfrm>
            <a:off x="3037114" y="2647346"/>
            <a:ext cx="3418114" cy="830997"/>
          </a:xfrm>
          <a:prstGeom prst="rect">
            <a:avLst/>
          </a:prstGeom>
        </p:spPr>
        <p:txBody>
          <a:bodyPr wrap="square">
            <a:spAutoFit/>
          </a:bodyPr>
          <a:lstStyle/>
          <a:p>
            <a:pPr indent="-457200">
              <a:defRPr sz="3600"/>
            </a:pPr>
            <a:r>
              <a:rPr lang="en-IE" sz="2400" dirty="0">
                <a:solidFill>
                  <a:srgbClr val="FFFFFF"/>
                </a:solidFill>
                <a:latin typeface="Gill Sans MT" panose="020B0502020104020203" pitchFamily="34" charset="0"/>
              </a:rPr>
              <a:t>ROD Group (formerly 5th Quadrant Analytics)</a:t>
            </a:r>
          </a:p>
        </p:txBody>
      </p:sp>
      <p:sp>
        <p:nvSpPr>
          <p:cNvPr id="4" name="TextBox 3"/>
          <p:cNvSpPr txBox="1"/>
          <p:nvPr/>
        </p:nvSpPr>
        <p:spPr>
          <a:xfrm>
            <a:off x="7467600" y="2035629"/>
            <a:ext cx="3265714"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sz="3600"/>
            </a:pPr>
            <a:r>
              <a:rPr lang="en-IE" sz="2400" dirty="0">
                <a:solidFill>
                  <a:schemeClr val="tx1"/>
                </a:solidFill>
                <a:latin typeface="Gill Sans MT" panose="020B0502020104020203" pitchFamily="34" charset="0"/>
              </a:rPr>
              <a:t>2.2 Billion including Friends and Families</a:t>
            </a:r>
          </a:p>
        </p:txBody>
      </p:sp>
      <p:sp>
        <p:nvSpPr>
          <p:cNvPr id="5" name="Rectangle 4"/>
          <p:cNvSpPr/>
          <p:nvPr/>
        </p:nvSpPr>
        <p:spPr>
          <a:xfrm>
            <a:off x="6934200" y="5207769"/>
            <a:ext cx="3984171" cy="830997"/>
          </a:xfrm>
          <a:prstGeom prst="rect">
            <a:avLst/>
          </a:prstGeom>
        </p:spPr>
        <p:txBody>
          <a:bodyPr wrap="square">
            <a:spAutoFit/>
          </a:bodyPr>
          <a:lstStyle/>
          <a:p>
            <a:pPr>
              <a:defRPr sz="3600"/>
            </a:pPr>
            <a:r>
              <a:rPr lang="en-IE" sz="2400" dirty="0">
                <a:solidFill>
                  <a:schemeClr val="tx1"/>
                </a:solidFill>
                <a:latin typeface="Gill Sans MT" panose="020B0502020104020203" pitchFamily="34" charset="0"/>
              </a:rPr>
              <a:t>Control $8 Trillion </a:t>
            </a:r>
          </a:p>
          <a:p>
            <a:pPr>
              <a:defRPr sz="3600"/>
            </a:pPr>
            <a:r>
              <a:rPr lang="en-IE" sz="2400" dirty="0">
                <a:solidFill>
                  <a:schemeClr val="tx1"/>
                </a:solidFill>
                <a:latin typeface="Gill Sans MT" panose="020B0502020104020203" pitchFamily="34" charset="0"/>
              </a:rPr>
              <a:t>Disposable Income Annually</a:t>
            </a:r>
          </a:p>
        </p:txBody>
      </p:sp>
    </p:spTree>
    <p:extLst>
      <p:ext uri="{BB962C8B-B14F-4D97-AF65-F5344CB8AC3E}">
        <p14:creationId xmlns:p14="http://schemas.microsoft.com/office/powerpoint/2010/main" val="27481524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468361" y="785565"/>
            <a:ext cx="6385368" cy="784762"/>
          </a:xfrm>
          <a:prstGeom prst="rect">
            <a:avLst/>
          </a:prstGeom>
        </p:spPr>
        <p:txBody>
          <a:bodyPr lIns="45699" tIns="45699" rIns="45699" bIns="45699">
            <a:normAutofit/>
          </a:bodyPr>
          <a:lstStyle/>
          <a:p>
            <a:r>
              <a:rPr lang="en-IE" b="1" dirty="0">
                <a:latin typeface="Gill Sans MT" panose="020B0502020104020203" pitchFamily="34" charset="0"/>
              </a:rPr>
              <a:t>Legislation and Standards</a:t>
            </a:r>
            <a:endParaRPr b="1" dirty="0">
              <a:latin typeface="Gill Sans MT" panose="020B0502020104020203" pitchFamily="34" charset="0"/>
            </a:endParaRPr>
          </a:p>
        </p:txBody>
      </p:sp>
      <p:sp>
        <p:nvSpPr>
          <p:cNvPr id="317" name="Google Shape;108;gfa6d8870b4_0_32"/>
          <p:cNvSpPr txBox="1">
            <a:spLocks noGrp="1"/>
          </p:cNvSpPr>
          <p:nvPr>
            <p:ph type="body" idx="4294967295"/>
          </p:nvPr>
        </p:nvSpPr>
        <p:spPr>
          <a:xfrm>
            <a:off x="468361" y="1570327"/>
            <a:ext cx="9415867" cy="3746500"/>
          </a:xfrm>
          <a:prstGeom prst="rect">
            <a:avLst/>
          </a:prstGeom>
        </p:spPr>
        <p:txBody>
          <a:bodyPr lIns="45699" tIns="45699" rIns="45699" bIns="45699">
            <a:normAutofit/>
          </a:bodyPr>
          <a:lstStyle/>
          <a:p>
            <a:pPr>
              <a:lnSpc>
                <a:spcPct val="100000"/>
              </a:lnSpc>
              <a:defRPr sz="3600"/>
            </a:pPr>
            <a:r>
              <a:rPr lang="en-IE" sz="2400" dirty="0">
                <a:latin typeface="Gill Sans MT" panose="020B0502020104020203" pitchFamily="34" charset="0"/>
              </a:rPr>
              <a:t>UN Convention on the Rights of Persons with Disabilities</a:t>
            </a:r>
          </a:p>
          <a:p>
            <a:pPr>
              <a:lnSpc>
                <a:spcPct val="100000"/>
              </a:lnSpc>
              <a:defRPr sz="3600"/>
            </a:pPr>
            <a:r>
              <a:rPr lang="en-IE" sz="2400" dirty="0">
                <a:latin typeface="Gill Sans MT" panose="020B0502020104020203" pitchFamily="34" charset="0"/>
              </a:rPr>
              <a:t>European Disability Act</a:t>
            </a:r>
          </a:p>
          <a:p>
            <a:pPr>
              <a:lnSpc>
                <a:spcPct val="100000"/>
              </a:lnSpc>
              <a:defRPr sz="3600"/>
            </a:pPr>
            <a:r>
              <a:rPr lang="en-IE" sz="2400" dirty="0">
                <a:latin typeface="Gill Sans MT" panose="020B0502020104020203" pitchFamily="34" charset="0"/>
              </a:rPr>
              <a:t>Digital Services Act</a:t>
            </a:r>
          </a:p>
          <a:p>
            <a:pPr>
              <a:lnSpc>
                <a:spcPct val="100000"/>
              </a:lnSpc>
              <a:defRPr sz="3600"/>
            </a:pPr>
            <a:r>
              <a:rPr lang="en-IE" sz="2400" dirty="0">
                <a:latin typeface="Gill Sans MT" panose="020B0502020104020203" pitchFamily="34" charset="0"/>
              </a:rPr>
              <a:t>Web Accessibility Directive</a:t>
            </a:r>
          </a:p>
          <a:p>
            <a:pPr>
              <a:lnSpc>
                <a:spcPct val="100000"/>
              </a:lnSpc>
              <a:defRPr sz="3600"/>
            </a:pPr>
            <a:r>
              <a:rPr lang="en-IE" sz="2400" dirty="0">
                <a:latin typeface="Gill Sans MT" panose="020B0502020104020203" pitchFamily="34" charset="0"/>
              </a:rPr>
              <a:t>CEN/</a:t>
            </a:r>
            <a:r>
              <a:rPr lang="en-IE" sz="2400" dirty="0" err="1">
                <a:latin typeface="Gill Sans MT" panose="020B0502020104020203" pitchFamily="34" charset="0"/>
              </a:rPr>
              <a:t>Cenelec</a:t>
            </a:r>
            <a:r>
              <a:rPr lang="en-IE" sz="2400" dirty="0">
                <a:latin typeface="Gill Sans MT" panose="020B0502020104020203" pitchFamily="34" charset="0"/>
              </a:rPr>
              <a:t> EN 301549</a:t>
            </a:r>
          </a:p>
          <a:p>
            <a:pPr>
              <a:lnSpc>
                <a:spcPct val="100000"/>
              </a:lnSpc>
              <a:defRPr sz="3600"/>
            </a:pPr>
            <a:r>
              <a:rPr lang="en-IE" sz="2400" dirty="0">
                <a:latin typeface="Gill Sans MT" panose="020B0502020104020203" pitchFamily="34" charset="0"/>
              </a:rPr>
              <a:t>6 European standards to be reviewed, 2 new standards</a:t>
            </a:r>
          </a:p>
          <a:p>
            <a:pPr>
              <a:lnSpc>
                <a:spcPct val="100000"/>
              </a:lnSpc>
              <a:defRPr sz="3600"/>
            </a:pPr>
            <a:r>
              <a:rPr lang="en-IE" sz="2400" dirty="0">
                <a:latin typeface="Gill Sans MT" panose="020B0502020104020203" pitchFamily="34" charset="0"/>
              </a:rPr>
              <a:t>Harmonised Standards support adherence to Directives</a:t>
            </a:r>
          </a:p>
        </p:txBody>
      </p:sp>
    </p:spTree>
    <p:extLst>
      <p:ext uri="{BB962C8B-B14F-4D97-AF65-F5344CB8AC3E}">
        <p14:creationId xmlns:p14="http://schemas.microsoft.com/office/powerpoint/2010/main" val="34117121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402772" y="592408"/>
            <a:ext cx="6385368" cy="735649"/>
          </a:xfrm>
          <a:prstGeom prst="rect">
            <a:avLst/>
          </a:prstGeom>
        </p:spPr>
        <p:txBody>
          <a:bodyPr lIns="45699" tIns="45699" rIns="45699" bIns="45699"/>
          <a:lstStyle/>
          <a:p>
            <a:r>
              <a:rPr lang="en-IE" b="1" dirty="0">
                <a:latin typeface="Gill Sans MT" panose="020B0502020104020203" pitchFamily="34" charset="0"/>
              </a:rPr>
              <a:t>ESRI Report on Disability</a:t>
            </a:r>
            <a:endParaRPr b="1" dirty="0">
              <a:latin typeface="Gill Sans MT" panose="020B0502020104020203" pitchFamily="34" charset="0"/>
            </a:endParaRPr>
          </a:p>
        </p:txBody>
      </p:sp>
      <p:sp>
        <p:nvSpPr>
          <p:cNvPr id="317" name="Google Shape;108;gfa6d8870b4_0_32"/>
          <p:cNvSpPr txBox="1">
            <a:spLocks noGrp="1"/>
          </p:cNvSpPr>
          <p:nvPr>
            <p:ph type="body" idx="4294967295"/>
          </p:nvPr>
        </p:nvSpPr>
        <p:spPr>
          <a:xfrm>
            <a:off x="311728" y="1519238"/>
            <a:ext cx="7743702" cy="4632180"/>
          </a:xfrm>
          <a:prstGeom prst="rect">
            <a:avLst/>
          </a:prstGeom>
        </p:spPr>
        <p:txBody>
          <a:bodyPr lIns="45699" tIns="45699" rIns="45699" bIns="45699">
            <a:noAutofit/>
          </a:bodyPr>
          <a:lstStyle/>
          <a:p>
            <a:pPr>
              <a:lnSpc>
                <a:spcPct val="100000"/>
              </a:lnSpc>
              <a:defRPr sz="3600"/>
            </a:pPr>
            <a:r>
              <a:rPr lang="en-IE" sz="2100" dirty="0">
                <a:latin typeface="Gill Sans MT" panose="020B0502020104020203" pitchFamily="34" charset="0"/>
              </a:rPr>
              <a:t>"Identification Of Skills Gaps Among Persons With Disabilities And Their Employment Prospects"</a:t>
            </a:r>
          </a:p>
          <a:p>
            <a:pPr lvl="1" indent="-457200">
              <a:lnSpc>
                <a:spcPct val="100000"/>
              </a:lnSpc>
              <a:buFont typeface="Courier New" panose="02070309020205020404" pitchFamily="49" charset="0"/>
              <a:buChar char="o"/>
              <a:defRPr sz="3600"/>
            </a:pPr>
            <a:r>
              <a:rPr lang="en-IE" sz="2100" dirty="0">
                <a:latin typeface="Gill Sans MT" panose="020B0502020104020203" pitchFamily="34" charset="0"/>
              </a:rPr>
              <a:t>Published September 2021</a:t>
            </a:r>
          </a:p>
          <a:p>
            <a:pPr>
              <a:lnSpc>
                <a:spcPct val="100000"/>
              </a:lnSpc>
              <a:defRPr sz="3600"/>
            </a:pPr>
            <a:r>
              <a:rPr lang="en-IE" sz="2100" dirty="0">
                <a:latin typeface="Gill Sans MT" panose="020B0502020104020203" pitchFamily="34" charset="0"/>
              </a:rPr>
              <a:t>According to the Census, only a third of the working age people (16-64 years) with disabilities indicated that their main economic status in 2016 was employment. This compares with two-thirds of those without disabilities.</a:t>
            </a:r>
          </a:p>
          <a:p>
            <a:pPr>
              <a:lnSpc>
                <a:spcPct val="100000"/>
              </a:lnSpc>
              <a:defRPr sz="3600"/>
            </a:pPr>
            <a:r>
              <a:rPr lang="en-IE" sz="2100" dirty="0">
                <a:latin typeface="Gill Sans MT" panose="020B0502020104020203" pitchFamily="34" charset="0"/>
              </a:rPr>
              <a:t>People with disabilities are around 3 times more likely to experience consistent poverty than people without </a:t>
            </a:r>
          </a:p>
          <a:p>
            <a:pPr indent="-457200">
              <a:lnSpc>
                <a:spcPct val="100000"/>
              </a:lnSpc>
              <a:defRPr sz="3600"/>
            </a:pPr>
            <a:r>
              <a:rPr lang="en-IE" sz="2100" dirty="0">
                <a:latin typeface="Gill Sans MT" panose="020B0502020104020203" pitchFamily="34" charset="0"/>
              </a:rPr>
              <a:t>Education Gap</a:t>
            </a:r>
          </a:p>
          <a:p>
            <a:pPr indent="-457200">
              <a:lnSpc>
                <a:spcPct val="100000"/>
              </a:lnSpc>
              <a:defRPr sz="3600"/>
            </a:pPr>
            <a:r>
              <a:rPr lang="en-IE" sz="2100" dirty="0">
                <a:latin typeface="Gill Sans MT" panose="020B0502020104020203" pitchFamily="34" charset="0"/>
              </a:rPr>
              <a:t>Employment Gap</a:t>
            </a:r>
          </a:p>
          <a:p>
            <a:pPr indent="-457200">
              <a:lnSpc>
                <a:spcPct val="100000"/>
              </a:lnSpc>
              <a:defRPr sz="3600"/>
            </a:pPr>
            <a:r>
              <a:rPr lang="en-IE" sz="2100" dirty="0">
                <a:latin typeface="Gill Sans MT" panose="020B0502020104020203" pitchFamily="34" charset="0"/>
              </a:rPr>
              <a:t>Poverty Gap</a:t>
            </a:r>
          </a:p>
        </p:txBody>
      </p:sp>
    </p:spTree>
    <p:extLst>
      <p:ext uri="{BB962C8B-B14F-4D97-AF65-F5344CB8AC3E}">
        <p14:creationId xmlns:p14="http://schemas.microsoft.com/office/powerpoint/2010/main" val="95265206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838200" y="41696"/>
            <a:ext cx="6851904" cy="1325700"/>
          </a:xfrm>
          <a:prstGeom prst="rect">
            <a:avLst/>
          </a:prstGeom>
        </p:spPr>
        <p:txBody>
          <a:bodyPr lIns="45699" tIns="45699" rIns="45699" bIns="45699"/>
          <a:lstStyle/>
          <a:p>
            <a:r>
              <a:rPr lang="en-IE" b="1" dirty="0">
                <a:latin typeface="Gill Sans MT" panose="020B0502020104020203" pitchFamily="34" charset="0"/>
              </a:rPr>
              <a:t>DPI Group</a:t>
            </a:r>
            <a:endParaRPr b="1" dirty="0">
              <a:latin typeface="Gill Sans MT" panose="020B0502020104020203" pitchFamily="34" charset="0"/>
            </a:endParaRPr>
          </a:p>
        </p:txBody>
      </p:sp>
      <p:sp>
        <p:nvSpPr>
          <p:cNvPr id="317" name="Google Shape;108;gfa6d8870b4_0_32"/>
          <p:cNvSpPr txBox="1">
            <a:spLocks noGrp="1"/>
          </p:cNvSpPr>
          <p:nvPr>
            <p:ph type="body" idx="1"/>
          </p:nvPr>
        </p:nvSpPr>
        <p:spPr>
          <a:xfrm>
            <a:off x="266761" y="1367396"/>
            <a:ext cx="9280010" cy="4510890"/>
          </a:xfrm>
          <a:prstGeom prst="rect">
            <a:avLst/>
          </a:prstGeom>
        </p:spPr>
        <p:txBody>
          <a:bodyPr lIns="45699" tIns="45699" rIns="45699" bIns="45699">
            <a:noAutofit/>
          </a:bodyPr>
          <a:lstStyle/>
          <a:p>
            <a:pPr>
              <a:lnSpc>
                <a:spcPct val="100000"/>
              </a:lnSpc>
              <a:defRPr sz="3600"/>
            </a:pPr>
            <a:r>
              <a:rPr lang="en-IE" sz="2100" dirty="0">
                <a:latin typeface="Gill Sans MT" panose="020B0502020104020203" pitchFamily="34" charset="0"/>
              </a:rPr>
              <a:t>Strong evidence supports the business case for employing people with disabilities. And that’s outside the traditional corporate social responsibility argument</a:t>
            </a:r>
          </a:p>
          <a:p>
            <a:pPr indent="-457200">
              <a:lnSpc>
                <a:spcPct val="100000"/>
              </a:lnSpc>
              <a:defRPr sz="3600"/>
            </a:pPr>
            <a:endParaRPr lang="en-IE" sz="800" dirty="0">
              <a:latin typeface="Gill Sans MT" panose="020B0502020104020203" pitchFamily="34" charset="0"/>
            </a:endParaRPr>
          </a:p>
          <a:p>
            <a:pPr indent="-457200">
              <a:lnSpc>
                <a:spcPct val="100000"/>
              </a:lnSpc>
              <a:defRPr sz="3600"/>
            </a:pPr>
            <a:r>
              <a:rPr lang="en-IE" sz="2100" dirty="0">
                <a:latin typeface="Gill Sans MT" panose="020B0502020104020203" pitchFamily="34" charset="0"/>
              </a:rPr>
              <a:t>87% of consumers agree or strongly agree that they prefer to give their business to companies that employ people with disabilities</a:t>
            </a:r>
          </a:p>
          <a:p>
            <a:pPr indent="-457200">
              <a:lnSpc>
                <a:spcPct val="100000"/>
              </a:lnSpc>
              <a:defRPr sz="3600"/>
            </a:pPr>
            <a:endParaRPr lang="en-IE" sz="800" dirty="0">
              <a:latin typeface="Gill Sans MT" panose="020B0502020104020203" pitchFamily="34" charset="0"/>
            </a:endParaRPr>
          </a:p>
          <a:p>
            <a:pPr>
              <a:lnSpc>
                <a:spcPct val="100000"/>
              </a:lnSpc>
              <a:defRPr sz="3600"/>
            </a:pPr>
            <a:r>
              <a:rPr lang="en-IE" sz="2100" dirty="0">
                <a:latin typeface="Gill Sans MT" panose="020B0502020104020203" pitchFamily="34" charset="0"/>
              </a:rPr>
              <a:t>Companies that have started to employ people with disabilities show that these hiring decisions positively impact the bottom line in the form of reduced costs, increased productivity, and reduced employee turnover. </a:t>
            </a:r>
          </a:p>
          <a:p>
            <a:pPr indent="-457200">
              <a:lnSpc>
                <a:spcPct val="100000"/>
              </a:lnSpc>
              <a:defRPr sz="3600"/>
            </a:pPr>
            <a:endParaRPr lang="en-IE" sz="800" dirty="0">
              <a:latin typeface="Gill Sans MT" panose="020B0502020104020203" pitchFamily="34" charset="0"/>
            </a:endParaRPr>
          </a:p>
          <a:p>
            <a:pPr>
              <a:lnSpc>
                <a:spcPct val="100000"/>
              </a:lnSpc>
              <a:defRPr sz="3600"/>
            </a:pPr>
            <a:r>
              <a:rPr lang="en-IE" sz="2100" dirty="0">
                <a:latin typeface="Gill Sans MT" panose="020B0502020104020203" pitchFamily="34" charset="0"/>
              </a:rPr>
              <a:t>Washington Mutual (now JP Morgan Chase Bank) found an 8% turnover rate among employees with disabilities, as compared to 45% in the general population. </a:t>
            </a:r>
          </a:p>
        </p:txBody>
      </p:sp>
    </p:spTree>
    <p:extLst>
      <p:ext uri="{BB962C8B-B14F-4D97-AF65-F5344CB8AC3E}">
        <p14:creationId xmlns:p14="http://schemas.microsoft.com/office/powerpoint/2010/main" val="123174801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838200" y="41696"/>
            <a:ext cx="6851904" cy="1325700"/>
          </a:xfrm>
          <a:prstGeom prst="rect">
            <a:avLst/>
          </a:prstGeom>
        </p:spPr>
        <p:txBody>
          <a:bodyPr lIns="45699" tIns="45699" rIns="45699" bIns="45699"/>
          <a:lstStyle/>
          <a:p>
            <a:r>
              <a:rPr lang="en-IE" b="1" dirty="0">
                <a:latin typeface="Gill Sans MT" panose="020B0502020104020203" pitchFamily="34" charset="0"/>
              </a:rPr>
              <a:t>Accenture</a:t>
            </a:r>
            <a:endParaRPr b="1" dirty="0">
              <a:latin typeface="Gill Sans MT" panose="020B0502020104020203" pitchFamily="34" charset="0"/>
            </a:endParaRPr>
          </a:p>
        </p:txBody>
      </p:sp>
      <p:sp>
        <p:nvSpPr>
          <p:cNvPr id="317" name="Google Shape;108;gfa6d8870b4_0_32"/>
          <p:cNvSpPr txBox="1">
            <a:spLocks noGrp="1"/>
          </p:cNvSpPr>
          <p:nvPr>
            <p:ph type="body" idx="1"/>
          </p:nvPr>
        </p:nvSpPr>
        <p:spPr>
          <a:xfrm>
            <a:off x="266761" y="1367396"/>
            <a:ext cx="8868095" cy="4512196"/>
          </a:xfrm>
          <a:prstGeom prst="rect">
            <a:avLst/>
          </a:prstGeom>
        </p:spPr>
        <p:txBody>
          <a:bodyPr lIns="45699" tIns="45699" rIns="45699" bIns="45699">
            <a:noAutofit/>
          </a:bodyPr>
          <a:lstStyle/>
          <a:p>
            <a:pPr indent="-457200">
              <a:lnSpc>
                <a:spcPct val="100000"/>
              </a:lnSpc>
              <a:defRPr sz="3600"/>
            </a:pPr>
            <a:r>
              <a:rPr lang="en-IE" sz="2100" dirty="0">
                <a:latin typeface="Gill Sans MT" panose="020B0502020104020203" pitchFamily="34" charset="0"/>
              </a:rPr>
              <a:t>Getting to Equal: the Disability Inclusion Advantage Report</a:t>
            </a:r>
          </a:p>
          <a:p>
            <a:pPr marL="495300" lvl="1" indent="0">
              <a:lnSpc>
                <a:spcPct val="100000"/>
              </a:lnSpc>
              <a:buNone/>
              <a:defRPr sz="3600"/>
            </a:pPr>
            <a:r>
              <a:rPr lang="en-IE" sz="2100" dirty="0">
                <a:latin typeface="Gill Sans MT" panose="020B0502020104020203" pitchFamily="34" charset="0"/>
              </a:rPr>
              <a:t>Published in December, 2018</a:t>
            </a:r>
          </a:p>
          <a:p>
            <a:pPr indent="-457200">
              <a:lnSpc>
                <a:spcPct val="100000"/>
              </a:lnSpc>
              <a:defRPr sz="3600"/>
            </a:pPr>
            <a:r>
              <a:rPr lang="en-IE" sz="2100" dirty="0">
                <a:latin typeface="Gill Sans MT" panose="020B0502020104020203" pitchFamily="34" charset="0"/>
              </a:rPr>
              <a:t>59 percent) of accommodations cost absolutely nothing to make, while the rest typically cost only $500 per employee with a disability. (JAN Survey)</a:t>
            </a:r>
          </a:p>
          <a:p>
            <a:pPr indent="-457200">
              <a:lnSpc>
                <a:spcPct val="100000"/>
              </a:lnSpc>
              <a:defRPr sz="3600"/>
            </a:pPr>
            <a:r>
              <a:rPr lang="en-IE" sz="2100" dirty="0">
                <a:latin typeface="Gill Sans MT" panose="020B0502020104020203" pitchFamily="34" charset="0"/>
              </a:rPr>
              <a:t>Work environments that are more inclusive of persons with disabilities often see improved productivity.</a:t>
            </a:r>
          </a:p>
          <a:p>
            <a:pPr indent="-457200">
              <a:lnSpc>
                <a:spcPct val="100000"/>
              </a:lnSpc>
              <a:defRPr sz="3600"/>
            </a:pPr>
            <a:r>
              <a:rPr lang="en-IE" sz="2100" dirty="0">
                <a:latin typeface="Gill Sans MT" panose="020B0502020104020203" pitchFamily="34" charset="0"/>
              </a:rPr>
              <a:t>A Nielsen study in 2016 found that persons with disabilities tend to be more brand loyal and also make more shopping trips and spend more per trip than the average consumer.</a:t>
            </a:r>
          </a:p>
          <a:p>
            <a:pPr indent="-457200">
              <a:lnSpc>
                <a:spcPct val="100000"/>
              </a:lnSpc>
              <a:defRPr sz="3600"/>
            </a:pPr>
            <a:r>
              <a:rPr lang="en-IE" sz="2100" dirty="0">
                <a:latin typeface="Gill Sans MT" panose="020B0502020104020203" pitchFamily="34" charset="0"/>
              </a:rPr>
              <a:t>Workers are consumers, too. The GDP could get a boost up to $25 billion if just 1 percent more of persons with disabilities joined the U.S. </a:t>
            </a:r>
            <a:r>
              <a:rPr lang="en-IE" sz="2100" dirty="0" err="1">
                <a:latin typeface="Gill Sans MT" panose="020B0502020104020203" pitchFamily="34" charset="0"/>
              </a:rPr>
              <a:t>labor</a:t>
            </a:r>
            <a:r>
              <a:rPr lang="en-IE" sz="2100" dirty="0">
                <a:latin typeface="Gill Sans MT" panose="020B0502020104020203" pitchFamily="34" charset="0"/>
              </a:rPr>
              <a:t> force.</a:t>
            </a:r>
          </a:p>
        </p:txBody>
      </p:sp>
    </p:spTree>
    <p:extLst>
      <p:ext uri="{BB962C8B-B14F-4D97-AF65-F5344CB8AC3E}">
        <p14:creationId xmlns:p14="http://schemas.microsoft.com/office/powerpoint/2010/main" val="321418566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838200" y="41696"/>
            <a:ext cx="6851904" cy="1325700"/>
          </a:xfrm>
          <a:prstGeom prst="rect">
            <a:avLst/>
          </a:prstGeom>
        </p:spPr>
        <p:txBody>
          <a:bodyPr lIns="45699" tIns="45699" rIns="45699" bIns="45699"/>
          <a:lstStyle/>
          <a:p>
            <a:r>
              <a:rPr lang="en-IE" b="1" dirty="0">
                <a:latin typeface="Gill Sans MT" panose="020B0502020104020203" pitchFamily="34" charset="0"/>
              </a:rPr>
              <a:t>What is a MOOC?</a:t>
            </a:r>
            <a:endParaRPr b="1" dirty="0">
              <a:latin typeface="Gill Sans MT" panose="020B0502020104020203" pitchFamily="34" charset="0"/>
            </a:endParaRPr>
          </a:p>
        </p:txBody>
      </p:sp>
      <p:sp>
        <p:nvSpPr>
          <p:cNvPr id="317" name="Google Shape;108;gfa6d8870b4_0_32"/>
          <p:cNvSpPr txBox="1">
            <a:spLocks noGrp="1"/>
          </p:cNvSpPr>
          <p:nvPr>
            <p:ph type="body" idx="1"/>
          </p:nvPr>
        </p:nvSpPr>
        <p:spPr>
          <a:xfrm>
            <a:off x="266761" y="1367396"/>
            <a:ext cx="8868095" cy="4073284"/>
          </a:xfrm>
          <a:prstGeom prst="rect">
            <a:avLst/>
          </a:prstGeom>
        </p:spPr>
        <p:txBody>
          <a:bodyPr lIns="45699" tIns="45699" rIns="45699" bIns="45699">
            <a:noAutofit/>
          </a:bodyPr>
          <a:lstStyle/>
          <a:p>
            <a:pPr indent="-457200">
              <a:lnSpc>
                <a:spcPct val="100000"/>
              </a:lnSpc>
              <a:defRPr sz="3600"/>
            </a:pPr>
            <a:r>
              <a:rPr lang="en-IE" sz="2400" dirty="0">
                <a:latin typeface="Gill Sans MT" panose="020B0502020104020203" pitchFamily="34" charset="0"/>
              </a:rPr>
              <a:t>MOOC = Massive Open Online Course</a:t>
            </a:r>
          </a:p>
          <a:p>
            <a:pPr marL="0" indent="0">
              <a:lnSpc>
                <a:spcPct val="100000"/>
              </a:lnSpc>
              <a:buNone/>
              <a:defRPr sz="3600"/>
            </a:pPr>
            <a:endParaRPr lang="en-IE" sz="1000" dirty="0">
              <a:latin typeface="Gill Sans MT" panose="020B0502020104020203" pitchFamily="34" charset="0"/>
            </a:endParaRPr>
          </a:p>
          <a:p>
            <a:pPr indent="-457200">
              <a:lnSpc>
                <a:spcPct val="100000"/>
              </a:lnSpc>
              <a:defRPr sz="3600"/>
            </a:pPr>
            <a:r>
              <a:rPr lang="en-IE" sz="2400" dirty="0">
                <a:latin typeface="Gill Sans MT" panose="020B0502020104020203" pitchFamily="34" charset="0"/>
              </a:rPr>
              <a:t>Form of Distance Education</a:t>
            </a:r>
          </a:p>
          <a:p>
            <a:pPr indent="-457200">
              <a:lnSpc>
                <a:spcPct val="100000"/>
              </a:lnSpc>
              <a:defRPr sz="3600"/>
            </a:pPr>
            <a:endParaRPr lang="en-IE" sz="1000" dirty="0">
              <a:latin typeface="Gill Sans MT" panose="020B0502020104020203" pitchFamily="34" charset="0"/>
            </a:endParaRPr>
          </a:p>
          <a:p>
            <a:pPr indent="-457200">
              <a:lnSpc>
                <a:spcPct val="100000"/>
              </a:lnSpc>
              <a:defRPr sz="3600"/>
            </a:pPr>
            <a:r>
              <a:rPr lang="en-IE" sz="2400" dirty="0">
                <a:latin typeface="Gill Sans MT" panose="020B0502020104020203" pitchFamily="34" charset="0"/>
              </a:rPr>
              <a:t>Free to unlimited number of participants</a:t>
            </a:r>
          </a:p>
          <a:p>
            <a:pPr indent="-457200">
              <a:lnSpc>
                <a:spcPct val="100000"/>
              </a:lnSpc>
              <a:defRPr sz="3600"/>
            </a:pPr>
            <a:endParaRPr lang="en-IE" sz="1000" dirty="0">
              <a:latin typeface="Gill Sans MT" panose="020B0502020104020203" pitchFamily="34" charset="0"/>
            </a:endParaRPr>
          </a:p>
          <a:p>
            <a:pPr indent="-457200">
              <a:lnSpc>
                <a:spcPct val="100000"/>
              </a:lnSpc>
              <a:defRPr sz="3600"/>
            </a:pPr>
            <a:r>
              <a:rPr lang="en-IE" sz="2400" dirty="0">
                <a:latin typeface="Gill Sans MT" panose="020B0502020104020203" pitchFamily="34" charset="0"/>
              </a:rPr>
              <a:t>Uses web-based information and social media</a:t>
            </a:r>
          </a:p>
          <a:p>
            <a:pPr indent="-457200">
              <a:lnSpc>
                <a:spcPct val="100000"/>
              </a:lnSpc>
              <a:defRPr sz="3600"/>
            </a:pPr>
            <a:endParaRPr lang="en-IE" sz="1000" dirty="0">
              <a:latin typeface="Gill Sans MT" panose="020B0502020104020203" pitchFamily="34" charset="0"/>
            </a:endParaRPr>
          </a:p>
          <a:p>
            <a:pPr indent="-457200">
              <a:lnSpc>
                <a:spcPct val="100000"/>
              </a:lnSpc>
              <a:defRPr sz="3600"/>
            </a:pPr>
            <a:r>
              <a:rPr lang="en-IE" sz="2400" dirty="0">
                <a:latin typeface="Gill Sans MT" panose="020B0502020104020203" pitchFamily="34" charset="0"/>
              </a:rPr>
              <a:t>Promotes interaction between presenters and participants</a:t>
            </a:r>
          </a:p>
        </p:txBody>
      </p:sp>
    </p:spTree>
    <p:extLst>
      <p:ext uri="{BB962C8B-B14F-4D97-AF65-F5344CB8AC3E}">
        <p14:creationId xmlns:p14="http://schemas.microsoft.com/office/powerpoint/2010/main" val="9141532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838200" y="41696"/>
            <a:ext cx="6851904" cy="1325700"/>
          </a:xfrm>
          <a:prstGeom prst="rect">
            <a:avLst/>
          </a:prstGeom>
        </p:spPr>
        <p:txBody>
          <a:bodyPr lIns="45699" tIns="45699" rIns="45699" bIns="45699"/>
          <a:lstStyle/>
          <a:p>
            <a:r>
              <a:rPr lang="en-IE" b="1" dirty="0">
                <a:latin typeface="Gill Sans MT" panose="020B0502020104020203" pitchFamily="34" charset="0"/>
              </a:rPr>
              <a:t>Who gains - Individual</a:t>
            </a:r>
            <a:endParaRPr b="1" dirty="0">
              <a:latin typeface="Gill Sans MT" panose="020B0502020104020203" pitchFamily="34" charset="0"/>
            </a:endParaRPr>
          </a:p>
        </p:txBody>
      </p:sp>
      <p:sp>
        <p:nvSpPr>
          <p:cNvPr id="317" name="Google Shape;108;gfa6d8870b4_0_32"/>
          <p:cNvSpPr txBox="1">
            <a:spLocks noGrp="1"/>
          </p:cNvSpPr>
          <p:nvPr>
            <p:ph type="body" idx="1"/>
          </p:nvPr>
        </p:nvSpPr>
        <p:spPr>
          <a:xfrm>
            <a:off x="266761" y="1367395"/>
            <a:ext cx="8887630" cy="4295649"/>
          </a:xfrm>
          <a:prstGeom prst="rect">
            <a:avLst/>
          </a:prstGeom>
        </p:spPr>
        <p:txBody>
          <a:bodyPr lIns="45699" tIns="45699" rIns="45699" bIns="45699">
            <a:noAutofit/>
          </a:bodyPr>
          <a:lstStyle/>
          <a:p>
            <a:pPr indent="-457200">
              <a:lnSpc>
                <a:spcPct val="100000"/>
              </a:lnSpc>
              <a:defRPr sz="3600"/>
            </a:pPr>
            <a:r>
              <a:rPr lang="en-IE" sz="2100" dirty="0">
                <a:latin typeface="Gill Sans MT" panose="020B0502020104020203" pitchFamily="34" charset="0"/>
              </a:rPr>
              <a:t>Accessible web sites and online tools improve access to education, employment and society in general</a:t>
            </a:r>
          </a:p>
          <a:p>
            <a:pPr indent="-457200">
              <a:lnSpc>
                <a:spcPct val="100000"/>
              </a:lnSpc>
              <a:defRPr sz="3600"/>
            </a:pPr>
            <a:endParaRPr lang="en-IE" sz="1000" dirty="0">
              <a:latin typeface="Gill Sans MT" panose="020B0502020104020203" pitchFamily="34" charset="0"/>
            </a:endParaRPr>
          </a:p>
          <a:p>
            <a:pPr indent="-457200">
              <a:lnSpc>
                <a:spcPct val="100000"/>
              </a:lnSpc>
              <a:defRPr sz="3600"/>
            </a:pPr>
            <a:r>
              <a:rPr lang="en-IE" sz="2100" dirty="0">
                <a:latin typeface="Gill Sans MT" panose="020B0502020104020203" pitchFamily="34" charset="0"/>
              </a:rPr>
              <a:t>Access to education is the best route to employment</a:t>
            </a:r>
          </a:p>
          <a:p>
            <a:pPr indent="-457200">
              <a:lnSpc>
                <a:spcPct val="100000"/>
              </a:lnSpc>
              <a:defRPr sz="3600"/>
            </a:pPr>
            <a:endParaRPr lang="en-IE" sz="1000" dirty="0">
              <a:latin typeface="Gill Sans MT" panose="020B0502020104020203" pitchFamily="34" charset="0"/>
            </a:endParaRPr>
          </a:p>
          <a:p>
            <a:pPr indent="-457200">
              <a:lnSpc>
                <a:spcPct val="100000"/>
              </a:lnSpc>
              <a:defRPr sz="3600"/>
            </a:pPr>
            <a:r>
              <a:rPr lang="en-IE" sz="2100" dirty="0">
                <a:latin typeface="Gill Sans MT" panose="020B0502020104020203" pitchFamily="34" charset="0"/>
              </a:rPr>
              <a:t>Access to employment is the best route out of poverty</a:t>
            </a:r>
          </a:p>
          <a:p>
            <a:pPr indent="-457200">
              <a:lnSpc>
                <a:spcPct val="100000"/>
              </a:lnSpc>
              <a:defRPr sz="3600"/>
            </a:pPr>
            <a:endParaRPr lang="en-IE" sz="1000" dirty="0">
              <a:latin typeface="Gill Sans MT" panose="020B0502020104020203" pitchFamily="34" charset="0"/>
            </a:endParaRPr>
          </a:p>
          <a:p>
            <a:pPr indent="-457200">
              <a:lnSpc>
                <a:spcPct val="100000"/>
              </a:lnSpc>
              <a:defRPr sz="3600"/>
            </a:pPr>
            <a:r>
              <a:rPr lang="en-IE" sz="2100" dirty="0">
                <a:latin typeface="Gill Sans MT" panose="020B0502020104020203" pitchFamily="34" charset="0"/>
              </a:rPr>
              <a:t>Ability to Retain employment and advance in employment if disabled during the working life</a:t>
            </a:r>
          </a:p>
          <a:p>
            <a:pPr indent="-457200">
              <a:lnSpc>
                <a:spcPct val="100000"/>
              </a:lnSpc>
              <a:defRPr sz="3600"/>
            </a:pPr>
            <a:endParaRPr lang="en-IE" sz="1000" dirty="0">
              <a:latin typeface="Gill Sans MT" panose="020B0502020104020203" pitchFamily="34" charset="0"/>
            </a:endParaRPr>
          </a:p>
          <a:p>
            <a:pPr indent="-457200">
              <a:lnSpc>
                <a:spcPct val="100000"/>
              </a:lnSpc>
              <a:defRPr sz="3600"/>
            </a:pPr>
            <a:r>
              <a:rPr lang="en-IE" sz="2100" dirty="0">
                <a:latin typeface="Gill Sans MT" panose="020B0502020104020203" pitchFamily="34" charset="0"/>
              </a:rPr>
              <a:t>Improved self esteem and disposable income leading to contributions to family, friends and society </a:t>
            </a:r>
          </a:p>
        </p:txBody>
      </p:sp>
    </p:spTree>
    <p:extLst>
      <p:ext uri="{BB962C8B-B14F-4D97-AF65-F5344CB8AC3E}">
        <p14:creationId xmlns:p14="http://schemas.microsoft.com/office/powerpoint/2010/main" val="9842844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838200" y="41696"/>
            <a:ext cx="6851904" cy="1325700"/>
          </a:xfrm>
          <a:prstGeom prst="rect">
            <a:avLst/>
          </a:prstGeom>
        </p:spPr>
        <p:txBody>
          <a:bodyPr lIns="45699" tIns="45699" rIns="45699" bIns="45699"/>
          <a:lstStyle/>
          <a:p>
            <a:r>
              <a:rPr lang="en-IE" b="1" dirty="0">
                <a:latin typeface="Gill Sans MT" panose="020B0502020104020203" pitchFamily="34" charset="0"/>
              </a:rPr>
              <a:t>Who gains - Organisation</a:t>
            </a:r>
            <a:endParaRPr b="1" dirty="0">
              <a:latin typeface="Gill Sans MT" panose="020B0502020104020203" pitchFamily="34" charset="0"/>
            </a:endParaRPr>
          </a:p>
        </p:txBody>
      </p:sp>
      <p:sp>
        <p:nvSpPr>
          <p:cNvPr id="317" name="Google Shape;108;gfa6d8870b4_0_32"/>
          <p:cNvSpPr txBox="1">
            <a:spLocks noGrp="1"/>
          </p:cNvSpPr>
          <p:nvPr>
            <p:ph type="body" idx="1"/>
          </p:nvPr>
        </p:nvSpPr>
        <p:spPr>
          <a:xfrm>
            <a:off x="266761" y="1367396"/>
            <a:ext cx="8868095" cy="4439044"/>
          </a:xfrm>
          <a:prstGeom prst="rect">
            <a:avLst/>
          </a:prstGeom>
        </p:spPr>
        <p:txBody>
          <a:bodyPr lIns="45699" tIns="45699" rIns="45699" bIns="45699">
            <a:noAutofit/>
          </a:bodyPr>
          <a:lstStyle/>
          <a:p>
            <a:pPr indent="-457200">
              <a:lnSpc>
                <a:spcPct val="100000"/>
              </a:lnSpc>
              <a:defRPr sz="3600"/>
            </a:pPr>
            <a:r>
              <a:rPr lang="en-IE" sz="2000" dirty="0">
                <a:latin typeface="Gill Sans MT" panose="020B0502020104020203" pitchFamily="34" charset="0"/>
              </a:rPr>
              <a:t>Reduced costs</a:t>
            </a:r>
          </a:p>
          <a:p>
            <a:pPr indent="-457200">
              <a:lnSpc>
                <a:spcPct val="100000"/>
              </a:lnSpc>
              <a:defRPr sz="3600"/>
            </a:pPr>
            <a:endParaRPr lang="en-IE" sz="400" dirty="0">
              <a:latin typeface="Gill Sans MT" panose="020B0502020104020203" pitchFamily="34" charset="0"/>
            </a:endParaRPr>
          </a:p>
          <a:p>
            <a:pPr indent="-457200">
              <a:lnSpc>
                <a:spcPct val="100000"/>
              </a:lnSpc>
              <a:defRPr sz="3600"/>
            </a:pPr>
            <a:r>
              <a:rPr lang="en-IE" sz="2000" dirty="0">
                <a:latin typeface="Gill Sans MT" panose="020B0502020104020203" pitchFamily="34" charset="0"/>
              </a:rPr>
              <a:t>Improved Productivity</a:t>
            </a:r>
          </a:p>
          <a:p>
            <a:pPr indent="-457200">
              <a:lnSpc>
                <a:spcPct val="100000"/>
              </a:lnSpc>
              <a:defRPr sz="3600"/>
            </a:pPr>
            <a:endParaRPr lang="en-IE" sz="400" dirty="0">
              <a:latin typeface="Gill Sans MT" panose="020B0502020104020203" pitchFamily="34" charset="0"/>
            </a:endParaRPr>
          </a:p>
          <a:p>
            <a:pPr indent="-457200">
              <a:lnSpc>
                <a:spcPct val="100000"/>
              </a:lnSpc>
              <a:defRPr sz="3600"/>
            </a:pPr>
            <a:r>
              <a:rPr lang="en-IE" sz="2000" dirty="0">
                <a:latin typeface="Gill Sans MT" panose="020B0502020104020203" pitchFamily="34" charset="0"/>
              </a:rPr>
              <a:t>Reduced staff turnover</a:t>
            </a:r>
          </a:p>
          <a:p>
            <a:pPr indent="-457200">
              <a:lnSpc>
                <a:spcPct val="100000"/>
              </a:lnSpc>
              <a:defRPr sz="3600"/>
            </a:pPr>
            <a:endParaRPr lang="en-IE" sz="800" dirty="0">
              <a:latin typeface="Gill Sans MT" panose="020B0502020104020203" pitchFamily="34" charset="0"/>
            </a:endParaRPr>
          </a:p>
          <a:p>
            <a:pPr indent="-457200">
              <a:lnSpc>
                <a:spcPct val="100000"/>
              </a:lnSpc>
              <a:defRPr sz="3600"/>
            </a:pPr>
            <a:r>
              <a:rPr lang="en-IE" sz="2000" dirty="0">
                <a:latin typeface="Gill Sans MT" panose="020B0502020104020203" pitchFamily="34" charset="0"/>
              </a:rPr>
              <a:t>Benefits of providing accommodations greatly outweigh the costs</a:t>
            </a:r>
          </a:p>
          <a:p>
            <a:pPr indent="-457200">
              <a:lnSpc>
                <a:spcPct val="100000"/>
              </a:lnSpc>
              <a:defRPr sz="3600"/>
            </a:pPr>
            <a:endParaRPr lang="en-IE" sz="800" dirty="0"/>
          </a:p>
          <a:p>
            <a:pPr indent="-457200">
              <a:lnSpc>
                <a:spcPct val="100000"/>
              </a:lnSpc>
              <a:defRPr sz="3600"/>
            </a:pPr>
            <a:r>
              <a:rPr lang="en-IE" sz="2000" dirty="0">
                <a:latin typeface="Gill Sans MT" panose="020B0502020104020203" pitchFamily="34" charset="0"/>
              </a:rPr>
              <a:t>Increase the number of potential customers</a:t>
            </a:r>
          </a:p>
          <a:p>
            <a:pPr indent="-457200">
              <a:lnSpc>
                <a:spcPct val="100000"/>
              </a:lnSpc>
              <a:defRPr sz="3600"/>
            </a:pPr>
            <a:endParaRPr lang="en-IE" sz="800" dirty="0">
              <a:latin typeface="Gill Sans MT" panose="020B0502020104020203" pitchFamily="34" charset="0"/>
            </a:endParaRPr>
          </a:p>
          <a:p>
            <a:pPr indent="-457200">
              <a:lnSpc>
                <a:spcPct val="100000"/>
              </a:lnSpc>
              <a:defRPr sz="3600"/>
            </a:pPr>
            <a:r>
              <a:rPr lang="en-IE" sz="2000" dirty="0">
                <a:latin typeface="Gill Sans MT" panose="020B0502020104020203" pitchFamily="34" charset="0"/>
              </a:rPr>
              <a:t>Protects company from legal challenges </a:t>
            </a:r>
          </a:p>
          <a:p>
            <a:pPr indent="-457200">
              <a:lnSpc>
                <a:spcPct val="100000"/>
              </a:lnSpc>
              <a:defRPr sz="3600"/>
            </a:pPr>
            <a:r>
              <a:rPr lang="en-IE" sz="2000" dirty="0">
                <a:latin typeface="Gill Sans MT" panose="020B0502020104020203" pitchFamily="34" charset="0"/>
              </a:rPr>
              <a:t>Using standard processes eases employee recruitment and rotation as opposed to using non-standard ones</a:t>
            </a:r>
          </a:p>
        </p:txBody>
      </p:sp>
    </p:spTree>
    <p:extLst>
      <p:ext uri="{BB962C8B-B14F-4D97-AF65-F5344CB8AC3E}">
        <p14:creationId xmlns:p14="http://schemas.microsoft.com/office/powerpoint/2010/main" val="248770640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838200" y="41696"/>
            <a:ext cx="6851904" cy="1325700"/>
          </a:xfrm>
          <a:prstGeom prst="rect">
            <a:avLst/>
          </a:prstGeom>
        </p:spPr>
        <p:txBody>
          <a:bodyPr lIns="45699" tIns="45699" rIns="45699" bIns="45699"/>
          <a:lstStyle/>
          <a:p>
            <a:r>
              <a:rPr lang="en-IE" b="1" dirty="0">
                <a:latin typeface="Gill Sans MT" panose="020B0502020104020203" pitchFamily="34" charset="0"/>
              </a:rPr>
              <a:t>Who gains - Society</a:t>
            </a:r>
            <a:endParaRPr b="1" dirty="0">
              <a:latin typeface="Gill Sans MT" panose="020B0502020104020203" pitchFamily="34" charset="0"/>
            </a:endParaRPr>
          </a:p>
        </p:txBody>
      </p:sp>
      <p:sp>
        <p:nvSpPr>
          <p:cNvPr id="317" name="Google Shape;108;gfa6d8870b4_0_32"/>
          <p:cNvSpPr txBox="1">
            <a:spLocks noGrp="1"/>
          </p:cNvSpPr>
          <p:nvPr>
            <p:ph type="body" idx="1"/>
          </p:nvPr>
        </p:nvSpPr>
        <p:spPr>
          <a:xfrm>
            <a:off x="266761" y="1367396"/>
            <a:ext cx="8868095" cy="4439044"/>
          </a:xfrm>
          <a:prstGeom prst="rect">
            <a:avLst/>
          </a:prstGeom>
        </p:spPr>
        <p:txBody>
          <a:bodyPr lIns="45699" tIns="45699" rIns="45699" bIns="45699">
            <a:noAutofit/>
          </a:bodyPr>
          <a:lstStyle/>
          <a:p>
            <a:pPr indent="-457200">
              <a:lnSpc>
                <a:spcPct val="100000"/>
              </a:lnSpc>
              <a:defRPr sz="3600"/>
            </a:pPr>
            <a:r>
              <a:rPr lang="en-IE" sz="2100" dirty="0">
                <a:latin typeface="Gill Sans MT" panose="020B0502020104020203" pitchFamily="34" charset="0"/>
              </a:rPr>
              <a:t>High unemployment means high social welfare costs and other supports</a:t>
            </a:r>
          </a:p>
          <a:p>
            <a:pPr indent="-457200">
              <a:lnSpc>
                <a:spcPct val="100000"/>
              </a:lnSpc>
              <a:defRPr sz="3600"/>
            </a:pPr>
            <a:r>
              <a:rPr lang="en-IE" sz="2100" dirty="0">
                <a:latin typeface="Gill Sans MT" panose="020B0502020104020203" pitchFamily="34" charset="0"/>
              </a:rPr>
              <a:t>High employment means higher tax received and less social welfare and other costs</a:t>
            </a:r>
          </a:p>
          <a:p>
            <a:pPr indent="-457200">
              <a:lnSpc>
                <a:spcPct val="100000"/>
              </a:lnSpc>
              <a:defRPr sz="3600"/>
            </a:pPr>
            <a:r>
              <a:rPr lang="en-IE" sz="2100" dirty="0">
                <a:latin typeface="Gill Sans MT" panose="020B0502020104020203" pitchFamily="34" charset="0"/>
              </a:rPr>
              <a:t>Higher disposable income amongst people with disabilities increases society's overall wealth</a:t>
            </a:r>
          </a:p>
          <a:p>
            <a:pPr indent="-457200">
              <a:lnSpc>
                <a:spcPct val="100000"/>
              </a:lnSpc>
              <a:defRPr sz="3600"/>
            </a:pPr>
            <a:r>
              <a:rPr lang="en-IE" sz="2100" dirty="0">
                <a:latin typeface="Gill Sans MT" panose="020B0502020104020203" pitchFamily="34" charset="0"/>
              </a:rPr>
              <a:t>Contributions to pension protects society from costs as the person with a disability grows older</a:t>
            </a:r>
          </a:p>
          <a:p>
            <a:pPr indent="-457200">
              <a:lnSpc>
                <a:spcPct val="100000"/>
              </a:lnSpc>
              <a:defRPr sz="3600"/>
            </a:pPr>
            <a:r>
              <a:rPr lang="en-IE" sz="2100" dirty="0">
                <a:latin typeface="Gill Sans MT" panose="020B0502020104020203" pitchFamily="34" charset="0"/>
              </a:rPr>
              <a:t>Increased standardised products, services and, particularly, new technology facilitates widespread sharing of staff skills and technical knowledge including across borders</a:t>
            </a:r>
          </a:p>
        </p:txBody>
      </p:sp>
    </p:spTree>
    <p:extLst>
      <p:ext uri="{BB962C8B-B14F-4D97-AF65-F5344CB8AC3E}">
        <p14:creationId xmlns:p14="http://schemas.microsoft.com/office/powerpoint/2010/main" val="10628541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107;gfa6d8870b4_0_32"/>
          <p:cNvSpPr txBox="1">
            <a:spLocks noGrp="1"/>
          </p:cNvSpPr>
          <p:nvPr>
            <p:ph type="title"/>
          </p:nvPr>
        </p:nvSpPr>
        <p:spPr>
          <a:xfrm>
            <a:off x="838200" y="41696"/>
            <a:ext cx="6851904" cy="1325700"/>
          </a:xfrm>
          <a:prstGeom prst="rect">
            <a:avLst/>
          </a:prstGeom>
        </p:spPr>
        <p:txBody>
          <a:bodyPr lIns="45699" tIns="45699" rIns="45699" bIns="45699"/>
          <a:lstStyle/>
          <a:p>
            <a:r>
              <a:rPr lang="en-IE" b="1" dirty="0">
                <a:latin typeface="Gill Sans MT" panose="020B0502020104020203" pitchFamily="34" charset="0"/>
              </a:rPr>
              <a:t>Resources  - Gerry Ellis</a:t>
            </a:r>
            <a:endParaRPr b="1" dirty="0">
              <a:latin typeface="Gill Sans MT" panose="020B0502020104020203" pitchFamily="34" charset="0"/>
            </a:endParaRPr>
          </a:p>
        </p:txBody>
      </p:sp>
      <p:sp>
        <p:nvSpPr>
          <p:cNvPr id="317" name="Google Shape;108;gfa6d8870b4_0_32"/>
          <p:cNvSpPr txBox="1">
            <a:spLocks noGrp="1"/>
          </p:cNvSpPr>
          <p:nvPr>
            <p:ph type="body" idx="1"/>
          </p:nvPr>
        </p:nvSpPr>
        <p:spPr>
          <a:xfrm>
            <a:off x="266760" y="1161288"/>
            <a:ext cx="11450171" cy="4716998"/>
          </a:xfrm>
          <a:prstGeom prst="rect">
            <a:avLst/>
          </a:prstGeom>
        </p:spPr>
        <p:txBody>
          <a:bodyPr lIns="45699" tIns="45699" rIns="45699" bIns="45699">
            <a:noAutofit/>
          </a:bodyPr>
          <a:lstStyle/>
          <a:p>
            <a:pPr indent="-457200">
              <a:lnSpc>
                <a:spcPct val="100000"/>
              </a:lnSpc>
              <a:defRPr sz="3600"/>
            </a:pPr>
            <a:r>
              <a:rPr lang="en-IE" sz="2000" dirty="0">
                <a:latin typeface="Gill Sans MT" panose="020B0502020104020203" pitchFamily="34" charset="0"/>
                <a:hlinkClick r:id="rId3"/>
              </a:rPr>
              <a:t>UN Convention on the rights of Persons with Disabilities</a:t>
            </a:r>
            <a:endParaRPr lang="en-IE" sz="2000" dirty="0">
              <a:latin typeface="Gill Sans MT" panose="020B0502020104020203" pitchFamily="34" charset="0"/>
            </a:endParaRPr>
          </a:p>
          <a:p>
            <a:pPr indent="-457200">
              <a:lnSpc>
                <a:spcPct val="100000"/>
              </a:lnSpc>
              <a:defRPr sz="3600"/>
            </a:pPr>
            <a:r>
              <a:rPr lang="en-IE" sz="2000" dirty="0">
                <a:latin typeface="Gill Sans MT" panose="020B0502020104020203" pitchFamily="34" charset="0"/>
                <a:hlinkClick r:id="rId4"/>
              </a:rPr>
              <a:t>Universal Design </a:t>
            </a:r>
            <a:endParaRPr lang="en-IE" sz="2000" dirty="0">
              <a:latin typeface="Gill Sans MT" panose="020B0502020104020203" pitchFamily="34" charset="0"/>
            </a:endParaRPr>
          </a:p>
          <a:p>
            <a:pPr indent="-457200">
              <a:lnSpc>
                <a:spcPct val="100000"/>
              </a:lnSpc>
              <a:defRPr sz="3600"/>
            </a:pPr>
            <a:r>
              <a:rPr lang="en-IE" sz="2000" dirty="0">
                <a:latin typeface="Gill Sans MT" panose="020B0502020104020203" pitchFamily="34" charset="0"/>
                <a:hlinkClick r:id="rId5"/>
              </a:rPr>
              <a:t>Web Content Accessibility Guidelines</a:t>
            </a:r>
            <a:r>
              <a:rPr lang="en-IE" sz="2000" dirty="0">
                <a:latin typeface="Gill Sans MT" panose="020B0502020104020203" pitchFamily="34" charset="0"/>
              </a:rPr>
              <a:t> (WCAG)</a:t>
            </a:r>
          </a:p>
          <a:p>
            <a:pPr indent="-457200">
              <a:lnSpc>
                <a:spcPct val="100000"/>
              </a:lnSpc>
              <a:defRPr sz="3600"/>
            </a:pPr>
            <a:r>
              <a:rPr lang="en-IE" sz="2000" dirty="0">
                <a:latin typeface="Gill Sans MT" panose="020B0502020104020203" pitchFamily="34" charset="0"/>
              </a:rPr>
              <a:t>Reports that demonstrate economic as well as social benefits</a:t>
            </a:r>
          </a:p>
          <a:p>
            <a:pPr lvl="1" indent="-457200">
              <a:lnSpc>
                <a:spcPct val="100000"/>
              </a:lnSpc>
              <a:defRPr sz="3600"/>
            </a:pPr>
            <a:r>
              <a:rPr lang="en-IE" sz="1800" dirty="0">
                <a:hlinkClick r:id="rId6"/>
              </a:rPr>
              <a:t>ROD Group </a:t>
            </a:r>
            <a:r>
              <a:rPr lang="en-IE" sz="1800" dirty="0"/>
              <a:t>(formerly 5th Quadrant Analytics) </a:t>
            </a:r>
          </a:p>
          <a:p>
            <a:pPr lvl="1" indent="-457200">
              <a:lnSpc>
                <a:spcPct val="100000"/>
              </a:lnSpc>
              <a:defRPr sz="3600"/>
            </a:pPr>
            <a:r>
              <a:rPr lang="en-IE" sz="1800" dirty="0">
                <a:hlinkClick r:id="rId7"/>
              </a:rPr>
              <a:t>European Disability Forum </a:t>
            </a:r>
          </a:p>
          <a:p>
            <a:pPr lvl="1" indent="-457200">
              <a:lnSpc>
                <a:spcPct val="100000"/>
              </a:lnSpc>
              <a:defRPr sz="3600"/>
            </a:pPr>
            <a:r>
              <a:rPr lang="en-IE" sz="1800" dirty="0">
                <a:hlinkClick r:id="rId8"/>
              </a:rPr>
              <a:t>ESRI report </a:t>
            </a:r>
            <a:r>
              <a:rPr lang="en-IE" sz="1800" dirty="0"/>
              <a:t>“Identification Of Skills Gaps Among Persons With Disabilities And Their Employment Prospects”</a:t>
            </a:r>
          </a:p>
          <a:p>
            <a:pPr lvl="1" indent="-457200">
              <a:lnSpc>
                <a:spcPct val="100000"/>
              </a:lnSpc>
              <a:defRPr sz="3600"/>
            </a:pPr>
            <a:r>
              <a:rPr lang="en-IE" sz="1800" dirty="0">
                <a:hlinkClick r:id="rId9"/>
              </a:rPr>
              <a:t>DPI Group</a:t>
            </a:r>
          </a:p>
          <a:p>
            <a:pPr lvl="1" indent="-457200">
              <a:lnSpc>
                <a:spcPct val="100000"/>
              </a:lnSpc>
              <a:defRPr sz="3600"/>
            </a:pPr>
            <a:r>
              <a:rPr lang="en-IE" sz="1800" dirty="0">
                <a:hlinkClick r:id="rId10"/>
              </a:rPr>
              <a:t>Accenture</a:t>
            </a:r>
            <a:endParaRPr lang="en-IE" sz="1800" dirty="0">
              <a:hlinkClick r:id="rId11"/>
            </a:endParaRPr>
          </a:p>
          <a:p>
            <a:pPr lvl="1" indent="-457200">
              <a:lnSpc>
                <a:spcPct val="100000"/>
              </a:lnSpc>
              <a:defRPr sz="3600"/>
            </a:pPr>
            <a:r>
              <a:rPr lang="en-IE" sz="1800" dirty="0">
                <a:hlinkClick r:id="rId11"/>
              </a:rPr>
              <a:t>JAN survey</a:t>
            </a:r>
            <a:r>
              <a:rPr lang="en-IE" sz="1800" dirty="0"/>
              <a:t> on Cost and Benefits of Workplace Accommodations</a:t>
            </a:r>
          </a:p>
          <a:p>
            <a:pPr lvl="1" indent="-457200">
              <a:lnSpc>
                <a:spcPct val="100000"/>
              </a:lnSpc>
              <a:defRPr sz="3600"/>
            </a:pPr>
            <a:r>
              <a:rPr lang="en-IE" sz="1800" dirty="0">
                <a:hlinkClick r:id="rId8"/>
              </a:rPr>
              <a:t>ESRI report </a:t>
            </a:r>
            <a:r>
              <a:rPr lang="en-IE" sz="1800" dirty="0"/>
              <a:t>“Identification Of Skills Gaps Among Persons With Disabilities And Their Employment Prospects”</a:t>
            </a:r>
            <a:endParaRPr lang="en-IE" sz="1800" dirty="0">
              <a:hlinkClick r:id="rId12"/>
            </a:endParaRPr>
          </a:p>
          <a:p>
            <a:pPr lvl="1" indent="-457200">
              <a:lnSpc>
                <a:spcPct val="100000"/>
              </a:lnSpc>
              <a:defRPr sz="3600"/>
            </a:pPr>
            <a:endParaRPr lang="en-IE" sz="1800" dirty="0"/>
          </a:p>
          <a:p>
            <a:pPr lvl="1" indent="-457200">
              <a:lnSpc>
                <a:spcPct val="100000"/>
              </a:lnSpc>
              <a:defRPr sz="3600"/>
            </a:pPr>
            <a:endParaRPr lang="en-IE" sz="2000" dirty="0">
              <a:hlinkClick r:id="rId12"/>
            </a:endParaRPr>
          </a:p>
          <a:p>
            <a:pPr lvl="1" indent="-457200">
              <a:lnSpc>
                <a:spcPct val="100000"/>
              </a:lnSpc>
              <a:defRPr sz="3600"/>
            </a:pPr>
            <a:endParaRPr lang="en-IE" sz="2000" dirty="0">
              <a:latin typeface="Gill Sans MT" panose="020B0502020104020203" pitchFamily="34" charset="0"/>
              <a:hlinkClick r:id="rId7"/>
            </a:endParaRPr>
          </a:p>
        </p:txBody>
      </p:sp>
    </p:spTree>
    <p:extLst>
      <p:ext uri="{BB962C8B-B14F-4D97-AF65-F5344CB8AC3E}">
        <p14:creationId xmlns:p14="http://schemas.microsoft.com/office/powerpoint/2010/main" val="196619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6000" b="1" dirty="0">
                <a:latin typeface="Gill Sans MT" panose="020B0502020104020203" pitchFamily="34" charset="0"/>
              </a:rPr>
              <a:t>Accessibility: The right choice</a:t>
            </a:r>
            <a:br>
              <a:rPr lang="en-IE" sz="6000" b="1" dirty="0">
                <a:latin typeface="Gill Sans MT" panose="020B0502020104020203" pitchFamily="34" charset="0"/>
              </a:rPr>
            </a:br>
            <a:br>
              <a:rPr lang="en-IE" sz="2000" b="1" dirty="0">
                <a:latin typeface="Gill Sans MT" panose="020B0502020104020203" pitchFamily="34" charset="0"/>
              </a:rPr>
            </a:br>
            <a:r>
              <a:rPr lang="en-IE" b="1" dirty="0">
                <a:latin typeface="Gill Sans MT" panose="020B0502020104020203" pitchFamily="34" charset="0"/>
              </a:rPr>
              <a:t>Inclusion, universal design and accessibility in online public services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gfa6d8870b4_0_32">
            <a:extLst>
              <a:ext uri="{FF2B5EF4-FFF2-40B4-BE49-F238E27FC236}">
                <a16:creationId xmlns:a16="http://schemas.microsoft.com/office/drawing/2014/main" id="{74733C5C-4897-42C5-9B86-E015A0E04E68}"/>
              </a:ext>
            </a:extLst>
          </p:cNvPr>
          <p:cNvSpPr txBox="1">
            <a:spLocks noGrp="1"/>
          </p:cNvSpPr>
          <p:nvPr>
            <p:ph type="title"/>
          </p:nvPr>
        </p:nvSpPr>
        <p:spPr>
          <a:xfrm>
            <a:off x="838200" y="41696"/>
            <a:ext cx="6851904" cy="1325700"/>
          </a:xfrm>
          <a:prstGeom prst="rect">
            <a:avLst/>
          </a:prstGeom>
        </p:spPr>
        <p:txBody>
          <a:bodyPr lIns="45699" tIns="45699" rIns="45699" bIns="45699"/>
          <a:lstStyle/>
          <a:p>
            <a:r>
              <a:rPr lang="en-IE" b="1" dirty="0">
                <a:latin typeface="Gill Sans MT" panose="020B0502020104020203" pitchFamily="34" charset="0"/>
              </a:rPr>
              <a:t>Resources  (continued)</a:t>
            </a:r>
            <a:endParaRPr b="1" dirty="0">
              <a:latin typeface="Gill Sans MT" panose="020B0502020104020203" pitchFamily="34" charset="0"/>
            </a:endParaRPr>
          </a:p>
        </p:txBody>
      </p:sp>
      <p:sp>
        <p:nvSpPr>
          <p:cNvPr id="317" name="Google Shape;108;gfa6d8870b4_0_32"/>
          <p:cNvSpPr txBox="1">
            <a:spLocks noGrp="1"/>
          </p:cNvSpPr>
          <p:nvPr>
            <p:ph type="body" idx="1"/>
          </p:nvPr>
        </p:nvSpPr>
        <p:spPr>
          <a:xfrm>
            <a:off x="266761" y="1504328"/>
            <a:ext cx="8557199" cy="1426762"/>
          </a:xfrm>
          <a:prstGeom prst="rect">
            <a:avLst/>
          </a:prstGeom>
        </p:spPr>
        <p:txBody>
          <a:bodyPr lIns="45699" tIns="45699" rIns="45699" bIns="45699">
            <a:noAutofit/>
          </a:bodyPr>
          <a:lstStyle/>
          <a:p>
            <a:pPr indent="-457200">
              <a:lnSpc>
                <a:spcPct val="100000"/>
              </a:lnSpc>
              <a:defRPr sz="3600"/>
            </a:pPr>
            <a:r>
              <a:rPr lang="en-IE" sz="2000" dirty="0">
                <a:latin typeface="Gill Sans MT" panose="020B0502020104020203" pitchFamily="34" charset="0"/>
                <a:hlinkClick r:id="rId3"/>
              </a:rPr>
              <a:t>Standards and Harmonisation</a:t>
            </a:r>
            <a:r>
              <a:rPr lang="en-IE" sz="2000" dirty="0">
                <a:latin typeface="Gill Sans MT" panose="020B0502020104020203" pitchFamily="34" charset="0"/>
              </a:rPr>
              <a:t> </a:t>
            </a:r>
          </a:p>
          <a:p>
            <a:pPr indent="-457200">
              <a:lnSpc>
                <a:spcPct val="100000"/>
              </a:lnSpc>
              <a:defRPr sz="3600"/>
            </a:pPr>
            <a:r>
              <a:rPr lang="en-IE" sz="2000" dirty="0">
                <a:latin typeface="Gill Sans MT" panose="020B0502020104020203" pitchFamily="34" charset="0"/>
                <a:hlinkClick r:id="rId4"/>
              </a:rPr>
              <a:t>MOOCAP MOOC</a:t>
            </a:r>
            <a:endParaRPr lang="en-IE" sz="2000" dirty="0">
              <a:latin typeface="Gill Sans MT" panose="020B0502020104020203" pitchFamily="34" charset="0"/>
            </a:endParaRPr>
          </a:p>
          <a:p>
            <a:pPr indent="-457200">
              <a:lnSpc>
                <a:spcPct val="100000"/>
              </a:lnSpc>
              <a:defRPr sz="3600"/>
            </a:pPr>
            <a:r>
              <a:rPr lang="en-IE" sz="2000" dirty="0">
                <a:latin typeface="Gill Sans MT" panose="020B0502020104020203" pitchFamily="34" charset="0"/>
                <a:hlinkClick r:id="rId5"/>
              </a:rPr>
              <a:t>Virginia Tech MOOC and Other Resource</a:t>
            </a:r>
            <a:endParaRPr lang="en-IE" sz="2000" dirty="0">
              <a:latin typeface="Gill Sans MT" panose="020B0502020104020203" pitchFamily="34" charset="0"/>
            </a:endParaRPr>
          </a:p>
        </p:txBody>
      </p:sp>
    </p:spTree>
    <p:extLst>
      <p:ext uri="{BB962C8B-B14F-4D97-AF65-F5344CB8AC3E}">
        <p14:creationId xmlns:p14="http://schemas.microsoft.com/office/powerpoint/2010/main" val="352576540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Questions?</a:t>
            </a:r>
            <a:endParaRPr lang="en-IE" sz="4800" b="1" dirty="0"/>
          </a:p>
        </p:txBody>
      </p:sp>
    </p:spTree>
    <p:extLst>
      <p:ext uri="{BB962C8B-B14F-4D97-AF65-F5344CB8AC3E}">
        <p14:creationId xmlns:p14="http://schemas.microsoft.com/office/powerpoint/2010/main" val="292267556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84" y="373992"/>
            <a:ext cx="10515600" cy="1325563"/>
          </a:xfrm>
        </p:spPr>
        <p:txBody>
          <a:bodyPr>
            <a:normAutofit/>
          </a:bodyPr>
          <a:lstStyle/>
          <a:p>
            <a:r>
              <a:rPr lang="en-US" sz="3600" dirty="0">
                <a:hlinkClick r:id="rId3"/>
              </a:rPr>
              <a:t>ICS NDA Web Accessibility Directive Training Series</a:t>
            </a:r>
            <a:endParaRPr lang="en-IE" sz="3600" dirty="0"/>
          </a:p>
        </p:txBody>
      </p:sp>
      <p:sp>
        <p:nvSpPr>
          <p:cNvPr id="3" name="Content Placeholder 2"/>
          <p:cNvSpPr>
            <a:spLocks noGrp="1"/>
          </p:cNvSpPr>
          <p:nvPr>
            <p:ph idx="1"/>
          </p:nvPr>
        </p:nvSpPr>
        <p:spPr>
          <a:xfrm>
            <a:off x="2909455" y="1639874"/>
            <a:ext cx="9196899" cy="5138777"/>
          </a:xfrm>
        </p:spPr>
        <p:txBody>
          <a:bodyPr>
            <a:normAutofit fontScale="92500" lnSpcReduction="20000"/>
          </a:bodyPr>
          <a:lstStyle/>
          <a:p>
            <a:pPr lvl="0"/>
            <a:r>
              <a:rPr lang="en-IE" dirty="0">
                <a:solidFill>
                  <a:schemeClr val="tx2"/>
                </a:solidFill>
              </a:rPr>
              <a:t>28 April: Information Seminar – </a:t>
            </a:r>
            <a:r>
              <a:rPr lang="en-IE" b="1" dirty="0">
                <a:solidFill>
                  <a:schemeClr val="tx2"/>
                </a:solidFill>
              </a:rPr>
              <a:t>Accessibility: The right choice - Inclusion, universal design and accessibility in online public services</a:t>
            </a:r>
          </a:p>
          <a:p>
            <a:pPr lvl="0"/>
            <a:endParaRPr lang="en-IE" dirty="0"/>
          </a:p>
          <a:p>
            <a:pPr lvl="0"/>
            <a:r>
              <a:rPr lang="en-IE" dirty="0"/>
              <a:t>12 May: Training Webinar - </a:t>
            </a:r>
            <a:r>
              <a:rPr lang="en-IE" b="1" dirty="0"/>
              <a:t>How to Create Accessible Documents and Presentations</a:t>
            </a:r>
          </a:p>
          <a:p>
            <a:pPr lvl="0"/>
            <a:endParaRPr lang="en-IE" dirty="0"/>
          </a:p>
          <a:p>
            <a:pPr lvl="0"/>
            <a:r>
              <a:rPr lang="en-IE" dirty="0"/>
              <a:t>26 May: Training Webinar - </a:t>
            </a:r>
            <a:r>
              <a:rPr lang="en-IE" b="1" dirty="0"/>
              <a:t>Accessibility Testing in Mobile Apps</a:t>
            </a:r>
          </a:p>
          <a:p>
            <a:pPr lvl="0"/>
            <a:endParaRPr lang="en-IE" dirty="0"/>
          </a:p>
          <a:p>
            <a:pPr lvl="0"/>
            <a:r>
              <a:rPr lang="en-IE" dirty="0"/>
              <a:t>2 June: Information Seminar – </a:t>
            </a:r>
            <a:r>
              <a:rPr lang="en-IE" b="1" dirty="0"/>
              <a:t>Organisational factors to improve accessibility</a:t>
            </a:r>
            <a:r>
              <a:rPr lang="en-IE" dirty="0"/>
              <a:t> </a:t>
            </a:r>
          </a:p>
          <a:p>
            <a:pPr lvl="0"/>
            <a:endParaRPr lang="en-IE" dirty="0"/>
          </a:p>
          <a:p>
            <a:r>
              <a:rPr lang="en-IE" dirty="0"/>
              <a:t>To register, </a:t>
            </a:r>
            <a:r>
              <a:rPr lang="en-IE" b="1" dirty="0">
                <a:hlinkClick r:id="rId4"/>
              </a:rPr>
              <a:t>please visit the ICS website</a:t>
            </a:r>
            <a:r>
              <a:rPr lang="en-IE" dirty="0"/>
              <a:t>. </a:t>
            </a:r>
          </a:p>
        </p:txBody>
      </p:sp>
      <p:pic>
        <p:nvPicPr>
          <p:cNvPr id="5"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84" y="2193556"/>
            <a:ext cx="1698835" cy="755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409" b="33430"/>
          <a:stretch/>
        </p:blipFill>
        <p:spPr bwMode="auto">
          <a:xfrm>
            <a:off x="26741" y="3453930"/>
            <a:ext cx="2882714" cy="98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0743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le 1"/>
          <p:cNvSpPr txBox="1">
            <a:spLocks noGrp="1"/>
          </p:cNvSpPr>
          <p:nvPr>
            <p:ph type="title"/>
          </p:nvPr>
        </p:nvSpPr>
        <p:spPr>
          <a:prstGeom prst="rect">
            <a:avLst/>
          </a:prstGeom>
        </p:spPr>
        <p:txBody>
          <a:bodyPr/>
          <a:lstStyle/>
          <a:p>
            <a:r>
              <a:rPr lang="en-US" dirty="0"/>
              <a:t>NDA </a:t>
            </a:r>
            <a:r>
              <a:rPr dirty="0"/>
              <a:t>Resources</a:t>
            </a:r>
          </a:p>
        </p:txBody>
      </p:sp>
      <p:sp>
        <p:nvSpPr>
          <p:cNvPr id="327" name="Content Placeholder 2"/>
          <p:cNvSpPr txBox="1">
            <a:spLocks noGrp="1"/>
          </p:cNvSpPr>
          <p:nvPr>
            <p:ph type="body" idx="1"/>
          </p:nvPr>
        </p:nvSpPr>
        <p:spPr>
          <a:xfrm>
            <a:off x="912158" y="1931269"/>
            <a:ext cx="10515601" cy="4351339"/>
          </a:xfrm>
          <a:prstGeom prst="rect">
            <a:avLst/>
          </a:prstGeom>
        </p:spPr>
        <p:txBody>
          <a:bodyPr/>
          <a:lstStyle/>
          <a:p>
            <a:r>
              <a:rPr u="sng">
                <a:solidFill>
                  <a:srgbClr val="0563C1"/>
                </a:solidFill>
                <a:uFill>
                  <a:solidFill>
                    <a:srgbClr val="0563C1"/>
                  </a:solidFill>
                </a:uFill>
                <a:hlinkClick r:id="rId2"/>
              </a:rPr>
              <a:t>EU Web Accessibility Directive</a:t>
            </a:r>
          </a:p>
          <a:p>
            <a:r>
              <a:rPr u="sng">
                <a:solidFill>
                  <a:srgbClr val="0563C1"/>
                </a:solidFill>
                <a:uFill>
                  <a:solidFill>
                    <a:srgbClr val="0563C1"/>
                  </a:solidFill>
                </a:uFill>
                <a:hlinkClick r:id="rId3"/>
              </a:rPr>
              <a:t>Writing an Accessibility Statement</a:t>
            </a:r>
          </a:p>
          <a:p>
            <a:r>
              <a:rPr u="sng">
                <a:solidFill>
                  <a:srgbClr val="0563C1"/>
                </a:solidFill>
                <a:uFill>
                  <a:solidFill>
                    <a:srgbClr val="0563C1"/>
                  </a:solidFill>
                </a:uFill>
                <a:hlinkClick r:id="rId4"/>
              </a:rPr>
              <a:t>Guidance and resources</a:t>
            </a:r>
            <a:r>
              <a:t> (including ICS/NDA training series)</a:t>
            </a:r>
          </a:p>
          <a:p>
            <a:r>
              <a:rPr u="sng">
                <a:solidFill>
                  <a:srgbClr val="0563C1"/>
                </a:solidFill>
                <a:uFill>
                  <a:solidFill>
                    <a:srgbClr val="0563C1"/>
                  </a:solidFill>
                </a:uFill>
                <a:hlinkClick r:id="rId5"/>
              </a:rPr>
              <a:t>Web Accessibility Techniques</a:t>
            </a:r>
          </a:p>
          <a:p>
            <a:pPr marL="742950" lvl="1" indent="-285750">
              <a:lnSpc>
                <a:spcPct val="100000"/>
              </a:lnSpc>
              <a:spcBef>
                <a:spcPts val="0"/>
              </a:spcBef>
              <a:defRPr sz="2000"/>
            </a:pPr>
            <a:r>
              <a:t>Developers</a:t>
            </a:r>
            <a:endParaRPr sz="2400"/>
          </a:p>
          <a:p>
            <a:pPr marL="742950" lvl="1" indent="-285750">
              <a:lnSpc>
                <a:spcPct val="100000"/>
              </a:lnSpc>
              <a:spcBef>
                <a:spcPts val="0"/>
              </a:spcBef>
              <a:defRPr sz="2000"/>
            </a:pPr>
            <a:endParaRPr sz="2400"/>
          </a:p>
          <a:p>
            <a:pPr marL="742950" lvl="1" indent="-285750">
              <a:lnSpc>
                <a:spcPct val="100000"/>
              </a:lnSpc>
              <a:spcBef>
                <a:spcPts val="0"/>
              </a:spcBef>
              <a:defRPr sz="2000"/>
            </a:pPr>
            <a:r>
              <a:t>Designers</a:t>
            </a:r>
            <a:endParaRPr sz="2400"/>
          </a:p>
          <a:p>
            <a:pPr marL="742950" lvl="1" indent="-285750">
              <a:lnSpc>
                <a:spcPct val="100000"/>
              </a:lnSpc>
              <a:spcBef>
                <a:spcPts val="0"/>
              </a:spcBef>
              <a:defRPr sz="2000"/>
            </a:pPr>
            <a:endParaRPr sz="2400"/>
          </a:p>
          <a:p>
            <a:pPr marL="742950" lvl="1" indent="-285750">
              <a:lnSpc>
                <a:spcPct val="100000"/>
              </a:lnSpc>
              <a:spcBef>
                <a:spcPts val="0"/>
              </a:spcBef>
              <a:defRPr sz="2000"/>
            </a:pPr>
            <a:r>
              <a:t>Content providers</a:t>
            </a:r>
          </a:p>
        </p:txBody>
      </p:sp>
      <p:sp>
        <p:nvSpPr>
          <p:cNvPr id="332" name="TextBox 3"/>
          <p:cNvSpPr txBox="1"/>
          <p:nvPr/>
        </p:nvSpPr>
        <p:spPr>
          <a:xfrm>
            <a:off x="5133535" y="5754211"/>
            <a:ext cx="3603239" cy="760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u="sng">
                <a:solidFill>
                  <a:srgbClr val="0563C1"/>
                </a:solidFill>
                <a:uFill>
                  <a:solidFill>
                    <a:srgbClr val="0563C1"/>
                  </a:solidFill>
                </a:uFill>
                <a:hlinkClick r:id="rId6"/>
              </a:defRPr>
            </a:lvl1pPr>
          </a:lstStyle>
          <a:p>
            <a:pPr>
              <a:defRPr u="none">
                <a:solidFill>
                  <a:srgbClr val="000000"/>
                </a:solidFill>
                <a:uFillTx/>
              </a:defRPr>
            </a:pPr>
            <a:r>
              <a:rPr u="sng">
                <a:solidFill>
                  <a:srgbClr val="0563C1"/>
                </a:solidFill>
                <a:uFill>
                  <a:solidFill>
                    <a:srgbClr val="0563C1"/>
                  </a:solidFill>
                </a:uFill>
                <a:hlinkClick r:id="rId6"/>
              </a:rPr>
              <a:t>webaccessmonitor@nda.ie</a:t>
            </a:r>
          </a:p>
        </p:txBody>
      </p:sp>
      <p:pic>
        <p:nvPicPr>
          <p:cNvPr id="326" name="&quot;&quot;Picture 2">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198290" y="450388"/>
            <a:ext cx="1905001" cy="1905001"/>
          </a:xfrm>
          <a:prstGeom prst="rect">
            <a:avLst/>
          </a:prstGeom>
          <a:ln w="12700">
            <a:miter lim="400000"/>
          </a:ln>
        </p:spPr>
      </p:pic>
      <p:pic>
        <p:nvPicPr>
          <p:cNvPr id="329" name="Content Placeholder 4">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64688" y="4362227"/>
            <a:ext cx="543325" cy="543325"/>
          </a:xfrm>
          <a:prstGeom prst="rect">
            <a:avLst/>
          </a:prstGeom>
          <a:ln w="12700">
            <a:miter lim="400000"/>
          </a:ln>
        </p:spPr>
      </p:pic>
      <p:pic>
        <p:nvPicPr>
          <p:cNvPr id="330" name="Graphic 3">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73118" y="3832645"/>
            <a:ext cx="634895" cy="634895"/>
          </a:xfrm>
          <a:prstGeom prst="rect">
            <a:avLst/>
          </a:prstGeom>
          <a:ln w="12700">
            <a:miter lim="400000"/>
          </a:ln>
        </p:spPr>
      </p:pic>
      <p:pic>
        <p:nvPicPr>
          <p:cNvPr id="331" name="Graphic 3">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83726" y="4997122"/>
            <a:ext cx="505249" cy="505249"/>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 name="Title 1"/>
          <p:cNvSpPr txBox="1">
            <a:spLocks noGrp="1"/>
          </p:cNvSpPr>
          <p:nvPr>
            <p:ph type="title"/>
          </p:nvPr>
        </p:nvSpPr>
        <p:spPr>
          <a:xfrm>
            <a:off x="6615179" y="253858"/>
            <a:ext cx="5410201" cy="2387601"/>
          </a:xfrm>
          <a:prstGeom prst="rect">
            <a:avLst/>
          </a:prstGeom>
        </p:spPr>
        <p:txBody>
          <a:bodyPr/>
          <a:lstStyle>
            <a:lvl1pPr algn="l">
              <a:defRPr>
                <a:latin typeface="+mj-lt"/>
                <a:ea typeface="+mj-ea"/>
                <a:cs typeface="+mj-cs"/>
                <a:sym typeface="Calibri"/>
              </a:defRPr>
            </a:lvl1pPr>
          </a:lstStyle>
          <a:p>
            <a:r>
              <a:rPr dirty="0"/>
              <a:t>Thank you</a:t>
            </a:r>
          </a:p>
        </p:txBody>
      </p:sp>
      <p:sp>
        <p:nvSpPr>
          <p:cNvPr id="335" name="Subtitle 2"/>
          <p:cNvSpPr txBox="1">
            <a:spLocks noGrp="1"/>
          </p:cNvSpPr>
          <p:nvPr>
            <p:ph type="body" sz="quarter" idx="1"/>
          </p:nvPr>
        </p:nvSpPr>
        <p:spPr>
          <a:xfrm>
            <a:off x="7190727" y="4265562"/>
            <a:ext cx="4202527" cy="2445420"/>
          </a:xfrm>
          <a:prstGeom prst="rect">
            <a:avLst/>
          </a:prstGeom>
        </p:spPr>
        <p:txBody>
          <a:bodyPr/>
          <a:lstStyle/>
          <a:p>
            <a:pPr algn="l" defTabSz="850391">
              <a:lnSpc>
                <a:spcPct val="72000"/>
              </a:lnSpc>
              <a:spcBef>
                <a:spcPts val="900"/>
              </a:spcBef>
              <a:defRPr sz="2046"/>
            </a:pPr>
            <a:r>
              <a:rPr dirty="0"/>
              <a:t>Dónal Rice</a:t>
            </a:r>
          </a:p>
          <a:p>
            <a:pPr algn="l" defTabSz="850391">
              <a:lnSpc>
                <a:spcPct val="72000"/>
              </a:lnSpc>
              <a:spcBef>
                <a:spcPts val="900"/>
              </a:spcBef>
              <a:defRPr sz="2046"/>
            </a:pPr>
            <a:r>
              <a:rPr dirty="0"/>
              <a:t>Senior Standards and Monitoring Officer</a:t>
            </a:r>
          </a:p>
          <a:p>
            <a:pPr algn="l" defTabSz="850391">
              <a:lnSpc>
                <a:spcPct val="72000"/>
              </a:lnSpc>
              <a:spcBef>
                <a:spcPts val="900"/>
              </a:spcBef>
              <a:defRPr sz="2046"/>
            </a:pPr>
            <a:r>
              <a:rPr u="sng" dirty="0">
                <a:solidFill>
                  <a:srgbClr val="0563C1"/>
                </a:solidFill>
                <a:uFill>
                  <a:solidFill>
                    <a:srgbClr val="0563C1"/>
                  </a:solidFill>
                </a:uFill>
                <a:hlinkClick r:id="rId2"/>
              </a:rPr>
              <a:t>djrice@nda.ie</a:t>
            </a:r>
          </a:p>
          <a:p>
            <a:pPr algn="l" defTabSz="850391">
              <a:lnSpc>
                <a:spcPct val="72000"/>
              </a:lnSpc>
              <a:spcBef>
                <a:spcPts val="900"/>
              </a:spcBef>
              <a:defRPr sz="2046"/>
            </a:pPr>
            <a:r>
              <a:rPr dirty="0"/>
              <a:t>@_donalrice</a:t>
            </a:r>
          </a:p>
          <a:p>
            <a:pPr algn="l" defTabSz="850391">
              <a:lnSpc>
                <a:spcPct val="72000"/>
              </a:lnSpc>
              <a:spcBef>
                <a:spcPts val="900"/>
              </a:spcBef>
              <a:defRPr sz="2046"/>
            </a:pPr>
            <a:r>
              <a:rPr dirty="0"/>
              <a:t>086 8567357</a:t>
            </a:r>
          </a:p>
          <a:p>
            <a:pPr algn="l" defTabSz="850391">
              <a:lnSpc>
                <a:spcPct val="72000"/>
              </a:lnSpc>
              <a:spcBef>
                <a:spcPts val="900"/>
              </a:spcBef>
              <a:defRPr sz="2046"/>
            </a:pPr>
            <a:r>
              <a:rPr dirty="0"/>
              <a:t>www.universaldesign.ie</a:t>
            </a:r>
          </a:p>
        </p:txBody>
      </p:sp>
      <p:pic>
        <p:nvPicPr>
          <p:cNvPr id="338" name="Picture 9">
            <a:extLst>
              <a:ext uri="{C183D7F6-B498-43B3-948B-1728B52AA6E4}">
                <adec:decorative xmlns:adec="http://schemas.microsoft.com/office/drawing/2017/decorative" val="1"/>
              </a:ext>
            </a:extLst>
          </p:cNvPr>
          <p:cNvPicPr>
            <a:picLocks noChangeAspect="1"/>
          </p:cNvPicPr>
          <p:nvPr/>
        </p:nvPicPr>
        <p:blipFill>
          <a:blip r:embed="rId3"/>
          <a:srcRect l="6607"/>
          <a:stretch>
            <a:fillRect/>
          </a:stretch>
        </p:blipFill>
        <p:spPr>
          <a:xfrm>
            <a:off x="180341" y="699585"/>
            <a:ext cx="6434839" cy="4218298"/>
          </a:xfrm>
          <a:prstGeom prst="rect">
            <a:avLst/>
          </a:prstGeom>
          <a:ln w="12700">
            <a:miter lim="400000"/>
          </a:ln>
        </p:spPr>
      </p:pic>
      <p:pic>
        <p:nvPicPr>
          <p:cNvPr id="336"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80192" y="5544026"/>
            <a:ext cx="305514" cy="316794"/>
          </a:xfrm>
          <a:prstGeom prst="rect">
            <a:avLst/>
          </a:prstGeom>
          <a:ln w="12700">
            <a:miter lim="400000"/>
          </a:ln>
        </p:spPr>
      </p:pic>
      <p:pic>
        <p:nvPicPr>
          <p:cNvPr id="337"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60068" y="5122424"/>
            <a:ext cx="345761" cy="402773"/>
          </a:xfrm>
          <a:prstGeom prst="rect">
            <a:avLst/>
          </a:prstGeom>
          <a:ln w="12700">
            <a:miter lim="400000"/>
          </a:ln>
        </p:spPr>
      </p:pic>
      <p:pic>
        <p:nvPicPr>
          <p:cNvPr id="339" name="Picture 10">
            <a:extLst>
              <a:ext uri="{C183D7F6-B498-43B3-948B-1728B52AA6E4}">
                <adec:decorative xmlns:adec="http://schemas.microsoft.com/office/drawing/2017/decorative" val="1"/>
              </a:ext>
            </a:extLst>
          </p:cNvPr>
          <p:cNvPicPr>
            <a:picLocks noChangeAspect="1"/>
          </p:cNvPicPr>
          <p:nvPr/>
        </p:nvPicPr>
        <p:blipFill>
          <a:blip r:embed="rId6"/>
          <a:srcRect b="7650"/>
          <a:stretch>
            <a:fillRect/>
          </a:stretch>
        </p:blipFill>
        <p:spPr>
          <a:xfrm>
            <a:off x="6780192" y="5996035"/>
            <a:ext cx="252396" cy="251734"/>
          </a:xfrm>
          <a:prstGeom prst="rect">
            <a:avLst/>
          </a:prstGeom>
          <a:ln w="12700">
            <a:miter lim="400000"/>
          </a:ln>
        </p:spPr>
      </p:pic>
      <p:pic>
        <p:nvPicPr>
          <p:cNvPr id="340" name="Picture 11">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676294" y="6250790"/>
            <a:ext cx="460192" cy="46019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ubtitle 2"/>
          <p:cNvSpPr txBox="1">
            <a:spLocks noGrp="1"/>
          </p:cNvSpPr>
          <p:nvPr>
            <p:ph type="title" idx="4294967295"/>
          </p:nvPr>
        </p:nvSpPr>
        <p:spPr>
          <a:xfrm>
            <a:off x="7250113" y="4313238"/>
            <a:ext cx="4202112" cy="244475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normAutofit/>
          </a:bodyPr>
          <a:lstStyle/>
          <a:p>
            <a:pPr marL="0" marR="0" lvl="0" indent="0" algn="l" defTabSz="850391" rtl="0" eaLnBrk="1" fontAlgn="auto" latinLnBrk="0" hangingPunct="1">
              <a:lnSpc>
                <a:spcPct val="72000"/>
              </a:lnSpc>
              <a:spcBef>
                <a:spcPts val="900"/>
              </a:spcBef>
              <a:spcAft>
                <a:spcPts val="0"/>
              </a:spcAft>
              <a:buClrTx/>
              <a:buSzTx/>
              <a:buFontTx/>
              <a:buNone/>
              <a:tabLst/>
              <a:defRPr sz="2046"/>
            </a:pPr>
            <a:r>
              <a:rPr kumimoji="0" lang="en-US" sz="2046" b="1"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Dónal Rice</a:t>
            </a:r>
          </a:p>
          <a:p>
            <a:pPr marL="0" marR="0" lvl="0" indent="0" algn="l" defTabSz="850391" rtl="0" eaLnBrk="1" fontAlgn="auto" latinLnBrk="0" hangingPunct="1">
              <a:lnSpc>
                <a:spcPct val="72000"/>
              </a:lnSpc>
              <a:spcBef>
                <a:spcPts val="900"/>
              </a:spcBef>
              <a:spcAft>
                <a:spcPts val="0"/>
              </a:spcAft>
              <a:buClrTx/>
              <a:buSzTx/>
              <a:buFontTx/>
              <a:buNone/>
              <a:tabLst/>
              <a:defRPr sz="2046"/>
            </a:pPr>
            <a:r>
              <a:rPr kumimoji="0" lang="en-US" sz="2046" b="0"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Senior Standards and Monitoring Officer</a:t>
            </a:r>
          </a:p>
          <a:p>
            <a:pPr marL="0" marR="0" lvl="0" indent="0" algn="l" defTabSz="850391" rtl="0" eaLnBrk="1" fontAlgn="auto" latinLnBrk="0" hangingPunct="1">
              <a:lnSpc>
                <a:spcPct val="72000"/>
              </a:lnSpc>
              <a:spcBef>
                <a:spcPts val="900"/>
              </a:spcBef>
              <a:spcAft>
                <a:spcPts val="0"/>
              </a:spcAft>
              <a:buClrTx/>
              <a:buSzTx/>
              <a:buFontTx/>
              <a:buNone/>
              <a:tabLst/>
              <a:defRPr sz="2046"/>
            </a:pPr>
            <a:r>
              <a:rPr kumimoji="0" lang="en-US" sz="2046" b="0" i="0" u="sng" strike="noStrike" kern="0" cap="none" spc="0" normalizeH="0" baseline="0" noProof="0" dirty="0">
                <a:ln>
                  <a:noFill/>
                </a:ln>
                <a:solidFill>
                  <a:srgbClr val="0563C1"/>
                </a:solidFill>
                <a:effectLst/>
                <a:uLnTx/>
                <a:uFill>
                  <a:solidFill>
                    <a:srgbClr val="0563C1"/>
                  </a:solidFill>
                </a:uFill>
                <a:latin typeface="Gill Sans MT" panose="020B0502020104020203" pitchFamily="34" charset="0"/>
                <a:ea typeface="+mj-ea"/>
                <a:cs typeface="+mj-cs"/>
                <a:sym typeface="Calibri"/>
                <a:hlinkClick r:id="rId2"/>
              </a:rPr>
              <a:t>djrice@nda.ie</a:t>
            </a:r>
          </a:p>
          <a:p>
            <a:pPr marL="0" marR="0" lvl="0" indent="0" algn="l" defTabSz="850391" rtl="0" eaLnBrk="1" fontAlgn="auto" latinLnBrk="0" hangingPunct="1">
              <a:lnSpc>
                <a:spcPct val="72000"/>
              </a:lnSpc>
              <a:spcBef>
                <a:spcPts val="900"/>
              </a:spcBef>
              <a:spcAft>
                <a:spcPts val="0"/>
              </a:spcAft>
              <a:buClrTx/>
              <a:buSzTx/>
              <a:buFontTx/>
              <a:buNone/>
              <a:tabLst/>
              <a:defRPr sz="2046"/>
            </a:pPr>
            <a:r>
              <a:rPr kumimoji="0" lang="en-US" sz="2046" b="0"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@_donalrice</a:t>
            </a:r>
          </a:p>
          <a:p>
            <a:pPr marL="0" marR="0" lvl="0" indent="0" algn="l" defTabSz="850391" rtl="0" eaLnBrk="1" fontAlgn="auto" latinLnBrk="0" hangingPunct="1">
              <a:lnSpc>
                <a:spcPct val="72000"/>
              </a:lnSpc>
              <a:spcBef>
                <a:spcPts val="900"/>
              </a:spcBef>
              <a:spcAft>
                <a:spcPts val="0"/>
              </a:spcAft>
              <a:buClrTx/>
              <a:buSzTx/>
              <a:buFontTx/>
              <a:buNone/>
              <a:tabLst/>
              <a:defRPr sz="2046"/>
            </a:pPr>
            <a:r>
              <a:rPr kumimoji="0" lang="en-US" sz="2046" b="0"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086 8567357</a:t>
            </a:r>
          </a:p>
          <a:p>
            <a:pPr marL="0" marR="0" lvl="0" indent="0" algn="l" defTabSz="850391" rtl="0" eaLnBrk="1" fontAlgn="auto" latinLnBrk="0" hangingPunct="1">
              <a:lnSpc>
                <a:spcPct val="72000"/>
              </a:lnSpc>
              <a:spcBef>
                <a:spcPts val="900"/>
              </a:spcBef>
              <a:spcAft>
                <a:spcPts val="0"/>
              </a:spcAft>
              <a:buClrTx/>
              <a:buSzTx/>
              <a:buFontTx/>
              <a:buNone/>
              <a:tabLst/>
              <a:defRPr sz="2046"/>
            </a:pPr>
            <a:r>
              <a:rPr kumimoji="0" lang="en-US" sz="2046" b="0"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www.universaldesign.ie</a:t>
            </a:r>
          </a:p>
        </p:txBody>
      </p:sp>
      <p:pic>
        <p:nvPicPr>
          <p:cNvPr id="194" name="Picture 7" descr="Centre for Excellence in Universal Design , National Disability Authority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35429" y="1049925"/>
            <a:ext cx="5451440" cy="1951419"/>
          </a:xfrm>
          <a:prstGeom prst="rect">
            <a:avLst/>
          </a:prstGeom>
          <a:ln w="12700">
            <a:miter lim="400000"/>
          </a:ln>
        </p:spPr>
      </p:pic>
      <p:pic>
        <p:nvPicPr>
          <p:cNvPr id="195" name="Picture 3" descr="Donal Rice &#10;">
            <a:extLst>
              <a:ext uri="{C183D7F6-B498-43B3-948B-1728B52AA6E4}">
                <adec:decorative xmlns:adec="http://schemas.microsoft.com/office/drawing/2017/decorative" val="0"/>
              </a:ext>
            </a:extLst>
          </p:cNvPr>
          <p:cNvPicPr>
            <a:picLocks noChangeAspect="1"/>
          </p:cNvPicPr>
          <p:nvPr/>
        </p:nvPicPr>
        <p:blipFill>
          <a:blip r:embed="rId4"/>
          <a:srcRect/>
          <a:stretch>
            <a:fillRect/>
          </a:stretch>
        </p:blipFill>
        <p:spPr>
          <a:xfrm>
            <a:off x="6780192" y="1488499"/>
            <a:ext cx="2046686" cy="2601861"/>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37" y="0"/>
                  <a:pt x="0" y="4835"/>
                  <a:pt x="0" y="10800"/>
                </a:cubicBezTo>
                <a:cubicBezTo>
                  <a:pt x="0" y="16765"/>
                  <a:pt x="4837" y="21600"/>
                  <a:pt x="10802" y="21600"/>
                </a:cubicBezTo>
                <a:cubicBezTo>
                  <a:pt x="16767" y="21600"/>
                  <a:pt x="21600" y="16765"/>
                  <a:pt x="21600" y="10800"/>
                </a:cubicBezTo>
                <a:cubicBezTo>
                  <a:pt x="21600" y="4835"/>
                  <a:pt x="16767" y="0"/>
                  <a:pt x="10802" y="0"/>
                </a:cubicBezTo>
                <a:close/>
              </a:path>
            </a:pathLst>
          </a:custGeom>
          <a:ln w="12700">
            <a:miter lim="400000"/>
          </a:ln>
        </p:spPr>
      </p:pic>
      <p:pic>
        <p:nvPicPr>
          <p:cNvPr id="187" name="Pictur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80192" y="5584371"/>
            <a:ext cx="305514" cy="235696"/>
          </a:xfrm>
          <a:prstGeom prst="rect">
            <a:avLst/>
          </a:prstGeom>
          <a:ln w="12700">
            <a:miter lim="400000"/>
          </a:ln>
        </p:spPr>
      </p:pic>
      <p:pic>
        <p:nvPicPr>
          <p:cNvPr id="188" name="Picture 8">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760068" y="5122424"/>
            <a:ext cx="345761" cy="402773"/>
          </a:xfrm>
          <a:prstGeom prst="rect">
            <a:avLst/>
          </a:prstGeom>
          <a:ln w="12700">
            <a:miter lim="400000"/>
          </a:ln>
        </p:spPr>
      </p:pic>
      <p:pic>
        <p:nvPicPr>
          <p:cNvPr id="189" name="Picture 10">
            <a:extLst>
              <a:ext uri="{C183D7F6-B498-43B3-948B-1728B52AA6E4}">
                <adec:decorative xmlns:adec="http://schemas.microsoft.com/office/drawing/2017/decorative" val="1"/>
              </a:ext>
            </a:extLst>
          </p:cNvPr>
          <p:cNvPicPr>
            <a:picLocks noChangeAspect="1"/>
          </p:cNvPicPr>
          <p:nvPr/>
        </p:nvPicPr>
        <p:blipFill>
          <a:blip r:embed="rId7"/>
          <a:srcRect b="7650"/>
          <a:stretch>
            <a:fillRect/>
          </a:stretch>
        </p:blipFill>
        <p:spPr>
          <a:xfrm>
            <a:off x="6780192" y="5921319"/>
            <a:ext cx="252396" cy="251734"/>
          </a:xfrm>
          <a:prstGeom prst="rect">
            <a:avLst/>
          </a:prstGeom>
          <a:ln w="12700">
            <a:miter lim="400000"/>
          </a:ln>
        </p:spPr>
      </p:pic>
      <p:pic>
        <p:nvPicPr>
          <p:cNvPr id="190" name="Picture 11">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676293" y="6167821"/>
            <a:ext cx="460192" cy="460192"/>
          </a:xfrm>
          <a:prstGeom prst="rect">
            <a:avLst/>
          </a:prstGeom>
          <a:ln w="12700">
            <a:miter lim="400000"/>
          </a:ln>
        </p:spPr>
      </p:pic>
      <p:pic>
        <p:nvPicPr>
          <p:cNvPr id="193" name="Picture 4">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999979" y="5905370"/>
            <a:ext cx="1917463" cy="853272"/>
          </a:xfrm>
          <a:prstGeom prst="rect">
            <a:avLst/>
          </a:prstGeom>
          <a:ln w="12700">
            <a:miter lim="400000"/>
          </a:ln>
        </p:spPr>
      </p:pic>
      <p:pic>
        <p:nvPicPr>
          <p:cNvPr id="14" name="Picture 6">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764071" y="283460"/>
            <a:ext cx="1036522" cy="1036523"/>
          </a:xfrm>
          <a:prstGeom prst="rect">
            <a:avLst/>
          </a:prstGeom>
          <a:ln w="12700">
            <a:miter lim="400000"/>
          </a:ln>
        </p:spPr>
      </p:pic>
      <p:sp>
        <p:nvSpPr>
          <p:cNvPr id="15" name="&quot;&quot;Straight Connector 4">
            <a:extLst>
              <a:ext uri="{C183D7F6-B498-43B3-948B-1728B52AA6E4}">
                <adec:decorative xmlns:adec="http://schemas.microsoft.com/office/drawing/2017/decorative" val="1"/>
              </a:ext>
            </a:extLst>
          </p:cNvPr>
          <p:cNvSpPr/>
          <p:nvPr/>
        </p:nvSpPr>
        <p:spPr>
          <a:xfrm>
            <a:off x="5965369" y="4408714"/>
            <a:ext cx="10887" cy="2144486"/>
          </a:xfrm>
          <a:prstGeom prst="line">
            <a:avLst/>
          </a:prstGeom>
          <a:ln w="6350">
            <a:solidFill>
              <a:schemeClr val="accent1"/>
            </a:solidFill>
            <a:miter/>
          </a:ln>
        </p:spPr>
        <p:txBody>
          <a:bodyPr lIns="45719" rIns="45719"/>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6197449" y="1162306"/>
            <a:ext cx="5866325" cy="3992153"/>
          </a:xfrm>
        </p:spPr>
        <p:txBody>
          <a:bodyPr>
            <a:normAutofit fontScale="90000"/>
          </a:bodyPr>
          <a:lstStyle/>
          <a:p>
            <a:pPr>
              <a:lnSpc>
                <a:spcPct val="150000"/>
              </a:lnSpc>
            </a:pPr>
            <a:r>
              <a:rPr lang="en-IE" b="1" dirty="0"/>
              <a:t>Agenda</a:t>
            </a:r>
            <a:br>
              <a:rPr lang="en-IE" b="1" dirty="0"/>
            </a:br>
            <a:r>
              <a:rPr lang="en-US" sz="3100" dirty="0"/>
              <a:t>ICS/NDA Web Accessibility Series</a:t>
            </a:r>
            <a:br>
              <a:rPr lang="en-US" sz="3100" dirty="0"/>
            </a:br>
            <a:r>
              <a:rPr lang="en-IE" sz="3100" dirty="0"/>
              <a:t>The EU Web Accessibility Directive	</a:t>
            </a:r>
            <a:br>
              <a:rPr lang="en-IE" sz="3100" dirty="0"/>
            </a:br>
            <a:r>
              <a:rPr lang="en-IE" sz="3100" dirty="0"/>
              <a:t>First Monitoring Report – 2021</a:t>
            </a:r>
            <a:br>
              <a:rPr lang="en-IE" sz="3100" dirty="0"/>
            </a:br>
            <a:r>
              <a:rPr lang="en-IE" sz="3100" dirty="0"/>
              <a:t>Keynote: Gerry Ellis</a:t>
            </a:r>
            <a:br>
              <a:rPr lang="en-IE" sz="3100" dirty="0"/>
            </a:br>
            <a:r>
              <a:rPr lang="en-US" sz="3100" dirty="0"/>
              <a:t>Questions and answers</a:t>
            </a:r>
            <a:br>
              <a:rPr lang="en-IE" dirty="0"/>
            </a:br>
            <a:endParaRPr lang="en-IE" b="1" dirty="0"/>
          </a:p>
        </p:txBody>
      </p:sp>
    </p:spTree>
    <p:extLst>
      <p:ext uri="{BB962C8B-B14F-4D97-AF65-F5344CB8AC3E}">
        <p14:creationId xmlns:p14="http://schemas.microsoft.com/office/powerpoint/2010/main" val="23971148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965199" y="777871"/>
            <a:ext cx="7372775" cy="4158800"/>
          </a:xfrm>
          <a:prstGeom prst="rect">
            <a:avLst/>
          </a:prstGeom>
        </p:spPr>
        <p:txBody>
          <a:bodyPr>
            <a:normAutofit fontScale="90000"/>
          </a:bodyPr>
          <a:lstStyle>
            <a:lvl1pPr>
              <a:defRPr sz="4000"/>
            </a:lvl1pPr>
          </a:lstStyle>
          <a:p>
            <a:r>
              <a:rPr lang="en-IE" b="1" dirty="0">
                <a:latin typeface="Gill Sans MT" panose="020B0502020104020203" pitchFamily="34" charset="0"/>
              </a:rPr>
              <a:t>Speakers</a:t>
            </a:r>
            <a:br>
              <a:rPr lang="en-IE" b="1" dirty="0">
                <a:latin typeface="Gill Sans MT" panose="020B0502020104020203" pitchFamily="34" charset="0"/>
              </a:rPr>
            </a:br>
            <a:br>
              <a:rPr lang="en-IE" b="1" dirty="0"/>
            </a:br>
            <a:r>
              <a:rPr lang="en-IE" sz="2700" dirty="0"/>
              <a:t>- </a:t>
            </a:r>
            <a:r>
              <a:rPr lang="en-US" sz="2700" dirty="0"/>
              <a:t>Dónal Rice, Centre for Excellence in Universal Design, NDA</a:t>
            </a:r>
            <a:br>
              <a:rPr lang="en-US" sz="2700" dirty="0"/>
            </a:br>
            <a:br>
              <a:rPr lang="en-US" sz="2700" dirty="0"/>
            </a:br>
            <a:r>
              <a:rPr lang="en-US" sz="2700" dirty="0"/>
              <a:t>- Ben Adamson, Centre for Excellence in Universal Design, NDA</a:t>
            </a:r>
            <a:br>
              <a:rPr lang="en-US" sz="2700" dirty="0"/>
            </a:br>
            <a:br>
              <a:rPr lang="en-US" sz="2700" dirty="0"/>
            </a:br>
            <a:r>
              <a:rPr lang="en-US" sz="2700" dirty="0"/>
              <a:t>- Gerry Ellis, Feel The </a:t>
            </a:r>
            <a:r>
              <a:rPr lang="en-US" sz="2700" dirty="0" err="1"/>
              <a:t>BenefIT</a:t>
            </a:r>
            <a:br>
              <a:rPr lang="en-US" sz="2700" dirty="0"/>
            </a:br>
            <a:endParaRPr sz="2700" b="1"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1"/>
          <p:cNvSpPr txBox="1">
            <a:spLocks noGrp="1"/>
          </p:cNvSpPr>
          <p:nvPr>
            <p:ph type="title"/>
          </p:nvPr>
        </p:nvSpPr>
        <p:spPr>
          <a:xfrm>
            <a:off x="176645" y="280555"/>
            <a:ext cx="4504212" cy="1972841"/>
          </a:xfrm>
          <a:prstGeom prst="rect">
            <a:avLst/>
          </a:prstGeom>
        </p:spPr>
        <p:txBody>
          <a:bodyPr>
            <a:noAutofit/>
          </a:bodyPr>
          <a:lstStyle/>
          <a:p>
            <a:pPr defTabSz="630936">
              <a:defRPr sz="2691" b="1">
                <a:latin typeface="Arial"/>
                <a:ea typeface="Arial"/>
                <a:cs typeface="Arial"/>
                <a:sym typeface="Arial"/>
              </a:defRPr>
            </a:pPr>
            <a:r>
              <a:rPr sz="3600" dirty="0"/>
              <a:t>Centre for Excellence in Universal Design</a:t>
            </a:r>
            <a:br>
              <a:rPr sz="3600" dirty="0"/>
            </a:br>
            <a:endParaRPr sz="3600" dirty="0"/>
          </a:p>
        </p:txBody>
      </p:sp>
      <p:sp>
        <p:nvSpPr>
          <p:cNvPr id="203" name="Content Placeholder 2"/>
          <p:cNvSpPr txBox="1">
            <a:spLocks noGrp="1"/>
          </p:cNvSpPr>
          <p:nvPr>
            <p:ph type="body" sz="half" idx="1"/>
          </p:nvPr>
        </p:nvSpPr>
        <p:spPr>
          <a:xfrm>
            <a:off x="43045" y="2506661"/>
            <a:ext cx="4855074" cy="2903539"/>
          </a:xfrm>
          <a:prstGeom prst="rect">
            <a:avLst/>
          </a:prstGeom>
        </p:spPr>
        <p:txBody>
          <a:bodyPr/>
          <a:lstStyle/>
          <a:p>
            <a:pPr marL="0" indent="0">
              <a:spcBef>
                <a:spcPts val="600"/>
              </a:spcBef>
              <a:buSzTx/>
              <a:buNone/>
              <a:defRPr b="1">
                <a:latin typeface="Arial"/>
                <a:ea typeface="Arial"/>
                <a:cs typeface="Arial"/>
                <a:sym typeface="Arial"/>
              </a:defRPr>
            </a:pPr>
            <a:r>
              <a:rPr dirty="0"/>
              <a:t>Statutory body, part of NDA</a:t>
            </a:r>
          </a:p>
          <a:p>
            <a:pPr marL="0" indent="0">
              <a:spcBef>
                <a:spcPts val="600"/>
              </a:spcBef>
              <a:buSzTx/>
              <a:buNone/>
              <a:defRPr b="1">
                <a:latin typeface="Arial"/>
                <a:ea typeface="Arial"/>
                <a:cs typeface="Arial"/>
                <a:sym typeface="Arial"/>
              </a:defRPr>
            </a:pPr>
            <a:r>
              <a:rPr dirty="0"/>
              <a:t>Areas of work:</a:t>
            </a:r>
          </a:p>
          <a:p>
            <a:pPr marL="342900" indent="-342900">
              <a:spcBef>
                <a:spcPts val="600"/>
              </a:spcBef>
              <a:defRPr b="1">
                <a:latin typeface="Arial"/>
                <a:ea typeface="Arial"/>
                <a:cs typeface="Arial"/>
                <a:sym typeface="Arial"/>
              </a:defRPr>
            </a:pPr>
            <a:r>
              <a:rPr dirty="0"/>
              <a:t>Standards</a:t>
            </a:r>
          </a:p>
          <a:p>
            <a:pPr marL="342900" indent="-342900">
              <a:spcBef>
                <a:spcPts val="600"/>
              </a:spcBef>
              <a:defRPr b="1">
                <a:latin typeface="Arial"/>
                <a:ea typeface="Arial"/>
                <a:cs typeface="Arial"/>
                <a:sym typeface="Arial"/>
              </a:defRPr>
            </a:pPr>
            <a:r>
              <a:rPr dirty="0"/>
              <a:t>Awareness</a:t>
            </a:r>
          </a:p>
          <a:p>
            <a:pPr marL="342900" indent="-342900">
              <a:spcBef>
                <a:spcPts val="600"/>
              </a:spcBef>
              <a:defRPr b="1">
                <a:latin typeface="Arial"/>
                <a:ea typeface="Arial"/>
                <a:cs typeface="Arial"/>
                <a:sym typeface="Arial"/>
              </a:defRPr>
            </a:pPr>
            <a:r>
              <a:rPr dirty="0"/>
              <a:t>Education and CPD</a:t>
            </a:r>
          </a:p>
          <a:p>
            <a:pPr marL="342900" indent="-342900">
              <a:spcBef>
                <a:spcPts val="600"/>
              </a:spcBef>
              <a:defRPr b="1">
                <a:latin typeface="Arial"/>
                <a:ea typeface="Arial"/>
                <a:cs typeface="Arial"/>
                <a:sym typeface="Arial"/>
              </a:defRPr>
            </a:pPr>
            <a:r>
              <a:rPr dirty="0"/>
              <a:t>Monitoring</a:t>
            </a:r>
          </a:p>
        </p:txBody>
      </p:sp>
      <p:sp>
        <p:nvSpPr>
          <p:cNvPr id="200" name="Rectangle 2"/>
          <p:cNvSpPr txBox="1"/>
          <p:nvPr/>
        </p:nvSpPr>
        <p:spPr>
          <a:xfrm>
            <a:off x="4943838" y="5003734"/>
            <a:ext cx="4551998" cy="1815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5" tIns="45715" rIns="45715" bIns="45715" anchor="ctr">
            <a:spAutoFit/>
          </a:bodyPr>
          <a:lstStyle/>
          <a:p>
            <a:pPr>
              <a:defRPr sz="2800" b="1">
                <a:solidFill>
                  <a:srgbClr val="CC3399"/>
                </a:solidFill>
                <a:latin typeface="Arial"/>
                <a:ea typeface="Arial"/>
                <a:cs typeface="Arial"/>
                <a:sym typeface="Arial"/>
              </a:defRPr>
            </a:pPr>
            <a:r>
              <a:rPr dirty="0">
                <a:latin typeface="Gill Sans MT" panose="020B0502020104020203" pitchFamily="34" charset="0"/>
              </a:rPr>
              <a:t>Built environment</a:t>
            </a:r>
          </a:p>
          <a:p>
            <a:pPr>
              <a:defRPr sz="2800" b="1">
                <a:solidFill>
                  <a:srgbClr val="CC3399"/>
                </a:solidFill>
                <a:latin typeface="Arial"/>
                <a:ea typeface="Arial"/>
                <a:cs typeface="Arial"/>
                <a:sym typeface="Arial"/>
              </a:defRPr>
            </a:pPr>
            <a:r>
              <a:rPr dirty="0">
                <a:latin typeface="Gill Sans MT" panose="020B0502020104020203" pitchFamily="34" charset="0"/>
              </a:rPr>
              <a:t>Products &amp; Services</a:t>
            </a:r>
          </a:p>
          <a:p>
            <a:pPr>
              <a:defRPr sz="2800" b="1">
                <a:solidFill>
                  <a:srgbClr val="CC3399"/>
                </a:solidFill>
                <a:latin typeface="Arial"/>
                <a:ea typeface="Arial"/>
                <a:cs typeface="Arial"/>
                <a:sym typeface="Arial"/>
              </a:defRPr>
            </a:pPr>
            <a:r>
              <a:rPr dirty="0">
                <a:latin typeface="Gill Sans MT" panose="020B0502020104020203" pitchFamily="34" charset="0"/>
              </a:rPr>
              <a:t>ICT </a:t>
            </a:r>
            <a:br>
              <a:rPr dirty="0">
                <a:latin typeface="Gill Sans MT" panose="020B0502020104020203" pitchFamily="34" charset="0"/>
              </a:rPr>
            </a:br>
            <a:endParaRPr dirty="0">
              <a:latin typeface="Gill Sans MT" panose="020B0502020104020203" pitchFamily="34" charset="0"/>
            </a:endParaRPr>
          </a:p>
        </p:txBody>
      </p:sp>
      <p:pic>
        <p:nvPicPr>
          <p:cNvPr id="3" name="Picture 2">
            <a:extLst>
              <a:ext uri="{FF2B5EF4-FFF2-40B4-BE49-F238E27FC236}">
                <a16:creationId xmlns:a16="http://schemas.microsoft.com/office/drawing/2014/main" id="{F8E0FCA4-E4D5-F920-C68D-755F9D61F0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48732" y="363536"/>
            <a:ext cx="6219825" cy="428625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84" y="373992"/>
            <a:ext cx="10515600" cy="1325563"/>
          </a:xfrm>
        </p:spPr>
        <p:txBody>
          <a:bodyPr>
            <a:normAutofit/>
          </a:bodyPr>
          <a:lstStyle/>
          <a:p>
            <a:r>
              <a:rPr lang="en-US" sz="3600" dirty="0">
                <a:hlinkClick r:id="rId3"/>
              </a:rPr>
              <a:t>ICS NDA Web Accessibility Directive Training Series</a:t>
            </a:r>
            <a:endParaRPr lang="en-IE" sz="3600" dirty="0"/>
          </a:p>
        </p:txBody>
      </p:sp>
      <p:sp>
        <p:nvSpPr>
          <p:cNvPr id="3" name="Content Placeholder 2"/>
          <p:cNvSpPr>
            <a:spLocks noGrp="1"/>
          </p:cNvSpPr>
          <p:nvPr>
            <p:ph idx="1"/>
          </p:nvPr>
        </p:nvSpPr>
        <p:spPr>
          <a:xfrm>
            <a:off x="2909455" y="1639874"/>
            <a:ext cx="9196899" cy="5138777"/>
          </a:xfrm>
        </p:spPr>
        <p:txBody>
          <a:bodyPr>
            <a:normAutofit fontScale="92500" lnSpcReduction="20000"/>
          </a:bodyPr>
          <a:lstStyle/>
          <a:p>
            <a:pPr lvl="0"/>
            <a:r>
              <a:rPr lang="en-IE" dirty="0"/>
              <a:t>28 April: Information Seminar – </a:t>
            </a:r>
            <a:r>
              <a:rPr lang="en-IE" b="1" dirty="0"/>
              <a:t>Accessibility: The right choice - Inclusion, universal design and accessibility in online public services</a:t>
            </a:r>
          </a:p>
          <a:p>
            <a:pPr lvl="0"/>
            <a:endParaRPr lang="en-IE" dirty="0"/>
          </a:p>
          <a:p>
            <a:pPr lvl="0"/>
            <a:r>
              <a:rPr lang="en-IE" dirty="0"/>
              <a:t>12 May: Training Webinar - </a:t>
            </a:r>
            <a:r>
              <a:rPr lang="en-IE" b="1" dirty="0"/>
              <a:t>How to Create Accessible Documents and Presentations</a:t>
            </a:r>
          </a:p>
          <a:p>
            <a:pPr lvl="0"/>
            <a:endParaRPr lang="en-IE" dirty="0"/>
          </a:p>
          <a:p>
            <a:pPr lvl="0"/>
            <a:r>
              <a:rPr lang="en-IE" dirty="0"/>
              <a:t>26 May: Training Webinar - </a:t>
            </a:r>
            <a:r>
              <a:rPr lang="en-IE" b="1" dirty="0"/>
              <a:t>Accessibility Testing in Mobile Apps</a:t>
            </a:r>
          </a:p>
          <a:p>
            <a:pPr lvl="0"/>
            <a:endParaRPr lang="en-IE" dirty="0"/>
          </a:p>
          <a:p>
            <a:pPr lvl="0"/>
            <a:r>
              <a:rPr lang="en-IE" dirty="0"/>
              <a:t>2 June: Information Seminar – </a:t>
            </a:r>
            <a:r>
              <a:rPr lang="en-IE" b="1" dirty="0"/>
              <a:t>Organisational factors to improve accessibility</a:t>
            </a:r>
            <a:r>
              <a:rPr lang="en-IE" dirty="0"/>
              <a:t> </a:t>
            </a:r>
          </a:p>
          <a:p>
            <a:pPr lvl="0"/>
            <a:endParaRPr lang="en-IE" dirty="0"/>
          </a:p>
          <a:p>
            <a:r>
              <a:rPr lang="en-IE" dirty="0"/>
              <a:t>To register, </a:t>
            </a:r>
            <a:r>
              <a:rPr lang="en-IE" b="1" dirty="0">
                <a:hlinkClick r:id="rId4"/>
              </a:rPr>
              <a:t>please visit the ICS website</a:t>
            </a:r>
            <a:r>
              <a:rPr lang="en-IE" dirty="0"/>
              <a:t>. </a:t>
            </a:r>
          </a:p>
        </p:txBody>
      </p:sp>
      <p:pic>
        <p:nvPicPr>
          <p:cNvPr id="5"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84" y="2193556"/>
            <a:ext cx="1698835" cy="755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409" b="33430"/>
          <a:stretch/>
        </p:blipFill>
        <p:spPr bwMode="auto">
          <a:xfrm>
            <a:off x="26741" y="3443539"/>
            <a:ext cx="2882714" cy="98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171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ubtitle 2">
            <a:extLst>
              <a:ext uri="{C183D7F6-B498-43B3-948B-1728B52AA6E4}">
                <adec:decorative xmlns:adec="http://schemas.microsoft.com/office/drawing/2017/decorative" val="0"/>
              </a:ext>
            </a:extLst>
          </p:cNvPr>
          <p:cNvSpPr txBox="1">
            <a:spLocks noGrp="1"/>
          </p:cNvSpPr>
          <p:nvPr>
            <p:ph type="title" idx="4294967295"/>
          </p:nvPr>
        </p:nvSpPr>
        <p:spPr>
          <a:xfrm>
            <a:off x="7250113" y="4313238"/>
            <a:ext cx="4202112" cy="244475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81000"/>
              </a:lnSpc>
              <a:spcBef>
                <a:spcPts val="100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Ben Adamson</a:t>
            </a:r>
          </a:p>
          <a:p>
            <a:pPr marL="0" marR="0" lvl="0" indent="0" algn="l" defTabSz="914400" rtl="0" eaLnBrk="1" fontAlgn="auto" latinLnBrk="0" hangingPunct="1">
              <a:lnSpc>
                <a:spcPct val="81000"/>
              </a:lnSpc>
              <a:spcBef>
                <a:spcPts val="1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Standards and Monitoring Officer</a:t>
            </a:r>
          </a:p>
          <a:p>
            <a:pPr marL="0" marR="0" lvl="0" indent="0" algn="l" defTabSz="914400" rtl="0" eaLnBrk="1" fontAlgn="auto" latinLnBrk="0" hangingPunct="1">
              <a:lnSpc>
                <a:spcPct val="81000"/>
              </a:lnSpc>
              <a:spcBef>
                <a:spcPts val="100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sng" strike="noStrike" kern="0" cap="none" spc="0" normalizeH="0" baseline="0" noProof="0" dirty="0">
                <a:ln>
                  <a:noFill/>
                </a:ln>
                <a:solidFill>
                  <a:srgbClr val="0563C1"/>
                </a:solidFill>
                <a:effectLst/>
                <a:uLnTx/>
                <a:uFill>
                  <a:solidFill>
                    <a:srgbClr val="0563C1"/>
                  </a:solidFill>
                </a:uFill>
                <a:latin typeface="Gill Sans MT" panose="020B0502020104020203" pitchFamily="34" charset="0"/>
                <a:ea typeface="+mj-ea"/>
                <a:cs typeface="+mj-cs"/>
                <a:sym typeface="Calibri"/>
                <a:hlinkClick r:id="rId3"/>
              </a:rPr>
              <a:t>btadamson@nda.ie</a:t>
            </a:r>
            <a:endParaRPr kumimoji="0" lang="en-US" sz="2400" b="0" i="0" u="sng" strike="noStrike" kern="0" cap="none" spc="0" normalizeH="0" baseline="0" noProof="0" dirty="0">
              <a:ln>
                <a:noFill/>
              </a:ln>
              <a:solidFill>
                <a:srgbClr val="0563C1"/>
              </a:solidFill>
              <a:effectLst/>
              <a:uLnTx/>
              <a:uFill>
                <a:solidFill>
                  <a:srgbClr val="0563C1"/>
                </a:solidFill>
              </a:uFill>
              <a:latin typeface="Gill Sans MT" panose="020B0502020104020203" pitchFamily="34" charset="0"/>
              <a:ea typeface="+mj-ea"/>
              <a:cs typeface="+mj-cs"/>
              <a:sym typeface="Calibri"/>
              <a:hlinkClick r:id="rId4"/>
            </a:endParaRPr>
          </a:p>
          <a:p>
            <a:pPr marL="0" marR="0" lvl="0" indent="0" algn="l" defTabSz="914400" rtl="0" eaLnBrk="1" fontAlgn="auto" latinLnBrk="0" hangingPunct="1">
              <a:lnSpc>
                <a:spcPct val="81000"/>
              </a:lnSpc>
              <a:spcBef>
                <a:spcPts val="1000"/>
              </a:spcBef>
              <a:spcAft>
                <a:spcPts val="0"/>
              </a:spcAft>
              <a:buClrTx/>
              <a:buSzTx/>
              <a:buFontTx/>
              <a:buNone/>
              <a:tabLst/>
              <a:defRPr/>
            </a:pPr>
            <a:endParaRPr kumimoji="0" lang="en-US" sz="600" b="0" i="0" u="sng" strike="noStrike" kern="0" cap="none" spc="0" normalizeH="0" baseline="0" noProof="0" dirty="0">
              <a:ln>
                <a:noFill/>
              </a:ln>
              <a:solidFill>
                <a:srgbClr val="0563C1"/>
              </a:solidFill>
              <a:effectLst/>
              <a:uLnTx/>
              <a:uFill>
                <a:solidFill>
                  <a:srgbClr val="0563C1"/>
                </a:solidFill>
              </a:uFill>
              <a:latin typeface="Gill Sans MT" panose="020B0502020104020203" pitchFamily="34" charset="0"/>
              <a:ea typeface="+mj-ea"/>
              <a:cs typeface="+mj-cs"/>
              <a:sym typeface="Calibri"/>
              <a:hlinkClick r:id="rId5"/>
            </a:endParaRPr>
          </a:p>
          <a:p>
            <a:pPr marL="0" marR="0" lvl="0" indent="0" algn="l" defTabSz="914400" rtl="0" eaLnBrk="1" fontAlgn="auto" latinLnBrk="0" hangingPunct="1">
              <a:lnSpc>
                <a:spcPct val="81000"/>
              </a:lnSpc>
              <a:spcBef>
                <a:spcPts val="1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0"/>
                <a:ea typeface="+mj-ea"/>
                <a:cs typeface="+mj-cs"/>
                <a:sym typeface="Calibri"/>
              </a:rPr>
              <a:t>www.universaldesign.ie</a:t>
            </a:r>
          </a:p>
        </p:txBody>
      </p:sp>
      <p:pic>
        <p:nvPicPr>
          <p:cNvPr id="13" name="Picture 7" descr="Centre for Excellence in Universal Design, National Disability Authority Logo">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435429" y="1049925"/>
            <a:ext cx="5451440" cy="1951419"/>
          </a:xfrm>
          <a:prstGeom prst="rect">
            <a:avLst/>
          </a:prstGeom>
          <a:ln w="12700">
            <a:miter lim="400000"/>
          </a:ln>
        </p:spPr>
      </p:pic>
      <p:pic>
        <p:nvPicPr>
          <p:cNvPr id="11" name="Picture 2" descr="Ben Adam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9269" y="2148255"/>
            <a:ext cx="1939908" cy="1939908"/>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212" name="Picture 8">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733508" y="5568591"/>
            <a:ext cx="345761" cy="402773"/>
          </a:xfrm>
          <a:prstGeom prst="rect">
            <a:avLst/>
          </a:prstGeom>
          <a:ln w="12700">
            <a:miter lim="400000"/>
          </a:ln>
        </p:spPr>
      </p:pic>
      <p:pic>
        <p:nvPicPr>
          <p:cNvPr id="213" name="Picture 11">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676293" y="6135160"/>
            <a:ext cx="460192" cy="460192"/>
          </a:xfrm>
          <a:prstGeom prst="rect">
            <a:avLst/>
          </a:prstGeom>
          <a:ln w="12700">
            <a:miter lim="400000"/>
          </a:ln>
        </p:spPr>
      </p:pic>
      <p:pic>
        <p:nvPicPr>
          <p:cNvPr id="215" name="Picture 6">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764071" y="283460"/>
            <a:ext cx="1036522" cy="1036523"/>
          </a:xfrm>
          <a:prstGeom prst="rect">
            <a:avLst/>
          </a:prstGeom>
          <a:ln w="12700">
            <a:miter lim="400000"/>
          </a:ln>
        </p:spPr>
      </p:pic>
      <p:pic>
        <p:nvPicPr>
          <p:cNvPr id="216" name="Picture 4">
            <a:extLs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999979" y="5905370"/>
            <a:ext cx="1917463" cy="853272"/>
          </a:xfrm>
          <a:prstGeom prst="rect">
            <a:avLst/>
          </a:prstGeom>
          <a:ln w="12700">
            <a:miter lim="400000"/>
          </a:ln>
        </p:spPr>
      </p:pic>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2_Office Theme">
      <a:dk1>
        <a:srgbClr val="000000"/>
      </a:dk1>
      <a:lt1>
        <a:srgbClr val="1D5D86"/>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2_Office Theme">
      <a:majorFont>
        <a:latin typeface="Calibri"/>
        <a:ea typeface="Calibri"/>
        <a:cs typeface="Calibri"/>
      </a:majorFont>
      <a:minorFont>
        <a:latin typeface="Helvetica"/>
        <a:ea typeface="Helvetica"/>
        <a:cs typeface="Helvetica"/>
      </a:minorFont>
    </a:fontScheme>
    <a:fmtScheme name="2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Office Theme">
  <a:themeElements>
    <a:clrScheme name="2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2_Office Theme">
      <a:majorFont>
        <a:latin typeface="Calibri"/>
        <a:ea typeface="Calibri"/>
        <a:cs typeface="Calibri"/>
      </a:majorFont>
      <a:minorFont>
        <a:latin typeface="Helvetica"/>
        <a:ea typeface="Helvetica"/>
        <a:cs typeface="Helvetica"/>
      </a:minorFont>
    </a:fontScheme>
    <a:fmtScheme name="2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1849</Words>
  <Application>Microsoft Office PowerPoint</Application>
  <PresentationFormat>Widescreen</PresentationFormat>
  <Paragraphs>286</Paragraphs>
  <Slides>34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Black</vt:lpstr>
      <vt:lpstr>Arial Narrow</vt:lpstr>
      <vt:lpstr>Calibri</vt:lpstr>
      <vt:lpstr>Calibri Light</vt:lpstr>
      <vt:lpstr>Courier New</vt:lpstr>
      <vt:lpstr>Gill Sans MT</vt:lpstr>
      <vt:lpstr>Helvetica LT Std</vt:lpstr>
      <vt:lpstr>2_Office Theme</vt:lpstr>
      <vt:lpstr>Accessibility: The right choice - Inclusion, universal design and accessibility in online public services</vt:lpstr>
      <vt:lpstr>Web Accessibility Directive Training Series</vt:lpstr>
      <vt:lpstr>Accessibility: The right choice  Inclusion, universal design and accessibility in online public services</vt:lpstr>
      <vt:lpstr>Dónal Rice Senior Standards and Monitoring Officer djrice@nda.ie @_donalrice 086 8567357 www.universaldesign.ie</vt:lpstr>
      <vt:lpstr>Agenda ICS/NDA Web Accessibility Series The EU Web Accessibility Directive  First Monitoring Report – 2021 Keynote: Gerry Ellis Questions and answers </vt:lpstr>
      <vt:lpstr>Speakers  - Dónal Rice, Centre for Excellence in Universal Design, NDA  - Ben Adamson, Centre for Excellence in Universal Design, NDA  - Gerry Ellis, Feel The BenefIT </vt:lpstr>
      <vt:lpstr>Centre for Excellence in Universal Design </vt:lpstr>
      <vt:lpstr>ICS NDA Web Accessibility Directive Training Series</vt:lpstr>
      <vt:lpstr>Ben Adamson Standards and Monitoring Officer  btadamson@nda.ie  www.universaldesign.ie</vt:lpstr>
      <vt:lpstr>EU Web Accessibility Directive</vt:lpstr>
      <vt:lpstr>Web Accessibility Directive – What public bodies must do</vt:lpstr>
      <vt:lpstr>The Accessibility Statement must contain</vt:lpstr>
      <vt:lpstr>Scope of content covered</vt:lpstr>
      <vt:lpstr>Monitoring and Reporting</vt:lpstr>
      <vt:lpstr>Findings - Simplified reviews by the numbers</vt:lpstr>
      <vt:lpstr>Findings – In-depth reviews</vt:lpstr>
      <vt:lpstr>“Accessibility is not a specialism.  It’s a mindful way of working."         Alistair McNaught  </vt:lpstr>
      <vt:lpstr>Gerry Ellis</vt:lpstr>
      <vt:lpstr>Populations</vt:lpstr>
      <vt:lpstr>Spending Power</vt:lpstr>
      <vt:lpstr>Legislation and Standards</vt:lpstr>
      <vt:lpstr>ESRI Report on Disability</vt:lpstr>
      <vt:lpstr>DPI Group</vt:lpstr>
      <vt:lpstr>Accenture</vt:lpstr>
      <vt:lpstr>What is a MOOC?</vt:lpstr>
      <vt:lpstr>Who gains - Individual</vt:lpstr>
      <vt:lpstr>Who gains - Organisation</vt:lpstr>
      <vt:lpstr>Who gains - Society</vt:lpstr>
      <vt:lpstr>Resources  - Gerry Ellis</vt:lpstr>
      <vt:lpstr>Resources  (continued)</vt:lpstr>
      <vt:lpstr>Questions?</vt:lpstr>
      <vt:lpstr>ICS NDA Web Accessibility Directive Training Series</vt:lpstr>
      <vt:lpstr>NDA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EU Web Accessibility Directive</dc:title>
  <dc:creator>Ben Adamson</dc:creator>
  <cp:lastModifiedBy>Meghna Manu (NDA)</cp:lastModifiedBy>
  <cp:revision>53</cp:revision>
  <dcterms:modified xsi:type="dcterms:W3CDTF">2023-07-21T11:06:24Z</dcterms:modified>
</cp:coreProperties>
</file>