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31"/>
  </p:notesMasterIdLst>
  <p:sldIdLst>
    <p:sldId id="263" r:id="rId5"/>
    <p:sldId id="264" r:id="rId6"/>
    <p:sldId id="289" r:id="rId7"/>
    <p:sldId id="265" r:id="rId8"/>
    <p:sldId id="266" r:id="rId9"/>
    <p:sldId id="267" r:id="rId10"/>
    <p:sldId id="316" r:id="rId11"/>
    <p:sldId id="270" r:id="rId12"/>
    <p:sldId id="286" r:id="rId13"/>
    <p:sldId id="315" r:id="rId14"/>
    <p:sldId id="311" r:id="rId15"/>
    <p:sldId id="314" r:id="rId16"/>
    <p:sldId id="304" r:id="rId17"/>
    <p:sldId id="317" r:id="rId18"/>
    <p:sldId id="318" r:id="rId19"/>
    <p:sldId id="319" r:id="rId20"/>
    <p:sldId id="312" r:id="rId21"/>
    <p:sldId id="294" r:id="rId22"/>
    <p:sldId id="321" r:id="rId23"/>
    <p:sldId id="322" r:id="rId24"/>
    <p:sldId id="323" r:id="rId25"/>
    <p:sldId id="324" r:id="rId26"/>
    <p:sldId id="292" r:id="rId27"/>
    <p:sldId id="290" r:id="rId28"/>
    <p:sldId id="306" r:id="rId29"/>
    <p:sldId id="276" r:id="rId30"/>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5D86"/>
    <a:srgbClr val="F89B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0" autoAdjust="0"/>
    <p:restoredTop sz="86410" autoAdjust="0"/>
  </p:normalViewPr>
  <p:slideViewPr>
    <p:cSldViewPr snapToGrid="0">
      <p:cViewPr varScale="1">
        <p:scale>
          <a:sx n="61" d="100"/>
          <a:sy n="61" d="100"/>
        </p:scale>
        <p:origin x="53" y="75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35F970-3A30-49DD-BE8E-0D68531B628C}" type="datetimeFigureOut">
              <a:rPr lang="en-IE" smtClean="0"/>
              <a:t>30/07/2023</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B824FB-57B2-4DF2-8B93-7BB1B40859FD}" type="slidenum">
              <a:rPr lang="en-IE" smtClean="0"/>
              <a:t>‹#›</a:t>
            </a:fld>
            <a:endParaRPr lang="en-IE"/>
          </a:p>
        </p:txBody>
      </p:sp>
    </p:spTree>
    <p:extLst>
      <p:ext uri="{BB962C8B-B14F-4D97-AF65-F5344CB8AC3E}">
        <p14:creationId xmlns:p14="http://schemas.microsoft.com/office/powerpoint/2010/main" val="2864954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F4B824FB-57B2-4DF2-8B93-7BB1B40859FD}" type="slidenum">
              <a:rPr lang="en-IE" smtClean="0"/>
              <a:t>3</a:t>
            </a:fld>
            <a:endParaRPr lang="en-IE"/>
          </a:p>
        </p:txBody>
      </p:sp>
    </p:spTree>
    <p:extLst>
      <p:ext uri="{BB962C8B-B14F-4D97-AF65-F5344CB8AC3E}">
        <p14:creationId xmlns:p14="http://schemas.microsoft.com/office/powerpoint/2010/main" val="774405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fa6d8870b4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gfa6d8870b4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IE" dirty="0"/>
              <a:t>s</a:t>
            </a:r>
            <a:endParaRPr dirty="0"/>
          </a:p>
        </p:txBody>
      </p:sp>
      <p:sp>
        <p:nvSpPr>
          <p:cNvPr id="157" name="Google Shape;157;gfa6d8870b4_0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22</a:t>
            </a:fld>
            <a:endParaRPr/>
          </a:p>
        </p:txBody>
      </p:sp>
    </p:spTree>
    <p:extLst>
      <p:ext uri="{BB962C8B-B14F-4D97-AF65-F5344CB8AC3E}">
        <p14:creationId xmlns:p14="http://schemas.microsoft.com/office/powerpoint/2010/main" val="2245938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F4B824FB-57B2-4DF2-8B93-7BB1B40859FD}" type="slidenum">
              <a:rPr lang="en-IE" smtClean="0"/>
              <a:t>24</a:t>
            </a:fld>
            <a:endParaRPr lang="en-IE"/>
          </a:p>
        </p:txBody>
      </p:sp>
    </p:spTree>
    <p:extLst>
      <p:ext uri="{BB962C8B-B14F-4D97-AF65-F5344CB8AC3E}">
        <p14:creationId xmlns:p14="http://schemas.microsoft.com/office/powerpoint/2010/main" val="859914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87BA42-6526-4FE0-AB99-16372A4897C6}"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4644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Office file formats published before 23 Sept 2018– unless of particular relevance</a:t>
            </a:r>
          </a:p>
          <a:p>
            <a:r>
              <a:rPr lang="en-GB" dirty="0"/>
              <a:t>Videos before 23 September 2018</a:t>
            </a:r>
          </a:p>
          <a:p>
            <a:r>
              <a:rPr lang="en-GB" dirty="0"/>
              <a:t>Live media</a:t>
            </a:r>
          </a:p>
          <a:p>
            <a:r>
              <a:rPr lang="en-GB" dirty="0"/>
              <a:t>Maps – alternative for navigational maps</a:t>
            </a:r>
          </a:p>
          <a:p>
            <a:r>
              <a:rPr lang="en-GB" dirty="0"/>
              <a:t>Reproductions of items in heritage collections </a:t>
            </a:r>
          </a:p>
          <a:p>
            <a:r>
              <a:rPr lang="en-GB" dirty="0"/>
              <a:t>3</a:t>
            </a:r>
            <a:r>
              <a:rPr lang="en-GB" baseline="30000" dirty="0"/>
              <a:t>rd</a:t>
            </a:r>
            <a:r>
              <a:rPr lang="en-GB" dirty="0"/>
              <a:t> party content not under control of a public body</a:t>
            </a:r>
          </a:p>
          <a:p>
            <a:r>
              <a:rPr lang="en-GB" dirty="0"/>
              <a:t>Extranets / intranets  developed before 23 September 2019 </a:t>
            </a:r>
          </a:p>
          <a:p>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87BA42-6526-4FE0-AB99-16372A4897C6}"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9752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F4B824FB-57B2-4DF2-8B93-7BB1B40859FD}" type="slidenum">
              <a:rPr lang="en-IE" smtClean="0"/>
              <a:t>11</a:t>
            </a:fld>
            <a:endParaRPr lang="en-IE"/>
          </a:p>
        </p:txBody>
      </p:sp>
    </p:spTree>
    <p:extLst>
      <p:ext uri="{BB962C8B-B14F-4D97-AF65-F5344CB8AC3E}">
        <p14:creationId xmlns:p14="http://schemas.microsoft.com/office/powerpoint/2010/main" val="1275559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Office file formats published before 23 Sept 2018– unless of particular relevance</a:t>
            </a:r>
          </a:p>
          <a:p>
            <a:r>
              <a:rPr lang="en-GB" dirty="0"/>
              <a:t>Videos before 23 September 2018</a:t>
            </a:r>
          </a:p>
          <a:p>
            <a:r>
              <a:rPr lang="en-GB" dirty="0"/>
              <a:t>Live media</a:t>
            </a:r>
          </a:p>
          <a:p>
            <a:r>
              <a:rPr lang="en-GB" dirty="0"/>
              <a:t>Maps – alternative for navigational maps</a:t>
            </a:r>
          </a:p>
          <a:p>
            <a:r>
              <a:rPr lang="en-GB" dirty="0"/>
              <a:t>Reproductions of items in heritage collections </a:t>
            </a:r>
          </a:p>
          <a:p>
            <a:r>
              <a:rPr lang="en-GB" dirty="0"/>
              <a:t>3</a:t>
            </a:r>
            <a:r>
              <a:rPr lang="en-GB" baseline="30000" dirty="0"/>
              <a:t>rd</a:t>
            </a:r>
            <a:r>
              <a:rPr lang="en-GB" dirty="0"/>
              <a:t> party content not under control of a public body</a:t>
            </a:r>
          </a:p>
          <a:p>
            <a:r>
              <a:rPr lang="en-GB" dirty="0"/>
              <a:t>Extranets / intranets  developed before 23 September 2019 </a:t>
            </a:r>
          </a:p>
          <a:p>
            <a:endParaRPr lang="en-IE" dirty="0"/>
          </a:p>
        </p:txBody>
      </p:sp>
      <p:sp>
        <p:nvSpPr>
          <p:cNvPr id="4" name="Slide Number Placeholder 3"/>
          <p:cNvSpPr>
            <a:spLocks noGrp="1"/>
          </p:cNvSpPr>
          <p:nvPr>
            <p:ph type="sldNum" sz="quarter" idx="5"/>
          </p:nvPr>
        </p:nvSpPr>
        <p:spPr/>
        <p:txBody>
          <a:bodyPr/>
          <a:lstStyle/>
          <a:p>
            <a:fld id="{AC87BA42-6526-4FE0-AB99-16372A4897C6}" type="slidenum">
              <a:rPr lang="en-IE" smtClean="0"/>
              <a:t>12</a:t>
            </a:fld>
            <a:endParaRPr lang="en-IE"/>
          </a:p>
        </p:txBody>
      </p:sp>
    </p:spTree>
    <p:extLst>
      <p:ext uri="{BB962C8B-B14F-4D97-AF65-F5344CB8AC3E}">
        <p14:creationId xmlns:p14="http://schemas.microsoft.com/office/powerpoint/2010/main" val="4193459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F4B824FB-57B2-4DF2-8B93-7BB1B40859FD}" type="slidenum">
              <a:rPr lang="en-IE" smtClean="0"/>
              <a:t>15</a:t>
            </a:fld>
            <a:endParaRPr lang="en-IE"/>
          </a:p>
        </p:txBody>
      </p:sp>
    </p:spTree>
    <p:extLst>
      <p:ext uri="{BB962C8B-B14F-4D97-AF65-F5344CB8AC3E}">
        <p14:creationId xmlns:p14="http://schemas.microsoft.com/office/powerpoint/2010/main" val="4079111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fa6d8870b4_0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fa6d8870b4_0_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IE" dirty="0"/>
              <a:t>Some</a:t>
            </a:r>
            <a:r>
              <a:rPr lang="en-IE" baseline="0" dirty="0"/>
              <a:t> errors that constantly crop up. This is what you need to watch out for. </a:t>
            </a:r>
            <a:r>
              <a:rPr lang="en-IE" dirty="0"/>
              <a:t>Do not</a:t>
            </a:r>
            <a:r>
              <a:rPr lang="en-IE" baseline="0" dirty="0"/>
              <a:t> assume that authors are familiar with the formatting ribbon in Word.  </a:t>
            </a:r>
            <a:r>
              <a:rPr lang="en-IE" dirty="0"/>
              <a:t>Authors</a:t>
            </a:r>
            <a:r>
              <a:rPr lang="en-IE" baseline="0" dirty="0"/>
              <a:t> may know just enough in Word to do what they have to do.  It is important to use the buttons on the formatting toolbar.  Some examples – do not manually enter numbers for a numbered list and   do not use bold and increased font size for headings. Tables – do not use for formatting text and one header row, no merged split cells.  Heading hierarchy – do not skip levels</a:t>
            </a:r>
          </a:p>
          <a:p>
            <a:pPr marL="0" lvl="0" indent="0" algn="l" rtl="0">
              <a:spcBef>
                <a:spcPts val="0"/>
              </a:spcBef>
              <a:spcAft>
                <a:spcPts val="0"/>
              </a:spcAft>
              <a:buNone/>
            </a:pPr>
            <a:r>
              <a:rPr lang="en-IE" baseline="0" dirty="0"/>
              <a:t>Images – alternative text – images are not just pictures, images are also charts, diagrams and infographics. If you present text or information in the graphic, you must include it in the accompanying text or in the alt text.  Be careful if using Word Art or shapes.  Remember images in PPT also need alt text!  PPT slides with graphics - consider saving as one image with alt text </a:t>
            </a:r>
          </a:p>
          <a:p>
            <a:pPr marL="0" lvl="0" indent="0" algn="l" rtl="0">
              <a:spcBef>
                <a:spcPts val="0"/>
              </a:spcBef>
              <a:spcAft>
                <a:spcPts val="0"/>
              </a:spcAft>
              <a:buNone/>
            </a:pPr>
            <a:r>
              <a:rPr lang="en-IE" baseline="0" dirty="0"/>
              <a:t>Image in slide showing location of accessibility checker and has alt text</a:t>
            </a:r>
          </a:p>
          <a:p>
            <a:pPr marL="0" lvl="0" indent="0" algn="l" rtl="0">
              <a:spcBef>
                <a:spcPts val="0"/>
              </a:spcBef>
              <a:spcAft>
                <a:spcPts val="0"/>
              </a:spcAft>
              <a:buNone/>
            </a:pPr>
            <a:r>
              <a:rPr lang="en-IE" baseline="0" dirty="0"/>
              <a:t>Use the Accessibility checkers in Word and PPT under File</a:t>
            </a:r>
          </a:p>
          <a:p>
            <a:pPr marL="0" lvl="0" indent="0" algn="l" rtl="0">
              <a:spcBef>
                <a:spcPts val="0"/>
              </a:spcBef>
              <a:spcAft>
                <a:spcPts val="0"/>
              </a:spcAft>
              <a:buNone/>
            </a:pPr>
            <a:r>
              <a:rPr lang="en-IE" baseline="0" dirty="0"/>
              <a:t>In NDA we have an in house Style Guide and a Word Template.  Very useful.  We also have an NDA Word Toolbar which gives shortcuts to all the main accessibility features.</a:t>
            </a:r>
            <a:endParaRPr dirty="0"/>
          </a:p>
        </p:txBody>
      </p:sp>
      <p:sp>
        <p:nvSpPr>
          <p:cNvPr id="105" name="Google Shape;105;gfa6d8870b4_0_3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IE"/>
              <a:t>19</a:t>
            </a:fld>
            <a:endParaRPr/>
          </a:p>
        </p:txBody>
      </p:sp>
    </p:spTree>
    <p:extLst>
      <p:ext uri="{BB962C8B-B14F-4D97-AF65-F5344CB8AC3E}">
        <p14:creationId xmlns:p14="http://schemas.microsoft.com/office/powerpoint/2010/main" val="113321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fa6d8870b4_0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fa6d8870b4_0_3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IE" dirty="0"/>
              <a:t>Source document – if in Word easier to fix issues in the source</a:t>
            </a:r>
            <a:r>
              <a:rPr lang="en-IE" baseline="0" dirty="0"/>
              <a:t> document than in a PDF. Just because one version of your document is accessible does not mean when converted to another format that it will still be accessible!</a:t>
            </a:r>
          </a:p>
          <a:p>
            <a:pPr marL="0" lvl="0" indent="0" algn="l" rtl="0">
              <a:spcBef>
                <a:spcPts val="0"/>
              </a:spcBef>
              <a:spcAft>
                <a:spcPts val="0"/>
              </a:spcAft>
              <a:buNone/>
            </a:pPr>
            <a:r>
              <a:rPr lang="en-IE" baseline="0" dirty="0"/>
              <a:t>Converting to PDF – do not use the Print to option or scan to PDF option.  Use the Save As Adobe PDF.  More work to be done – use the Make Accessible Action Wizard.  Set the title, the reading language etc. if not intended to be an editable form – skip.  Then run the accessibility checker.   PDFS are portable, </a:t>
            </a:r>
            <a:r>
              <a:rPr lang="en-IE" baseline="0" dirty="0" err="1"/>
              <a:t>emailable</a:t>
            </a:r>
            <a:r>
              <a:rPr lang="en-IE" baseline="0" dirty="0"/>
              <a:t> and useful for printing but for accessibility PDFs are tricky, even with a fully accessible source document, issues can crop up in the PDF – need advanced level of training in Adobe.  We aren’t print design experts. The other option is to provide the content in html pages – useful to have source Word doc for this.  An example in this slide of multiple images saved as one with one alt text.</a:t>
            </a:r>
            <a:endParaRPr dirty="0"/>
          </a:p>
        </p:txBody>
      </p:sp>
      <p:sp>
        <p:nvSpPr>
          <p:cNvPr id="113" name="Google Shape;113;gfa6d8870b4_0_3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IE"/>
              <a:t>20</a:t>
            </a:fld>
            <a:endParaRPr/>
          </a:p>
        </p:txBody>
      </p:sp>
    </p:spTree>
    <p:extLst>
      <p:ext uri="{BB962C8B-B14F-4D97-AF65-F5344CB8AC3E}">
        <p14:creationId xmlns:p14="http://schemas.microsoft.com/office/powerpoint/2010/main" val="4122220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fa6d8870b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fa6d8870b4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IE" dirty="0"/>
              <a:t>Ensure</a:t>
            </a:r>
            <a:r>
              <a:rPr lang="en-IE" baseline="0" dirty="0"/>
              <a:t> you have a final in house version of the source word doc!  If text is changed when proofing drafts ensure it is changed in the source doc.</a:t>
            </a:r>
            <a:endParaRPr lang="en-IE" dirty="0"/>
          </a:p>
          <a:p>
            <a:pPr marL="0" lvl="0" indent="0" algn="l" rtl="0">
              <a:spcBef>
                <a:spcPts val="0"/>
              </a:spcBef>
              <a:spcAft>
                <a:spcPts val="0"/>
              </a:spcAft>
              <a:buNone/>
            </a:pPr>
            <a:r>
              <a:rPr lang="en-IE" dirty="0"/>
              <a:t>External contractors – they will need guidance.  Not</a:t>
            </a:r>
            <a:r>
              <a:rPr lang="en-IE" baseline="0" dirty="0"/>
              <a:t> really knowing what NDA means when we ask for an accessible document. </a:t>
            </a:r>
            <a:r>
              <a:rPr lang="en-IE" dirty="0"/>
              <a:t>Check accessibility at first draft level, not at</a:t>
            </a:r>
            <a:r>
              <a:rPr lang="en-IE" baseline="0" dirty="0"/>
              <a:t> the final doc when up against the deadline.   A version of the Style Guide for external contractors would be useful.</a:t>
            </a:r>
          </a:p>
          <a:p>
            <a:pPr marL="0" lvl="0" indent="0" algn="l" rtl="0">
              <a:spcBef>
                <a:spcPts val="0"/>
              </a:spcBef>
              <a:spcAft>
                <a:spcPts val="0"/>
              </a:spcAft>
              <a:buNone/>
            </a:pPr>
            <a:r>
              <a:rPr lang="en-IE" dirty="0"/>
              <a:t>You have a fully accessible document which goes to the external publisher or graphic designer and often they will tell you that they know about accessibility but they don’t.  You need to ensure they know what standards</a:t>
            </a:r>
            <a:r>
              <a:rPr lang="en-IE" baseline="0" dirty="0"/>
              <a:t> they have to comply with. </a:t>
            </a:r>
            <a:r>
              <a:rPr lang="en-IE" dirty="0"/>
              <a:t>You will need to check the accessibility of the document at an early stage - first draft so you can go back to them and there is time</a:t>
            </a:r>
            <a:r>
              <a:rPr lang="en-IE" baseline="0" dirty="0"/>
              <a:t> to fix any issues.  Really important to have the in-house knowledge to do this.</a:t>
            </a:r>
          </a:p>
          <a:p>
            <a:pPr marL="0" lvl="0" indent="0" algn="l" rtl="0">
              <a:spcBef>
                <a:spcPts val="0"/>
              </a:spcBef>
              <a:spcAft>
                <a:spcPts val="0"/>
              </a:spcAft>
              <a:buNone/>
            </a:pPr>
            <a:r>
              <a:rPr lang="en-IE" baseline="0" dirty="0"/>
              <a:t>May need to plan to have someone in house who can do this.  Do not leave the checking until the final draft!  </a:t>
            </a:r>
            <a:endParaRPr dirty="0"/>
          </a:p>
        </p:txBody>
      </p:sp>
      <p:sp>
        <p:nvSpPr>
          <p:cNvPr id="120" name="Google Shape;120;gfa6d8870b4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IE"/>
              <a:t>21</a:t>
            </a:fld>
            <a:endParaRPr/>
          </a:p>
        </p:txBody>
      </p:sp>
    </p:spTree>
    <p:extLst>
      <p:ext uri="{BB962C8B-B14F-4D97-AF65-F5344CB8AC3E}">
        <p14:creationId xmlns:p14="http://schemas.microsoft.com/office/powerpoint/2010/main" val="1353200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p:cNvSpPr>
            <a:spLocks noGrp="1"/>
          </p:cNvSpPr>
          <p:nvPr>
            <p:ph type="dt" sz="half" idx="10"/>
          </p:nvPr>
        </p:nvSpPr>
        <p:spPr/>
        <p:txBody>
          <a:bodyPr/>
          <a:lstStyle/>
          <a:p>
            <a:fld id="{A0CC7104-9844-483E-A763-5355F55EB434}" type="datetimeFigureOut">
              <a:rPr lang="en-IE" smtClean="0"/>
              <a:t>30/07/2023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A7FB1BC-F1F5-41ED-8E87-ABF6C6C0F7F5}" type="slidenum">
              <a:rPr lang="en-IE" smtClean="0"/>
              <a:t>‹#›</a:t>
            </a:fld>
            <a:endParaRPr lang="en-IE"/>
          </a:p>
        </p:txBody>
      </p:sp>
    </p:spTree>
    <p:extLst>
      <p:ext uri="{BB962C8B-B14F-4D97-AF65-F5344CB8AC3E}">
        <p14:creationId xmlns:p14="http://schemas.microsoft.com/office/powerpoint/2010/main" val="3389809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A0CC7104-9844-483E-A763-5355F55EB434}" type="datetimeFigureOut">
              <a:rPr lang="en-IE" smtClean="0"/>
              <a:t>30/07/2023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A7FB1BC-F1F5-41ED-8E87-ABF6C6C0F7F5}" type="slidenum">
              <a:rPr lang="en-IE" smtClean="0"/>
              <a:t>‹#›</a:t>
            </a:fld>
            <a:endParaRPr lang="en-IE"/>
          </a:p>
        </p:txBody>
      </p:sp>
    </p:spTree>
    <p:extLst>
      <p:ext uri="{BB962C8B-B14F-4D97-AF65-F5344CB8AC3E}">
        <p14:creationId xmlns:p14="http://schemas.microsoft.com/office/powerpoint/2010/main" val="297835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A0CC7104-9844-483E-A763-5355F55EB434}" type="datetimeFigureOut">
              <a:rPr lang="en-IE" smtClean="0"/>
              <a:t>30/07/2023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A7FB1BC-F1F5-41ED-8E87-ABF6C6C0F7F5}" type="slidenum">
              <a:rPr lang="en-IE" smtClean="0"/>
              <a:t>‹#›</a:t>
            </a:fld>
            <a:endParaRPr lang="en-IE"/>
          </a:p>
        </p:txBody>
      </p:sp>
    </p:spTree>
    <p:extLst>
      <p:ext uri="{BB962C8B-B14F-4D97-AF65-F5344CB8AC3E}">
        <p14:creationId xmlns:p14="http://schemas.microsoft.com/office/powerpoint/2010/main" val="2192673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Blank (with Harp)">
    <p:spTree>
      <p:nvGrpSpPr>
        <p:cNvPr id="1" name=""/>
        <p:cNvGrpSpPr/>
        <p:nvPr/>
      </p:nvGrpSpPr>
      <p:grpSpPr>
        <a:xfrm>
          <a:off x="0" y="0"/>
          <a:ext cx="0" cy="0"/>
          <a:chOff x="0" y="0"/>
          <a:chExt cx="0" cy="0"/>
        </a:xfrm>
      </p:grpSpPr>
      <p:sp>
        <p:nvSpPr>
          <p:cNvPr id="43" name="Body Level One…"/>
          <p:cNvSpPr txBox="1">
            <a:spLocks noGrp="1"/>
          </p:cNvSpPr>
          <p:nvPr>
            <p:ph type="body" idx="1"/>
          </p:nvPr>
        </p:nvSpPr>
        <p:spPr>
          <a:xfrm>
            <a:off x="720726" y="1778000"/>
            <a:ext cx="9885112" cy="4376153"/>
          </a:xfrm>
          <a:prstGeom prst="rect">
            <a:avLst/>
          </a:prstGeom>
        </p:spPr>
        <p:txBody>
          <a:bodyPr numCol="1" spcCol="1039079"/>
          <a:lstStyle>
            <a:lvl1pPr algn="l">
              <a:defRPr sz="9000" b="0" i="0" spc="-43">
                <a:solidFill>
                  <a:srgbClr val="004D44"/>
                </a:solidFill>
                <a:latin typeface="+mn-lt"/>
                <a:ea typeface="Calibri" charset="0"/>
                <a:cs typeface="Calibri" charset="0"/>
              </a:defRPr>
            </a:lvl1pPr>
            <a:lvl2pPr marL="0" indent="0" algn="l">
              <a:buClr>
                <a:schemeClr val="accent2">
                  <a:lumMod val="50000"/>
                </a:schemeClr>
              </a:buClr>
              <a:buFont typeface="Arial" charset="0"/>
              <a:buNone/>
              <a:defRPr sz="2200" b="0" i="0" spc="-43">
                <a:solidFill>
                  <a:srgbClr val="5E5E5E"/>
                </a:solidFill>
                <a:latin typeface="+mn-lt"/>
                <a:ea typeface="Calibri Light" charset="0"/>
                <a:cs typeface="Calibri Light" charset="0"/>
              </a:defRPr>
            </a:lvl2pPr>
            <a:lvl3pPr marL="609600" indent="-304800" algn="l">
              <a:buClr>
                <a:schemeClr val="accent4">
                  <a:hueOff val="-1081314"/>
                  <a:satOff val="4338"/>
                  <a:lumOff val="-8931"/>
                </a:schemeClr>
              </a:buClr>
              <a:buSzPct val="100000"/>
              <a:buChar char="—"/>
              <a:defRPr sz="2200" b="0" i="1">
                <a:solidFill>
                  <a:srgbClr val="5E5E5E"/>
                </a:solidFill>
                <a:latin typeface="+mn-lt"/>
                <a:ea typeface="Calibri Light" charset="0"/>
                <a:cs typeface="Calibri Light" charset="0"/>
              </a:defRPr>
            </a:lvl3pPr>
            <a:lvl4pPr marL="914400" indent="-304800" algn="l">
              <a:buClr>
                <a:srgbClr val="83BE41"/>
              </a:buClr>
              <a:buSzPct val="100000"/>
              <a:buFont typeface=".AppleSystemUIFont" charset="-120"/>
              <a:buChar char="—"/>
              <a:defRPr sz="2200" b="0" i="0">
                <a:solidFill>
                  <a:srgbClr val="5E5E5E"/>
                </a:solidFill>
                <a:latin typeface="+mn-lt"/>
                <a:ea typeface="Calibri Light" charset="0"/>
                <a:cs typeface="Calibri Light" charset="0"/>
              </a:defRPr>
            </a:lvl4pPr>
            <a:lvl5pPr marL="1206500" indent="-304800" algn="l">
              <a:buClr>
                <a:srgbClr val="929292"/>
              </a:buClr>
              <a:buSzPct val="100000"/>
              <a:buChar char="–"/>
              <a:defRPr sz="2200" b="0" i="1">
                <a:solidFill>
                  <a:srgbClr val="5E5E5E"/>
                </a:solidFill>
                <a:latin typeface="+mn-lt"/>
                <a:ea typeface="Calibri Light" charset="0"/>
                <a:cs typeface="Calibri Light" charset="0"/>
              </a:defRPr>
            </a:lvl5pPr>
          </a:lstStyle>
          <a:p>
            <a:pPr lvl="0"/>
            <a:r>
              <a:rPr lang="en-US"/>
              <a:t>Click to edit Master text styles</a:t>
            </a:r>
          </a:p>
        </p:txBody>
      </p:sp>
    </p:spTree>
    <p:extLst>
      <p:ext uri="{BB962C8B-B14F-4D97-AF65-F5344CB8AC3E}">
        <p14:creationId xmlns:p14="http://schemas.microsoft.com/office/powerpoint/2010/main" val="2916095569"/>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Blank (with Harp)">
    <p:spTree>
      <p:nvGrpSpPr>
        <p:cNvPr id="1" name=""/>
        <p:cNvGrpSpPr/>
        <p:nvPr/>
      </p:nvGrpSpPr>
      <p:grpSpPr>
        <a:xfrm>
          <a:off x="0" y="0"/>
          <a:ext cx="0" cy="0"/>
          <a:chOff x="0" y="0"/>
          <a:chExt cx="0" cy="0"/>
        </a:xfrm>
      </p:grpSpPr>
      <p:sp>
        <p:nvSpPr>
          <p:cNvPr id="43" name="Body Level One…"/>
          <p:cNvSpPr txBox="1">
            <a:spLocks noGrp="1"/>
          </p:cNvSpPr>
          <p:nvPr>
            <p:ph type="body" idx="1"/>
          </p:nvPr>
        </p:nvSpPr>
        <p:spPr>
          <a:xfrm>
            <a:off x="720726" y="1778000"/>
            <a:ext cx="9885112" cy="4376153"/>
          </a:xfrm>
          <a:prstGeom prst="rect">
            <a:avLst/>
          </a:prstGeom>
        </p:spPr>
        <p:txBody>
          <a:bodyPr numCol="1" spcCol="1039079"/>
          <a:lstStyle>
            <a:lvl1pPr algn="l">
              <a:defRPr sz="9000" b="0" i="0" spc="-43">
                <a:solidFill>
                  <a:srgbClr val="004D44"/>
                </a:solidFill>
                <a:latin typeface="+mn-lt"/>
                <a:ea typeface="Calibri" charset="0"/>
                <a:cs typeface="Calibri" charset="0"/>
              </a:defRPr>
            </a:lvl1pPr>
            <a:lvl2pPr marL="0" indent="0" algn="l">
              <a:buClr>
                <a:schemeClr val="accent2">
                  <a:lumMod val="50000"/>
                </a:schemeClr>
              </a:buClr>
              <a:buFont typeface="Arial" charset="0"/>
              <a:buNone/>
              <a:defRPr sz="2200" b="0" i="0" spc="-43">
                <a:solidFill>
                  <a:srgbClr val="5E5E5E"/>
                </a:solidFill>
                <a:latin typeface="+mn-lt"/>
                <a:ea typeface="Calibri Light" charset="0"/>
                <a:cs typeface="Calibri Light" charset="0"/>
              </a:defRPr>
            </a:lvl2pPr>
            <a:lvl3pPr marL="609600" indent="-304800" algn="l">
              <a:buClr>
                <a:schemeClr val="accent4">
                  <a:hueOff val="-1081314"/>
                  <a:satOff val="4338"/>
                  <a:lumOff val="-8931"/>
                </a:schemeClr>
              </a:buClr>
              <a:buSzPct val="100000"/>
              <a:buChar char="—"/>
              <a:defRPr sz="2200" b="0" i="1">
                <a:solidFill>
                  <a:srgbClr val="5E5E5E"/>
                </a:solidFill>
                <a:latin typeface="+mn-lt"/>
                <a:ea typeface="Calibri Light" charset="0"/>
                <a:cs typeface="Calibri Light" charset="0"/>
              </a:defRPr>
            </a:lvl3pPr>
            <a:lvl4pPr marL="914400" indent="-304800" algn="l">
              <a:buClr>
                <a:srgbClr val="83BE41"/>
              </a:buClr>
              <a:buSzPct val="100000"/>
              <a:buFont typeface=".AppleSystemUIFont" charset="-120"/>
              <a:buChar char="—"/>
              <a:defRPr sz="2200" b="0" i="0">
                <a:solidFill>
                  <a:srgbClr val="5E5E5E"/>
                </a:solidFill>
                <a:latin typeface="+mn-lt"/>
                <a:ea typeface="Calibri Light" charset="0"/>
                <a:cs typeface="Calibri Light" charset="0"/>
              </a:defRPr>
            </a:lvl4pPr>
            <a:lvl5pPr marL="1206500" indent="-304800" algn="l">
              <a:buClr>
                <a:srgbClr val="929292"/>
              </a:buClr>
              <a:buSzPct val="100000"/>
              <a:buChar char="–"/>
              <a:defRPr sz="2200" b="0" i="1">
                <a:solidFill>
                  <a:srgbClr val="5E5E5E"/>
                </a:solidFill>
                <a:latin typeface="+mn-lt"/>
                <a:ea typeface="Calibri Light" charset="0"/>
                <a:cs typeface="Calibri Light" charset="0"/>
              </a:defRPr>
            </a:lvl5pPr>
          </a:lstStyle>
          <a:p>
            <a:pPr lvl="0"/>
            <a:r>
              <a:rPr lang="en-US"/>
              <a:t>Click to edit Master text styles</a:t>
            </a:r>
          </a:p>
        </p:txBody>
      </p:sp>
    </p:spTree>
    <p:extLst>
      <p:ext uri="{BB962C8B-B14F-4D97-AF65-F5344CB8AC3E}">
        <p14:creationId xmlns:p14="http://schemas.microsoft.com/office/powerpoint/2010/main" val="306405001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A0CC7104-9844-483E-A763-5355F55EB434}" type="datetimeFigureOut">
              <a:rPr lang="en-IE" smtClean="0"/>
              <a:t>30/07/2023</a:t>
            </a:fld>
            <a:endParaRPr lang="en-IE"/>
          </a:p>
        </p:txBody>
      </p:sp>
      <p:sp>
        <p:nvSpPr>
          <p:cNvPr id="5" name="Footer Placeholder 4"/>
          <p:cNvSpPr>
            <a:spLocks noGrp="1"/>
          </p:cNvSpPr>
          <p:nvPr>
            <p:ph type="ftr" sz="quarter" idx="11"/>
          </p:nvPr>
        </p:nvSpPr>
        <p:spPr/>
        <p:txBody>
          <a:bodyPr/>
          <a:lstStyle/>
          <a:p>
            <a:r>
              <a:rPr lang="en-IE" dirty="0"/>
              <a:t>Centre for Excellence in Universal Design, NDA</a:t>
            </a:r>
          </a:p>
        </p:txBody>
      </p:sp>
      <p:sp>
        <p:nvSpPr>
          <p:cNvPr id="6" name="Slide Number Placeholder 5"/>
          <p:cNvSpPr>
            <a:spLocks noGrp="1"/>
          </p:cNvSpPr>
          <p:nvPr>
            <p:ph type="sldNum" sz="quarter" idx="12"/>
          </p:nvPr>
        </p:nvSpPr>
        <p:spPr/>
        <p:txBody>
          <a:bodyPr/>
          <a:lstStyle/>
          <a:p>
            <a:fld id="{4A7FB1BC-F1F5-41ED-8E87-ABF6C6C0F7F5}" type="slidenum">
              <a:rPr lang="en-IE" smtClean="0"/>
              <a:t>‹#›</a:t>
            </a:fld>
            <a:endParaRPr lang="en-IE"/>
          </a:p>
        </p:txBody>
      </p:sp>
    </p:spTree>
    <p:extLst>
      <p:ext uri="{BB962C8B-B14F-4D97-AF65-F5344CB8AC3E}">
        <p14:creationId xmlns:p14="http://schemas.microsoft.com/office/powerpoint/2010/main" val="2072863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CC7104-9844-483E-A763-5355F55EB434}" type="datetimeFigureOut">
              <a:rPr lang="en-IE" smtClean="0"/>
              <a:t>30/07/2023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A7FB1BC-F1F5-41ED-8E87-ABF6C6C0F7F5}" type="slidenum">
              <a:rPr lang="en-IE" smtClean="0"/>
              <a:t>‹#›</a:t>
            </a:fld>
            <a:endParaRPr lang="en-IE"/>
          </a:p>
        </p:txBody>
      </p:sp>
    </p:spTree>
    <p:extLst>
      <p:ext uri="{BB962C8B-B14F-4D97-AF65-F5344CB8AC3E}">
        <p14:creationId xmlns:p14="http://schemas.microsoft.com/office/powerpoint/2010/main" val="40249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p>
            <a:fld id="{A0CC7104-9844-483E-A763-5355F55EB434}" type="datetimeFigureOut">
              <a:rPr lang="en-IE" smtClean="0"/>
              <a:t>30/07/2023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4A7FB1BC-F1F5-41ED-8E87-ABF6C6C0F7F5}" type="slidenum">
              <a:rPr lang="en-IE" smtClean="0"/>
              <a:t>‹#›</a:t>
            </a:fld>
            <a:endParaRPr lang="en-IE"/>
          </a:p>
        </p:txBody>
      </p:sp>
    </p:spTree>
    <p:extLst>
      <p:ext uri="{BB962C8B-B14F-4D97-AF65-F5344CB8AC3E}">
        <p14:creationId xmlns:p14="http://schemas.microsoft.com/office/powerpoint/2010/main" val="2201187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fld id="{A0CC7104-9844-483E-A763-5355F55EB434}" type="datetimeFigureOut">
              <a:rPr lang="en-IE" smtClean="0"/>
              <a:t>30/07/2023</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4A7FB1BC-F1F5-41ED-8E87-ABF6C6C0F7F5}" type="slidenum">
              <a:rPr lang="en-IE" smtClean="0"/>
              <a:t>‹#›</a:t>
            </a:fld>
            <a:endParaRPr lang="en-IE"/>
          </a:p>
        </p:txBody>
      </p:sp>
    </p:spTree>
    <p:extLst>
      <p:ext uri="{BB962C8B-B14F-4D97-AF65-F5344CB8AC3E}">
        <p14:creationId xmlns:p14="http://schemas.microsoft.com/office/powerpoint/2010/main" val="1700227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2"/>
          <p:cNvSpPr>
            <a:spLocks noGrp="1"/>
          </p:cNvSpPr>
          <p:nvPr>
            <p:ph type="dt" sz="half" idx="10"/>
          </p:nvPr>
        </p:nvSpPr>
        <p:spPr/>
        <p:txBody>
          <a:bodyPr/>
          <a:lstStyle/>
          <a:p>
            <a:fld id="{A0CC7104-9844-483E-A763-5355F55EB434}" type="datetimeFigureOut">
              <a:rPr lang="en-IE" smtClean="0"/>
              <a:t>30/07/2023</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4A7FB1BC-F1F5-41ED-8E87-ABF6C6C0F7F5}" type="slidenum">
              <a:rPr lang="en-IE" smtClean="0"/>
              <a:t>‹#›</a:t>
            </a:fld>
            <a:endParaRPr lang="en-IE"/>
          </a:p>
        </p:txBody>
      </p:sp>
    </p:spTree>
    <p:extLst>
      <p:ext uri="{BB962C8B-B14F-4D97-AF65-F5344CB8AC3E}">
        <p14:creationId xmlns:p14="http://schemas.microsoft.com/office/powerpoint/2010/main" val="137218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CC7104-9844-483E-A763-5355F55EB434}" type="datetimeFigureOut">
              <a:rPr lang="en-IE" smtClean="0"/>
              <a:t>30/07/2023</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4A7FB1BC-F1F5-41ED-8E87-ABF6C6C0F7F5}" type="slidenum">
              <a:rPr lang="en-IE" smtClean="0"/>
              <a:t>‹#›</a:t>
            </a:fld>
            <a:endParaRPr lang="en-IE"/>
          </a:p>
        </p:txBody>
      </p:sp>
    </p:spTree>
    <p:extLst>
      <p:ext uri="{BB962C8B-B14F-4D97-AF65-F5344CB8AC3E}">
        <p14:creationId xmlns:p14="http://schemas.microsoft.com/office/powerpoint/2010/main" val="1407006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CC7104-9844-483E-A763-5355F55EB434}" type="datetimeFigureOut">
              <a:rPr lang="en-IE" smtClean="0"/>
              <a:t>30/07/2023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4A7FB1BC-F1F5-41ED-8E87-ABF6C6C0F7F5}" type="slidenum">
              <a:rPr lang="en-IE" smtClean="0"/>
              <a:t>‹#›</a:t>
            </a:fld>
            <a:endParaRPr lang="en-IE"/>
          </a:p>
        </p:txBody>
      </p:sp>
    </p:spTree>
    <p:extLst>
      <p:ext uri="{BB962C8B-B14F-4D97-AF65-F5344CB8AC3E}">
        <p14:creationId xmlns:p14="http://schemas.microsoft.com/office/powerpoint/2010/main" val="2289478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CC7104-9844-483E-A763-5355F55EB434}" type="datetimeFigureOut">
              <a:rPr lang="en-IE" smtClean="0"/>
              <a:t>30/07/2023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4A7FB1BC-F1F5-41ED-8E87-ABF6C6C0F7F5}" type="slidenum">
              <a:rPr lang="en-IE" smtClean="0"/>
              <a:t>‹#›</a:t>
            </a:fld>
            <a:endParaRPr lang="en-IE"/>
          </a:p>
        </p:txBody>
      </p:sp>
    </p:spTree>
    <p:extLst>
      <p:ext uri="{BB962C8B-B14F-4D97-AF65-F5344CB8AC3E}">
        <p14:creationId xmlns:p14="http://schemas.microsoft.com/office/powerpoint/2010/main" val="707981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CC7104-9844-483E-A763-5355F55EB434}" type="datetimeFigureOut">
              <a:rPr lang="en-IE" smtClean="0"/>
              <a:t>30/07/2023</a:t>
            </a:fld>
            <a:endParaRPr lang="en-I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7FB1BC-F1F5-41ED-8E87-ABF6C6C0F7F5}" type="slidenum">
              <a:rPr lang="en-IE" smtClean="0"/>
              <a:t>‹#›</a:t>
            </a:fld>
            <a:endParaRPr lang="en-IE"/>
          </a:p>
        </p:txBody>
      </p:sp>
      <p:pic>
        <p:nvPicPr>
          <p:cNvPr id="8" name="Picture 7" descr="Centre for Excellence in Universal Design"/>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50340" y="6079302"/>
            <a:ext cx="2622970" cy="737493"/>
          </a:xfrm>
          <a:prstGeom prst="rect">
            <a:avLst/>
          </a:prstGeom>
        </p:spPr>
      </p:pic>
    </p:spTree>
    <p:extLst>
      <p:ext uri="{BB962C8B-B14F-4D97-AF65-F5344CB8AC3E}">
        <p14:creationId xmlns:p14="http://schemas.microsoft.com/office/powerpoint/2010/main" val="38813618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70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7"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mailto:webaccessmonitor@nda.ie" TargetMode="External"/><Relationship Id="rId7" Type="http://schemas.openxmlformats.org/officeDocument/2006/relationships/image" Target="../media/image26.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 Id="rId9" Type="http://schemas.openxmlformats.org/officeDocument/2006/relationships/image" Target="../media/image28.svg"/></Relationships>
</file>

<file path=ppt/slides/_rels/slide12.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7.png"/><Relationship Id="rId7" Type="http://schemas.openxmlformats.org/officeDocument/2006/relationships/image" Target="../media/image29.png"/><Relationship Id="rId12" Type="http://schemas.openxmlformats.org/officeDocument/2006/relationships/image" Target="../media/image32.sv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4.svg"/><Relationship Id="rId11" Type="http://schemas.openxmlformats.org/officeDocument/2006/relationships/image" Target="../media/image31.png"/><Relationship Id="rId5" Type="http://schemas.openxmlformats.org/officeDocument/2006/relationships/image" Target="../media/image23.png"/><Relationship Id="rId10" Type="http://schemas.openxmlformats.org/officeDocument/2006/relationships/image" Target="../media/image26.svg"/><Relationship Id="rId4" Type="http://schemas.openxmlformats.org/officeDocument/2006/relationships/image" Target="../media/image28.svg"/><Relationship Id="rId9" Type="http://schemas.openxmlformats.org/officeDocument/2006/relationships/image" Target="../media/image25.png"/></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www.nngroup.com/articles/avoid-pdf-for-on-screen-reading/" TargetMode="External"/><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11.PNG"/><Relationship Id="rId2" Type="http://schemas.openxmlformats.org/officeDocument/2006/relationships/hyperlink" Target="mailto:jgbyrne@nda.ie" TargetMode="Externa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8.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universaldesign.ie/Products-Services/Customer-Communications-Toolkit-for-the-Public-Service-A-Universal-Design-Approach/"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universaldesign.ie/technology-ict/web-and-mobile-app-accessibility/guidance-and-resources/specific-topics-in-digital-accessibility/" TargetMode="External"/><Relationship Id="rId4" Type="http://schemas.openxmlformats.org/officeDocument/2006/relationships/hyperlink" Target="https://universaldesign.ie/technology-ict/web-accessibility-techniques1/content-provider-s-introduction-and-index/"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hyperlink" Target="https://www.ics.ie/news/Web%20Accessibility-Directive-Training-Serie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10.jpeg"/><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s://nda.ie/about-us/vacancie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hyperlink" Target="mailto:djrice@nda.ie" TargetMode="Externa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44.jp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hyperlink" Target="https://www.ics.ie/news/Web%20Accessibility-Directive-Training-Serie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hyperlink" Target="mailto:djrice@nda.ie" TargetMode="Externa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hyperlink" Target="http://www.irishstatutebook.ie/eli/2020/si/358/made/en/print" TargetMode="External"/><Relationship Id="rId2" Type="http://schemas.openxmlformats.org/officeDocument/2006/relationships/hyperlink" Target="https://eur-lex.europa.eu/legal-content/en/TXT/?uri=CELEX%3A32016L2102" TargetMode="External"/><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image" Target="../media/image9.png"/><Relationship Id="rId4" Type="http://schemas.openxmlformats.org/officeDocument/2006/relationships/hyperlink" Target="http://nda.ie/publications/communications/eu-web-accessibility-directiv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universaldesign.ie/technology-ict/web-and-mobile-app-accessibility/accessibility-statement1/"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1D5D86"/>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4A82AC2-AE3A-1FE3-30CD-7832719B3F6C}"/>
              </a:ext>
            </a:extLst>
          </p:cNvPr>
          <p:cNvSpPr>
            <a:spLocks noGrp="1"/>
          </p:cNvSpPr>
          <p:nvPr>
            <p:ph type="ctrTitle"/>
          </p:nvPr>
        </p:nvSpPr>
        <p:spPr>
          <a:xfrm>
            <a:off x="766119" y="0"/>
            <a:ext cx="9901881" cy="2434281"/>
          </a:xfrm>
        </p:spPr>
        <p:txBody>
          <a:bodyPr/>
          <a:lstStyle/>
          <a:p>
            <a:pPr rtl="0" eaLnBrk="1" latinLnBrk="0" hangingPunct="1"/>
            <a:r>
              <a:rPr lang="en-GB" sz="4400" b="1" kern="1200" dirty="0">
                <a:solidFill>
                  <a:srgbClr val="FFFFFF"/>
                </a:solidFill>
                <a:effectLst/>
                <a:latin typeface="Arial" panose="020B0604020202020204" pitchFamily="34" charset="0"/>
                <a:ea typeface="+mn-ea"/>
                <a:cs typeface="Arial" panose="020B0604020202020204" pitchFamily="34" charset="0"/>
              </a:rPr>
              <a:t>EU Web Accessibility Directive – Creating accessible digital content</a:t>
            </a:r>
            <a:endParaRPr lang="en-IE" dirty="0">
              <a:effectLst/>
            </a:endParaRPr>
          </a:p>
          <a:p>
            <a:endParaRPr lang="en-IE" dirty="0"/>
          </a:p>
        </p:txBody>
      </p:sp>
      <p:sp>
        <p:nvSpPr>
          <p:cNvPr id="12" name="Subtitle 11"/>
          <p:cNvSpPr>
            <a:spLocks noGrp="1"/>
          </p:cNvSpPr>
          <p:nvPr>
            <p:ph type="subTitle" idx="1"/>
          </p:nvPr>
        </p:nvSpPr>
        <p:spPr>
          <a:xfrm>
            <a:off x="1171662" y="-1845875"/>
            <a:ext cx="9144000" cy="1655762"/>
          </a:xfrm>
        </p:spPr>
        <p:txBody>
          <a:bodyPr>
            <a:normAutofit fontScale="40000" lnSpcReduction="20000"/>
          </a:bodyPr>
          <a:lstStyle/>
          <a:p>
            <a:pPr rtl="0" eaLnBrk="1" latinLnBrk="0" hangingPunct="1"/>
            <a:r>
              <a:rPr lang="en-GB" sz="2400" u="sng" kern="1200" dirty="0">
                <a:solidFill>
                  <a:schemeClr val="tx1"/>
                </a:solidFill>
                <a:effectLst/>
                <a:latin typeface="+mn-lt"/>
                <a:ea typeface="+mn-ea"/>
                <a:cs typeface="+mn-cs"/>
              </a:rPr>
              <a:t>Housekeeping </a:t>
            </a:r>
            <a:endParaRPr lang="en-IE" dirty="0">
              <a:effectLst/>
            </a:endParaRPr>
          </a:p>
          <a:p>
            <a:pPr rtl="0" eaLnBrk="1" latinLnBrk="0" hangingPunct="1"/>
            <a:r>
              <a:rPr lang="en-GB" sz="2400" kern="1200" dirty="0">
                <a:solidFill>
                  <a:schemeClr val="tx1"/>
                </a:solidFill>
                <a:effectLst/>
                <a:latin typeface="+mn-lt"/>
                <a:ea typeface="+mn-ea"/>
                <a:cs typeface="+mn-cs"/>
              </a:rPr>
              <a:t>Attendee microphones and cameras are disabled</a:t>
            </a:r>
            <a:endParaRPr lang="en-IE" dirty="0">
              <a:effectLst/>
            </a:endParaRPr>
          </a:p>
          <a:p>
            <a:pPr rtl="0" eaLnBrk="1" latinLnBrk="0" hangingPunct="1"/>
            <a:r>
              <a:rPr lang="en-GB" sz="2400" kern="1200" dirty="0">
                <a:solidFill>
                  <a:schemeClr val="tx1"/>
                </a:solidFill>
                <a:effectLst/>
                <a:latin typeface="+mn-lt"/>
                <a:ea typeface="+mn-ea"/>
                <a:cs typeface="+mn-cs"/>
              </a:rPr>
              <a:t>Closed captioning is provided </a:t>
            </a:r>
            <a:endParaRPr lang="en-IE" dirty="0">
              <a:effectLst/>
            </a:endParaRPr>
          </a:p>
          <a:p>
            <a:pPr rtl="0" eaLnBrk="1" latinLnBrk="0" hangingPunct="1"/>
            <a:r>
              <a:rPr lang="en-GB" sz="2400" kern="1200" dirty="0">
                <a:solidFill>
                  <a:schemeClr val="tx1"/>
                </a:solidFill>
                <a:effectLst/>
                <a:latin typeface="+mn-lt"/>
                <a:ea typeface="+mn-ea"/>
                <a:cs typeface="+mn-cs"/>
              </a:rPr>
              <a:t>Please type your questions into the on-screen Q&amp;A text box</a:t>
            </a:r>
            <a:endParaRPr lang="en-IE" dirty="0">
              <a:effectLst/>
            </a:endParaRPr>
          </a:p>
          <a:p>
            <a:pPr rtl="0" eaLnBrk="1" latinLnBrk="0" hangingPunct="1"/>
            <a:r>
              <a:rPr lang="en-GB" sz="2400" kern="1200" dirty="0">
                <a:solidFill>
                  <a:schemeClr val="tx1"/>
                </a:solidFill>
                <a:effectLst/>
                <a:latin typeface="+mn-lt"/>
                <a:ea typeface="+mn-ea"/>
                <a:cs typeface="+mn-cs"/>
              </a:rPr>
              <a:t>Time will be put aside towards the end of this session to answer your questions</a:t>
            </a:r>
            <a:endParaRPr lang="en-IE" dirty="0">
              <a:effectLst/>
            </a:endParaRPr>
          </a:p>
          <a:p>
            <a:pPr rtl="0" eaLnBrk="1" latinLnBrk="0" hangingPunct="1"/>
            <a:r>
              <a:rPr lang="en-GB" sz="2400" kern="1200" dirty="0">
                <a:solidFill>
                  <a:schemeClr val="tx1"/>
                </a:solidFill>
                <a:effectLst/>
                <a:latin typeface="+mn-lt"/>
                <a:ea typeface="+mn-ea"/>
                <a:cs typeface="+mn-cs"/>
              </a:rPr>
              <a:t>We would appreciate if you could complete a short survey after the event</a:t>
            </a:r>
            <a:endParaRPr lang="en-IE" dirty="0">
              <a:effectLst/>
            </a:endParaRPr>
          </a:p>
          <a:p>
            <a:pPr rtl="0" eaLnBrk="1" latinLnBrk="0" hangingPunct="1"/>
            <a:r>
              <a:rPr lang="en-GB" sz="2400" kern="1200" dirty="0">
                <a:solidFill>
                  <a:schemeClr val="tx1"/>
                </a:solidFill>
                <a:effectLst/>
                <a:latin typeface="+mn-lt"/>
                <a:ea typeface="+mn-ea"/>
                <a:cs typeface="+mn-cs"/>
              </a:rPr>
              <a:t>A recording of this seminar will become available in the member resources section of ics.ie over the coming days</a:t>
            </a:r>
            <a:endParaRPr lang="en-IE" dirty="0">
              <a:effectLst/>
            </a:endParaRPr>
          </a:p>
          <a:p>
            <a:endParaRPr lang="en-IE" dirty="0"/>
          </a:p>
        </p:txBody>
      </p:sp>
      <p:sp>
        <p:nvSpPr>
          <p:cNvPr id="9" name="TextBox 8">
            <a:extLst>
              <a:ext uri="{FF2B5EF4-FFF2-40B4-BE49-F238E27FC236}">
                <a16:creationId xmlns:a16="http://schemas.microsoft.com/office/drawing/2014/main" id="{437FA5F5-658A-4A63-993A-27EE0B791F0E}"/>
              </a:ext>
            </a:extLst>
          </p:cNvPr>
          <p:cNvSpPr txBox="1"/>
          <p:nvPr/>
        </p:nvSpPr>
        <p:spPr>
          <a:xfrm>
            <a:off x="459844" y="2526971"/>
            <a:ext cx="777513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dirty="0">
                <a:solidFill>
                  <a:schemeClr val="bg1"/>
                </a:solidFill>
                <a:latin typeface="Arial Narrow"/>
              </a:rPr>
              <a:t>Welcome!  We will begin shortly…</a:t>
            </a:r>
          </a:p>
        </p:txBody>
      </p:sp>
      <p:sp>
        <p:nvSpPr>
          <p:cNvPr id="2" name="TextBox 1"/>
          <p:cNvSpPr txBox="1"/>
          <p:nvPr/>
        </p:nvSpPr>
        <p:spPr>
          <a:xfrm>
            <a:off x="459844" y="2932964"/>
            <a:ext cx="8316294" cy="3277820"/>
          </a:xfrm>
          <a:prstGeom prst="rect">
            <a:avLst/>
          </a:prstGeom>
          <a:noFill/>
        </p:spPr>
        <p:txBody>
          <a:bodyPr wrap="square" rtlCol="0">
            <a:spAutoFit/>
          </a:bodyPr>
          <a:lstStyle/>
          <a:p>
            <a:r>
              <a:rPr lang="en-GB" u="sng" dirty="0">
                <a:solidFill>
                  <a:schemeClr val="bg1"/>
                </a:solidFill>
              </a:rPr>
              <a:t>Housekeeping </a:t>
            </a:r>
            <a:endParaRPr lang="en-GB" dirty="0"/>
          </a:p>
          <a:p>
            <a:pPr marL="285750" indent="-285750">
              <a:lnSpc>
                <a:spcPct val="150000"/>
              </a:lnSpc>
              <a:buFont typeface="Arial" panose="020B0604020202020204" pitchFamily="34" charset="0"/>
              <a:buChar char="•"/>
            </a:pPr>
            <a:r>
              <a:rPr lang="en-GB" dirty="0">
                <a:solidFill>
                  <a:schemeClr val="bg1"/>
                </a:solidFill>
              </a:rPr>
              <a:t>Attendee microphones and cameras are disabled</a:t>
            </a:r>
          </a:p>
          <a:p>
            <a:pPr marL="285750" indent="-285750">
              <a:lnSpc>
                <a:spcPct val="150000"/>
              </a:lnSpc>
              <a:buFont typeface="Arial" panose="020B0604020202020204" pitchFamily="34" charset="0"/>
              <a:buChar char="•"/>
            </a:pPr>
            <a:r>
              <a:rPr lang="en-GB" dirty="0">
                <a:solidFill>
                  <a:schemeClr val="bg1"/>
                </a:solidFill>
              </a:rPr>
              <a:t>Closed captioning is provided </a:t>
            </a:r>
          </a:p>
          <a:p>
            <a:pPr marL="285750" indent="-285750">
              <a:lnSpc>
                <a:spcPct val="150000"/>
              </a:lnSpc>
              <a:buFont typeface="Arial" panose="020B0604020202020204" pitchFamily="34" charset="0"/>
              <a:buChar char="•"/>
            </a:pPr>
            <a:r>
              <a:rPr lang="en-GB" dirty="0">
                <a:solidFill>
                  <a:schemeClr val="bg1"/>
                </a:solidFill>
              </a:rPr>
              <a:t>Please type your questions into the on-screen Q&amp;A text box</a:t>
            </a:r>
          </a:p>
          <a:p>
            <a:pPr marL="285750" indent="-285750">
              <a:lnSpc>
                <a:spcPct val="150000"/>
              </a:lnSpc>
              <a:buFont typeface="Arial" panose="020B0604020202020204" pitchFamily="34" charset="0"/>
              <a:buChar char="•"/>
            </a:pPr>
            <a:r>
              <a:rPr lang="en-GB" dirty="0">
                <a:solidFill>
                  <a:schemeClr val="bg1"/>
                </a:solidFill>
              </a:rPr>
              <a:t>Time will be put aside towards the end of this session to answer your questions</a:t>
            </a:r>
          </a:p>
          <a:p>
            <a:pPr marL="285750" indent="-285750">
              <a:lnSpc>
                <a:spcPct val="150000"/>
              </a:lnSpc>
              <a:buFont typeface="Arial" panose="020B0604020202020204" pitchFamily="34" charset="0"/>
              <a:buChar char="•"/>
            </a:pPr>
            <a:r>
              <a:rPr lang="en-GB" dirty="0">
                <a:solidFill>
                  <a:schemeClr val="bg1"/>
                </a:solidFill>
              </a:rPr>
              <a:t>We would appreciate if you could complete a short survey after the event</a:t>
            </a:r>
          </a:p>
          <a:p>
            <a:pPr marL="285750" indent="-285750">
              <a:lnSpc>
                <a:spcPct val="150000"/>
              </a:lnSpc>
              <a:buFont typeface="Arial" panose="020B0604020202020204" pitchFamily="34" charset="0"/>
              <a:buChar char="•"/>
            </a:pPr>
            <a:r>
              <a:rPr lang="en-GB" dirty="0">
                <a:solidFill>
                  <a:schemeClr val="bg1"/>
                </a:solidFill>
              </a:rPr>
              <a:t>A recording of this seminar will become available in the member resources section of ics.ie over the coming days</a:t>
            </a:r>
          </a:p>
        </p:txBody>
      </p:sp>
      <p:sp>
        <p:nvSpPr>
          <p:cNvPr id="7" name="TextBox 6">
            <a:extLst>
              <a:ext uri="{FF2B5EF4-FFF2-40B4-BE49-F238E27FC236}">
                <a16:creationId xmlns:a16="http://schemas.microsoft.com/office/drawing/2014/main" id="{3914A25B-D9DE-4A56-80E5-FA428D2C5C5F}"/>
              </a:ext>
            </a:extLst>
          </p:cNvPr>
          <p:cNvSpPr txBox="1"/>
          <p:nvPr/>
        </p:nvSpPr>
        <p:spPr>
          <a:xfrm>
            <a:off x="459844" y="6100820"/>
            <a:ext cx="8575040" cy="338554"/>
          </a:xfrm>
          <a:prstGeom prst="rect">
            <a:avLst/>
          </a:prstGeom>
          <a:noFill/>
        </p:spPr>
        <p:txBody>
          <a:bodyPr wrap="square" lIns="91440" tIns="45720" rIns="91440" bIns="45720" rtlCol="0" anchor="t">
            <a:spAutoFit/>
          </a:bodyPr>
          <a:lstStyle/>
          <a:p>
            <a:r>
              <a:rPr lang="en-GB" sz="1600" dirty="0">
                <a:solidFill>
                  <a:srgbClr val="F89B2A"/>
                </a:solidFill>
                <a:latin typeface="Arial Black"/>
                <a:cs typeface="Arial"/>
              </a:rPr>
              <a:t>ICS - The voice of IT Professionals in Ireland – www.ics.ie​</a:t>
            </a:r>
            <a:endParaRPr lang="en-IE" sz="1600" dirty="0">
              <a:solidFill>
                <a:srgbClr val="F89B2A"/>
              </a:solidFill>
              <a:latin typeface="Arial Black"/>
              <a:cs typeface="Arial"/>
            </a:endParaRPr>
          </a:p>
        </p:txBody>
      </p:sp>
      <p:pic>
        <p:nvPicPr>
          <p:cNvPr id="4" name="Picture 4">
            <a:extLst>
              <a:ext uri="{FF2B5EF4-FFF2-40B4-BE49-F238E27FC236}">
                <a16:creationId xmlns:a16="http://schemas.microsoft.com/office/drawing/2014/main" id="{976DA240-DAE1-4D21-8630-0017B062682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504626" y="5404496"/>
            <a:ext cx="2343150" cy="1028700"/>
          </a:xfrm>
          <a:prstGeom prst="rect">
            <a:avLst/>
          </a:prstGeom>
        </p:spPr>
      </p:pic>
    </p:spTree>
    <p:extLst>
      <p:ext uri="{BB962C8B-B14F-4D97-AF65-F5344CB8AC3E}">
        <p14:creationId xmlns:p14="http://schemas.microsoft.com/office/powerpoint/2010/main" val="3273824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97C34-4AC7-EC4C-A885-462C07D6D188}"/>
              </a:ext>
            </a:extLst>
          </p:cNvPr>
          <p:cNvSpPr>
            <a:spLocks noGrp="1"/>
          </p:cNvSpPr>
          <p:nvPr>
            <p:ph type="title"/>
          </p:nvPr>
        </p:nvSpPr>
        <p:spPr/>
        <p:txBody>
          <a:bodyPr/>
          <a:lstStyle/>
          <a:p>
            <a:r>
              <a:rPr lang="en-IE" sz="4400" b="1" dirty="0">
                <a:latin typeface="+mn-lt"/>
              </a:rPr>
              <a:t>Monitoring</a:t>
            </a:r>
            <a:endParaRPr lang="en-GB" b="1" dirty="0">
              <a:latin typeface="+mn-lt"/>
            </a:endParaRPr>
          </a:p>
        </p:txBody>
      </p:sp>
      <p:sp>
        <p:nvSpPr>
          <p:cNvPr id="4" name="Text Placeholder 3">
            <a:extLst>
              <a:ext uri="{FF2B5EF4-FFF2-40B4-BE49-F238E27FC236}">
                <a16:creationId xmlns:a16="http://schemas.microsoft.com/office/drawing/2014/main" id="{C15AA7C7-39C7-974C-A254-B5213E97FA54}"/>
              </a:ext>
            </a:extLst>
          </p:cNvPr>
          <p:cNvSpPr>
            <a:spLocks noGrp="1"/>
          </p:cNvSpPr>
          <p:nvPr>
            <p:ph type="body" idx="1"/>
          </p:nvPr>
        </p:nvSpPr>
        <p:spPr/>
        <p:txBody>
          <a:bodyPr/>
          <a:lstStyle/>
          <a:p>
            <a:r>
              <a:rPr lang="en-GB" dirty="0"/>
              <a:t>Monitoring </a:t>
            </a:r>
          </a:p>
        </p:txBody>
      </p:sp>
      <p:sp>
        <p:nvSpPr>
          <p:cNvPr id="3" name="Content Placeholder 2">
            <a:extLst>
              <a:ext uri="{FF2B5EF4-FFF2-40B4-BE49-F238E27FC236}">
                <a16:creationId xmlns:a16="http://schemas.microsoft.com/office/drawing/2014/main" id="{4AFE7D92-96D4-004E-86AA-C96D3E954E67}"/>
              </a:ext>
            </a:extLst>
          </p:cNvPr>
          <p:cNvSpPr>
            <a:spLocks noGrp="1"/>
          </p:cNvSpPr>
          <p:nvPr>
            <p:ph sz="half" idx="2"/>
          </p:nvPr>
        </p:nvSpPr>
        <p:spPr/>
        <p:txBody>
          <a:bodyPr>
            <a:noAutofit/>
          </a:bodyPr>
          <a:lstStyle/>
          <a:p>
            <a:r>
              <a:rPr lang="en-IE" sz="1800" dirty="0"/>
              <a:t>NDA national monitoring body</a:t>
            </a:r>
          </a:p>
          <a:p>
            <a:r>
              <a:rPr lang="en-IE" sz="1800" dirty="0"/>
              <a:t>Conducted annually</a:t>
            </a:r>
          </a:p>
          <a:p>
            <a:r>
              <a:rPr lang="en-IE" sz="1800" dirty="0"/>
              <a:t>Register of websites </a:t>
            </a:r>
          </a:p>
          <a:p>
            <a:r>
              <a:rPr lang="en-IE" sz="1800" dirty="0"/>
              <a:t>When: October/November 2021</a:t>
            </a:r>
          </a:p>
          <a:p>
            <a:r>
              <a:rPr lang="en-IE" sz="1800" dirty="0"/>
              <a:t>Numbers to increase by 400% in 2022</a:t>
            </a:r>
          </a:p>
        </p:txBody>
      </p:sp>
      <p:sp>
        <p:nvSpPr>
          <p:cNvPr id="5" name="Text Placeholder 4">
            <a:extLst>
              <a:ext uri="{FF2B5EF4-FFF2-40B4-BE49-F238E27FC236}">
                <a16:creationId xmlns:a16="http://schemas.microsoft.com/office/drawing/2014/main" id="{81DF0243-088A-8746-BE7E-80FEF1A53D0C}"/>
              </a:ext>
            </a:extLst>
          </p:cNvPr>
          <p:cNvSpPr>
            <a:spLocks noGrp="1"/>
          </p:cNvSpPr>
          <p:nvPr>
            <p:ph type="body" sz="quarter" idx="3"/>
          </p:nvPr>
        </p:nvSpPr>
        <p:spPr/>
        <p:txBody>
          <a:bodyPr/>
          <a:lstStyle/>
          <a:p>
            <a:r>
              <a:rPr lang="en-GB" dirty="0"/>
              <a:t>Reporting</a:t>
            </a:r>
          </a:p>
        </p:txBody>
      </p:sp>
      <p:sp>
        <p:nvSpPr>
          <p:cNvPr id="6" name="Content Placeholder 5">
            <a:extLst>
              <a:ext uri="{FF2B5EF4-FFF2-40B4-BE49-F238E27FC236}">
                <a16:creationId xmlns:a16="http://schemas.microsoft.com/office/drawing/2014/main" id="{E6C19799-875F-1F43-B024-D24AF971B2C4}"/>
              </a:ext>
            </a:extLst>
          </p:cNvPr>
          <p:cNvSpPr>
            <a:spLocks noGrp="1"/>
          </p:cNvSpPr>
          <p:nvPr>
            <p:ph sz="quarter" idx="4"/>
          </p:nvPr>
        </p:nvSpPr>
        <p:spPr>
          <a:xfrm>
            <a:off x="6172200" y="2505075"/>
            <a:ext cx="5183188" cy="2515042"/>
          </a:xfrm>
        </p:spPr>
        <p:txBody>
          <a:bodyPr>
            <a:normAutofit fontScale="85000" lnSpcReduction="20000"/>
          </a:bodyPr>
          <a:lstStyle/>
          <a:p>
            <a:r>
              <a:rPr lang="en-GB" dirty="0"/>
              <a:t>Report to European Commission by 23 December 2021</a:t>
            </a:r>
          </a:p>
          <a:p>
            <a:r>
              <a:rPr lang="en-GB" dirty="0"/>
              <a:t>Evaluation results, methodology used, </a:t>
            </a:r>
          </a:p>
          <a:p>
            <a:endParaRPr lang="en-GB" dirty="0"/>
          </a:p>
          <a:p>
            <a:r>
              <a:rPr lang="en-GB" dirty="0"/>
              <a:t>Support capacity building and competence in public sector and web design community</a:t>
            </a:r>
          </a:p>
          <a:p>
            <a:endParaRPr lang="en-GB" dirty="0"/>
          </a:p>
          <a:p>
            <a:endParaRPr lang="en-GB" dirty="0"/>
          </a:p>
        </p:txBody>
      </p:sp>
      <p:pic>
        <p:nvPicPr>
          <p:cNvPr id="10" name="Picture 9">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851987" y="125061"/>
            <a:ext cx="1823613" cy="1701779"/>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55088" y="163227"/>
            <a:ext cx="1826796" cy="1683829"/>
          </a:xfrm>
          <a:prstGeom prst="rect">
            <a:avLst/>
          </a:prstGeom>
        </p:spPr>
      </p:pic>
      <p:pic>
        <p:nvPicPr>
          <p:cNvPr id="12" name="Picture 11">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9066" y="1922943"/>
            <a:ext cx="711082" cy="663575"/>
          </a:xfrm>
          <a:prstGeom prst="rect">
            <a:avLst/>
          </a:prstGeom>
        </p:spPr>
      </p:pic>
      <p:pic>
        <p:nvPicPr>
          <p:cNvPr id="13" name="Picture 12">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77672" y="1922943"/>
            <a:ext cx="719916" cy="663575"/>
          </a:xfrm>
          <a:prstGeom prst="rect">
            <a:avLst/>
          </a:prstGeom>
        </p:spPr>
      </p:pic>
      <p:pic>
        <p:nvPicPr>
          <p:cNvPr id="11" name="Picture 10">
            <a:extLs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9110628" y="5648080"/>
            <a:ext cx="2756792" cy="870566"/>
          </a:xfrm>
          <a:prstGeom prst="rect">
            <a:avLst/>
          </a:prstGeom>
        </p:spPr>
      </p:pic>
      <p:pic>
        <p:nvPicPr>
          <p:cNvPr id="5124" name="Picture 4">
            <a:extLs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84935" y="5577080"/>
            <a:ext cx="2712227" cy="1012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03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2D62E-B734-B34F-8759-A66D951BA4CC}"/>
              </a:ext>
            </a:extLst>
          </p:cNvPr>
          <p:cNvSpPr>
            <a:spLocks noGrp="1"/>
          </p:cNvSpPr>
          <p:nvPr>
            <p:ph type="title"/>
          </p:nvPr>
        </p:nvSpPr>
        <p:spPr>
          <a:xfrm>
            <a:off x="6367182" y="453413"/>
            <a:ext cx="5183841" cy="1461778"/>
          </a:xfrm>
        </p:spPr>
        <p:txBody>
          <a:bodyPr>
            <a:normAutofit fontScale="90000"/>
          </a:bodyPr>
          <a:lstStyle/>
          <a:p>
            <a:r>
              <a:rPr lang="en-US" sz="4000" b="1" dirty="0"/>
              <a:t>Monitoring underway - EU Web Accessibility Directive</a:t>
            </a:r>
          </a:p>
        </p:txBody>
      </p:sp>
      <p:sp>
        <p:nvSpPr>
          <p:cNvPr id="3" name="Oval 2" descr="50 Simplified Reviews"/>
          <p:cNvSpPr/>
          <p:nvPr/>
        </p:nvSpPr>
        <p:spPr>
          <a:xfrm>
            <a:off x="268941" y="302554"/>
            <a:ext cx="5136777" cy="48293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000" dirty="0"/>
              <a:t>50 Simplified </a:t>
            </a:r>
          </a:p>
        </p:txBody>
      </p:sp>
      <p:sp>
        <p:nvSpPr>
          <p:cNvPr id="10" name="Oval 9" descr="5 in-Depth Reviews"/>
          <p:cNvSpPr/>
          <p:nvPr/>
        </p:nvSpPr>
        <p:spPr>
          <a:xfrm>
            <a:off x="5743057" y="2993837"/>
            <a:ext cx="2264376" cy="21283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000" dirty="0"/>
              <a:t>5 In-depth </a:t>
            </a:r>
          </a:p>
        </p:txBody>
      </p:sp>
      <p:sp>
        <p:nvSpPr>
          <p:cNvPr id="11" name="Oval 10" descr="2 Mobile App Reviews"/>
          <p:cNvSpPr/>
          <p:nvPr/>
        </p:nvSpPr>
        <p:spPr>
          <a:xfrm>
            <a:off x="8806828" y="3825685"/>
            <a:ext cx="1311088" cy="13062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000" dirty="0"/>
              <a:t>2 mobile</a:t>
            </a:r>
          </a:p>
        </p:txBody>
      </p:sp>
      <p:sp>
        <p:nvSpPr>
          <p:cNvPr id="16" name="TextBox 15"/>
          <p:cNvSpPr txBox="1"/>
          <p:nvPr/>
        </p:nvSpPr>
        <p:spPr>
          <a:xfrm>
            <a:off x="6677584" y="6273137"/>
            <a:ext cx="4563035" cy="523220"/>
          </a:xfrm>
          <a:prstGeom prst="rect">
            <a:avLst/>
          </a:prstGeom>
          <a:noFill/>
        </p:spPr>
        <p:txBody>
          <a:bodyPr wrap="square" rtlCol="0">
            <a:spAutoFit/>
          </a:bodyPr>
          <a:lstStyle/>
          <a:p>
            <a:r>
              <a:rPr lang="en-IE" sz="2800" dirty="0">
                <a:hlinkClick r:id="rId3"/>
              </a:rPr>
              <a:t>webaccessmonitor@nda.ie</a:t>
            </a:r>
            <a:endParaRPr lang="en-IE" sz="2800" dirty="0"/>
          </a:p>
        </p:txBody>
      </p:sp>
      <p:pic>
        <p:nvPicPr>
          <p:cNvPr id="13" name="Graphic 17">
            <a:extLst>
              <a:ext uri="{FF2B5EF4-FFF2-40B4-BE49-F238E27FC236}">
                <a16:creationId xmlns:a16="http://schemas.microsoft.com/office/drawing/2014/main" id="{3C56242E-2E90-9140-B32D-B8BEE238E6F6}"/>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18045" y="5235627"/>
            <a:ext cx="914400" cy="914400"/>
          </a:xfrm>
          <a:prstGeom prst="rect">
            <a:avLst/>
          </a:prstGeom>
        </p:spPr>
      </p:pic>
      <p:pic>
        <p:nvPicPr>
          <p:cNvPr id="14" name="Graphic 10">
            <a:extLst>
              <a:ext uri="{FF2B5EF4-FFF2-40B4-BE49-F238E27FC236}">
                <a16:creationId xmlns:a16="http://schemas.microsoft.com/office/drawing/2014/main" id="{4C44CC77-4B1B-49F8-AE46-42C6D6FA23A7}"/>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005172" y="5235627"/>
            <a:ext cx="914400" cy="914400"/>
          </a:xfrm>
          <a:prstGeom prst="rect">
            <a:avLst/>
          </a:prstGeom>
        </p:spPr>
      </p:pic>
      <p:pic>
        <p:nvPicPr>
          <p:cNvPr id="15" name="Graphic 11">
            <a:extLst>
              <a:ext uri="{FF2B5EF4-FFF2-40B4-BE49-F238E27FC236}">
                <a16:creationId xmlns:a16="http://schemas.microsoft.com/office/drawing/2014/main" id="{072B388E-2D3E-D34E-80F0-179A271F76BE}"/>
              </a:ex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272428" y="5122218"/>
            <a:ext cx="914400" cy="914400"/>
          </a:xfrm>
          <a:prstGeom prst="rect">
            <a:avLst/>
          </a:prstGeom>
        </p:spPr>
      </p:pic>
    </p:spTree>
    <p:extLst>
      <p:ext uri="{BB962C8B-B14F-4D97-AF65-F5344CB8AC3E}">
        <p14:creationId xmlns:p14="http://schemas.microsoft.com/office/powerpoint/2010/main" val="93219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97C34-4AC7-EC4C-A885-462C07D6D188}"/>
              </a:ext>
            </a:extLst>
          </p:cNvPr>
          <p:cNvSpPr>
            <a:spLocks noGrp="1"/>
          </p:cNvSpPr>
          <p:nvPr>
            <p:ph type="title"/>
          </p:nvPr>
        </p:nvSpPr>
        <p:spPr/>
        <p:txBody>
          <a:bodyPr/>
          <a:lstStyle/>
          <a:p>
            <a:r>
              <a:rPr lang="en-GB" b="1" dirty="0">
                <a:latin typeface="+mn-lt"/>
              </a:rPr>
              <a:t>Scope of content covered</a:t>
            </a:r>
          </a:p>
        </p:txBody>
      </p:sp>
      <p:sp>
        <p:nvSpPr>
          <p:cNvPr id="4" name="Text Placeholder 3">
            <a:extLst>
              <a:ext uri="{FF2B5EF4-FFF2-40B4-BE49-F238E27FC236}">
                <a16:creationId xmlns:a16="http://schemas.microsoft.com/office/drawing/2014/main" id="{C15AA7C7-39C7-974C-A254-B5213E97FA54}"/>
              </a:ext>
            </a:extLst>
          </p:cNvPr>
          <p:cNvSpPr>
            <a:spLocks noGrp="1"/>
          </p:cNvSpPr>
          <p:nvPr>
            <p:ph type="body" idx="1"/>
          </p:nvPr>
        </p:nvSpPr>
        <p:spPr/>
        <p:txBody>
          <a:bodyPr/>
          <a:lstStyle/>
          <a:p>
            <a:r>
              <a:rPr lang="en-GB" dirty="0"/>
              <a:t>What’s covered</a:t>
            </a:r>
          </a:p>
        </p:txBody>
      </p:sp>
      <p:sp>
        <p:nvSpPr>
          <p:cNvPr id="3" name="Content Placeholder 2">
            <a:extLst>
              <a:ext uri="{FF2B5EF4-FFF2-40B4-BE49-F238E27FC236}">
                <a16:creationId xmlns:a16="http://schemas.microsoft.com/office/drawing/2014/main" id="{4AFE7D92-96D4-004E-86AA-C96D3E954E67}"/>
              </a:ext>
            </a:extLst>
          </p:cNvPr>
          <p:cNvSpPr>
            <a:spLocks noGrp="1"/>
          </p:cNvSpPr>
          <p:nvPr>
            <p:ph sz="half" idx="2"/>
          </p:nvPr>
        </p:nvSpPr>
        <p:spPr>
          <a:xfrm>
            <a:off x="839788" y="2505075"/>
            <a:ext cx="5256212" cy="3684588"/>
          </a:xfrm>
        </p:spPr>
        <p:txBody>
          <a:bodyPr>
            <a:normAutofit fontScale="77500" lnSpcReduction="20000"/>
          </a:bodyPr>
          <a:lstStyle/>
          <a:p>
            <a:r>
              <a:rPr lang="en-GB" b="1" dirty="0"/>
              <a:t>Office file formats  </a:t>
            </a:r>
            <a:r>
              <a:rPr lang="en-GB" b="1" dirty="0" err="1"/>
              <a:t>e.g</a:t>
            </a:r>
            <a:r>
              <a:rPr lang="en-GB" b="1" dirty="0"/>
              <a:t> Word, PDF</a:t>
            </a:r>
          </a:p>
          <a:p>
            <a:r>
              <a:rPr lang="en-GB" dirty="0"/>
              <a:t>Navigation </a:t>
            </a:r>
          </a:p>
          <a:p>
            <a:r>
              <a:rPr lang="en-GB" dirty="0"/>
              <a:t>Content</a:t>
            </a:r>
          </a:p>
          <a:p>
            <a:r>
              <a:rPr lang="en-GB" dirty="0"/>
              <a:t>Images</a:t>
            </a:r>
          </a:p>
          <a:p>
            <a:r>
              <a:rPr lang="en-GB" b="1" dirty="0"/>
              <a:t>Videos </a:t>
            </a:r>
          </a:p>
          <a:p>
            <a:r>
              <a:rPr lang="en-GB" b="1" dirty="0"/>
              <a:t>Embedded content</a:t>
            </a:r>
          </a:p>
          <a:p>
            <a:r>
              <a:rPr lang="en-GB" dirty="0"/>
              <a:t>Forms</a:t>
            </a:r>
          </a:p>
          <a:p>
            <a:r>
              <a:rPr lang="en-GB" dirty="0"/>
              <a:t>Search</a:t>
            </a:r>
          </a:p>
          <a:p>
            <a:r>
              <a:rPr lang="en-GB" b="1" dirty="0"/>
              <a:t>Extranets/intranets</a:t>
            </a:r>
          </a:p>
          <a:p>
            <a:r>
              <a:rPr lang="en-GB" dirty="0"/>
              <a:t>Archived content</a:t>
            </a:r>
          </a:p>
        </p:txBody>
      </p:sp>
      <p:sp>
        <p:nvSpPr>
          <p:cNvPr id="5" name="Text Placeholder 4">
            <a:extLst>
              <a:ext uri="{FF2B5EF4-FFF2-40B4-BE49-F238E27FC236}">
                <a16:creationId xmlns:a16="http://schemas.microsoft.com/office/drawing/2014/main" id="{81DF0243-088A-8746-BE7E-80FEF1A53D0C}"/>
              </a:ext>
            </a:extLst>
          </p:cNvPr>
          <p:cNvSpPr>
            <a:spLocks noGrp="1"/>
          </p:cNvSpPr>
          <p:nvPr>
            <p:ph type="body" sz="quarter" idx="3"/>
          </p:nvPr>
        </p:nvSpPr>
        <p:spPr/>
        <p:txBody>
          <a:bodyPr/>
          <a:lstStyle/>
          <a:p>
            <a:r>
              <a:rPr lang="en-GB" dirty="0"/>
              <a:t>What’s exempt</a:t>
            </a:r>
          </a:p>
        </p:txBody>
      </p:sp>
      <p:sp>
        <p:nvSpPr>
          <p:cNvPr id="6" name="Content Placeholder 5">
            <a:extLst>
              <a:ext uri="{FF2B5EF4-FFF2-40B4-BE49-F238E27FC236}">
                <a16:creationId xmlns:a16="http://schemas.microsoft.com/office/drawing/2014/main" id="{E6C19799-875F-1F43-B024-D24AF971B2C4}"/>
              </a:ext>
            </a:extLst>
          </p:cNvPr>
          <p:cNvSpPr>
            <a:spLocks noGrp="1"/>
          </p:cNvSpPr>
          <p:nvPr>
            <p:ph sz="quarter" idx="4"/>
          </p:nvPr>
        </p:nvSpPr>
        <p:spPr>
          <a:xfrm>
            <a:off x="6172200" y="2505075"/>
            <a:ext cx="5183188" cy="2515042"/>
          </a:xfrm>
        </p:spPr>
        <p:txBody>
          <a:bodyPr>
            <a:normAutofit fontScale="85000" lnSpcReduction="20000"/>
          </a:bodyPr>
          <a:lstStyle/>
          <a:p>
            <a:r>
              <a:rPr lang="en-GB" dirty="0"/>
              <a:t>Some office file formats  and videos</a:t>
            </a:r>
          </a:p>
          <a:p>
            <a:r>
              <a:rPr lang="en-GB" dirty="0"/>
              <a:t>Live media and maps</a:t>
            </a:r>
          </a:p>
          <a:p>
            <a:r>
              <a:rPr lang="en-GB" dirty="0"/>
              <a:t>Items in heritage collections </a:t>
            </a:r>
          </a:p>
          <a:p>
            <a:r>
              <a:rPr lang="en-GB" dirty="0"/>
              <a:t>3</a:t>
            </a:r>
            <a:r>
              <a:rPr lang="en-GB" baseline="30000" dirty="0"/>
              <a:t>rd</a:t>
            </a:r>
            <a:r>
              <a:rPr lang="en-GB" dirty="0"/>
              <a:t> party content not under control of a public body</a:t>
            </a:r>
          </a:p>
          <a:p>
            <a:r>
              <a:rPr lang="en-GB" dirty="0"/>
              <a:t>Extranets / intranets  developed before 23 September 2019 </a:t>
            </a:r>
          </a:p>
          <a:p>
            <a:endParaRPr lang="en-GB" dirty="0"/>
          </a:p>
          <a:p>
            <a:endParaRPr lang="en-GB" dirty="0"/>
          </a:p>
        </p:txBody>
      </p:sp>
      <p:sp>
        <p:nvSpPr>
          <p:cNvPr id="10" name="Content Placeholder 4">
            <a:extLst>
              <a:ext uri="{FF2B5EF4-FFF2-40B4-BE49-F238E27FC236}">
                <a16:creationId xmlns:a16="http://schemas.microsoft.com/office/drawing/2014/main" id="{D251D22A-3C3B-456F-9933-D86FB519C2BB}"/>
              </a:ext>
            </a:extLst>
          </p:cNvPr>
          <p:cNvSpPr txBox="1">
            <a:spLocks/>
          </p:cNvSpPr>
          <p:nvPr/>
        </p:nvSpPr>
        <p:spPr>
          <a:xfrm>
            <a:off x="5997575" y="4874635"/>
            <a:ext cx="5181600" cy="1813808"/>
          </a:xfrm>
          <a:prstGeom prst="rect">
            <a:avLst/>
          </a:prstGeom>
          <a:ln>
            <a:solidFill>
              <a:schemeClr val="tx2"/>
            </a:solidFill>
          </a:ln>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a:t>Website &amp; mobile apps</a:t>
            </a:r>
          </a:p>
          <a:p>
            <a:r>
              <a:rPr lang="en-IE" dirty="0"/>
              <a:t>Covers ALL content – not just HTML pages</a:t>
            </a:r>
          </a:p>
          <a:p>
            <a:r>
              <a:rPr lang="en-IE" dirty="0"/>
              <a:t>Internal intranet systems used by employees </a:t>
            </a:r>
            <a:r>
              <a:rPr lang="en-IE" dirty="0" err="1"/>
              <a:t>etc</a:t>
            </a:r>
            <a:endParaRPr lang="en-IE" dirty="0"/>
          </a:p>
        </p:txBody>
      </p:sp>
      <p:pic>
        <p:nvPicPr>
          <p:cNvPr id="12" name="Graphic 11">
            <a:extLst>
              <a:ext uri="{FF2B5EF4-FFF2-40B4-BE49-F238E27FC236}">
                <a16:creationId xmlns:a16="http://schemas.microsoft.com/office/drawing/2014/main" id="{072B388E-2D3E-D34E-80F0-179A271F76BE}"/>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583" y="1690688"/>
            <a:ext cx="914400" cy="914400"/>
          </a:xfrm>
          <a:prstGeom prst="rect">
            <a:avLst/>
          </a:prstGeom>
        </p:spPr>
      </p:pic>
      <p:pic>
        <p:nvPicPr>
          <p:cNvPr id="18" name="Graphic 17">
            <a:extLst>
              <a:ext uri="{FF2B5EF4-FFF2-40B4-BE49-F238E27FC236}">
                <a16:creationId xmlns:a16="http://schemas.microsoft.com/office/drawing/2014/main" id="{3C56242E-2E90-9140-B32D-B8BEE238E6F6}"/>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64162" y="1690688"/>
            <a:ext cx="914400" cy="914400"/>
          </a:xfrm>
          <a:prstGeom prst="rect">
            <a:avLst/>
          </a:prstGeom>
        </p:spPr>
      </p:pic>
      <p:pic>
        <p:nvPicPr>
          <p:cNvPr id="8" name="Graphic 7">
            <a:extLst>
              <a:ext uri="{FF2B5EF4-FFF2-40B4-BE49-F238E27FC236}">
                <a16:creationId xmlns:a16="http://schemas.microsoft.com/office/drawing/2014/main" id="{CAF15CCA-E4E8-44AA-BCE3-842C2F1489BE}"/>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88375" y="392733"/>
            <a:ext cx="914400" cy="914400"/>
          </a:xfrm>
          <a:prstGeom prst="rect">
            <a:avLst/>
          </a:prstGeom>
        </p:spPr>
      </p:pic>
      <p:pic>
        <p:nvPicPr>
          <p:cNvPr id="11" name="Graphic 10">
            <a:extLst>
              <a:ext uri="{FF2B5EF4-FFF2-40B4-BE49-F238E27FC236}">
                <a16:creationId xmlns:a16="http://schemas.microsoft.com/office/drawing/2014/main" id="{4C44CC77-4B1B-49F8-AE46-42C6D6FA23A7}"/>
              </a:ext>
              <a:ext uri="{C183D7F6-B498-43B3-948B-1728B52AA6E4}">
                <adec:decorative xmlns:adec="http://schemas.microsoft.com/office/drawing/2017/decorative" val="1"/>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213264" y="405895"/>
            <a:ext cx="914400" cy="914400"/>
          </a:xfrm>
          <a:prstGeom prst="rect">
            <a:avLst/>
          </a:prstGeom>
        </p:spPr>
      </p:pic>
      <p:pic>
        <p:nvPicPr>
          <p:cNvPr id="14" name="Graphic 13">
            <a:extLst>
              <a:ext uri="{FF2B5EF4-FFF2-40B4-BE49-F238E27FC236}">
                <a16:creationId xmlns:a16="http://schemas.microsoft.com/office/drawing/2014/main" id="{500C714F-C6F4-476D-BE81-7E54AD6A9F0B}"/>
              </a:ext>
              <a:ext uri="{C183D7F6-B498-43B3-948B-1728B52AA6E4}">
                <adec:decorative xmlns:adec="http://schemas.microsoft.com/office/drawing/2017/decorative" val="1"/>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364162" y="4105717"/>
            <a:ext cx="914400" cy="914400"/>
          </a:xfrm>
          <a:prstGeom prst="rect">
            <a:avLst/>
          </a:prstGeom>
        </p:spPr>
      </p:pic>
    </p:spTree>
    <p:extLst>
      <p:ext uri="{BB962C8B-B14F-4D97-AF65-F5344CB8AC3E}">
        <p14:creationId xmlns:p14="http://schemas.microsoft.com/office/powerpoint/2010/main" val="2076253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649026"/>
          </a:xfrm>
        </p:spPr>
        <p:txBody>
          <a:bodyPr/>
          <a:lstStyle/>
          <a:p>
            <a:pPr rtl="0" eaLnBrk="1" latinLnBrk="0" hangingPunct="1"/>
            <a:r>
              <a:rPr lang="en-GB" sz="4400" kern="1200" dirty="0">
                <a:solidFill>
                  <a:schemeClr val="tx1"/>
                </a:solidFill>
                <a:effectLst/>
                <a:latin typeface="+mj-lt"/>
                <a:ea typeface="+mj-ea"/>
                <a:cs typeface="+mj-cs"/>
              </a:rPr>
              <a:t>Accessibility is not a specialism</a:t>
            </a:r>
            <a:endParaRPr lang="en-IE" dirty="0">
              <a:effectLst/>
            </a:endParaRPr>
          </a:p>
          <a:p>
            <a:r>
              <a:rPr lang="en-GB" sz="4400" kern="1200" dirty="0">
                <a:solidFill>
                  <a:schemeClr val="tx1"/>
                </a:solidFill>
                <a:effectLst/>
                <a:latin typeface="+mj-lt"/>
                <a:ea typeface="+mj-ea"/>
                <a:cs typeface="+mj-cs"/>
              </a:rPr>
              <a:t>It’s a mindful way of working</a:t>
            </a:r>
            <a:endParaRPr lang="en-IE" dirty="0"/>
          </a:p>
        </p:txBody>
      </p:sp>
      <p:sp>
        <p:nvSpPr>
          <p:cNvPr id="4" name="TextBox 3"/>
          <p:cNvSpPr txBox="1"/>
          <p:nvPr/>
        </p:nvSpPr>
        <p:spPr>
          <a:xfrm>
            <a:off x="8372494" y="6079040"/>
            <a:ext cx="3421117" cy="369332"/>
          </a:xfrm>
          <a:prstGeom prst="rect">
            <a:avLst/>
          </a:prstGeom>
          <a:noFill/>
        </p:spPr>
        <p:txBody>
          <a:bodyPr wrap="square" rtlCol="0">
            <a:spAutoFit/>
          </a:bodyPr>
          <a:lstStyle/>
          <a:p>
            <a:pPr marL="285750" indent="-285750">
              <a:buFont typeface="Arial" panose="020B0604020202020204" pitchFamily="34" charset="0"/>
              <a:buChar char="•"/>
            </a:pPr>
            <a:r>
              <a:rPr lang="en-IE" dirty="0"/>
              <a:t>Alistair </a:t>
            </a:r>
            <a:r>
              <a:rPr lang="en-IE" dirty="0" err="1"/>
              <a:t>McNaught</a:t>
            </a:r>
            <a:endParaRPr lang="en-IE" dirty="0"/>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516117" y="3645524"/>
            <a:ext cx="9159766" cy="1977676"/>
          </a:xfrm>
          <a:prstGeom prst="rect">
            <a:avLst/>
          </a:prstGeom>
        </p:spPr>
      </p:pic>
    </p:spTree>
    <p:extLst>
      <p:ext uri="{BB962C8B-B14F-4D97-AF65-F5344CB8AC3E}">
        <p14:creationId xmlns:p14="http://schemas.microsoft.com/office/powerpoint/2010/main" val="219546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D6E17-26A7-3804-355F-942B5F07870C}"/>
              </a:ext>
            </a:extLst>
          </p:cNvPr>
          <p:cNvSpPr>
            <a:spLocks noGrp="1"/>
          </p:cNvSpPr>
          <p:nvPr>
            <p:ph type="title" idx="4294967295"/>
          </p:nvPr>
        </p:nvSpPr>
        <p:spPr>
          <a:xfrm>
            <a:off x="1841500" y="1"/>
            <a:ext cx="8496300" cy="673100"/>
          </a:xfrm>
        </p:spPr>
        <p:txBody>
          <a:bodyPr>
            <a:normAutofit fontScale="90000"/>
          </a:bodyPr>
          <a:lstStyle/>
          <a:p>
            <a:r>
              <a:rPr lang="en-IE" dirty="0"/>
              <a:t>                       Steps</a:t>
            </a:r>
          </a:p>
        </p:txBody>
      </p:sp>
      <p:pic>
        <p:nvPicPr>
          <p:cNvPr id="7" name="Picture 6" descr="Source Document &#10;Convert to Intermediary Formats&#10;Transfer it into Publication Format&#10;Publish it on Websites &#10;">
            <a:extLst>
              <a:ext uri="{FF2B5EF4-FFF2-40B4-BE49-F238E27FC236}">
                <a16:creationId xmlns:a16="http://schemas.microsoft.com/office/drawing/2014/main" id="{00A89AFB-7F78-68F5-2BC5-CA9A979FFA3E}"/>
              </a:ext>
            </a:extLst>
          </p:cNvPr>
          <p:cNvPicPr>
            <a:picLocks noChangeAspect="1"/>
          </p:cNvPicPr>
          <p:nvPr/>
        </p:nvPicPr>
        <p:blipFill>
          <a:blip r:embed="rId2"/>
          <a:stretch>
            <a:fillRect/>
          </a:stretch>
        </p:blipFill>
        <p:spPr>
          <a:xfrm>
            <a:off x="0" y="673101"/>
            <a:ext cx="12192000" cy="6566420"/>
          </a:xfrm>
          <a:prstGeom prst="rect">
            <a:avLst/>
          </a:prstGeom>
        </p:spPr>
      </p:pic>
    </p:spTree>
    <p:extLst>
      <p:ext uri="{BB962C8B-B14F-4D97-AF65-F5344CB8AC3E}">
        <p14:creationId xmlns:p14="http://schemas.microsoft.com/office/powerpoint/2010/main" val="3877360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Steps&#10;Source Document&#10;Convert to Intermediary Formats&#10;Transfer it into Publication Format&#10;Publish the final Format&#10;">
            <a:extLst>
              <a:ext uri="{FF2B5EF4-FFF2-40B4-BE49-F238E27FC236}">
                <a16:creationId xmlns:a16="http://schemas.microsoft.com/office/drawing/2014/main" id="{BC4785EE-8809-BF01-B163-4165F786DC3A}"/>
              </a:ext>
            </a:extLst>
          </p:cNvPr>
          <p:cNvPicPr>
            <a:picLocks noChangeAspect="1"/>
          </p:cNvPicPr>
          <p:nvPr/>
        </p:nvPicPr>
        <p:blipFill>
          <a:blip r:embed="rId3"/>
          <a:stretch>
            <a:fillRect/>
          </a:stretch>
        </p:blipFill>
        <p:spPr>
          <a:xfrm>
            <a:off x="-19050" y="-382654"/>
            <a:ext cx="12230099" cy="7240653"/>
          </a:xfrm>
          <a:prstGeom prst="rect">
            <a:avLst/>
          </a:prstGeom>
        </p:spPr>
      </p:pic>
      <p:sp>
        <p:nvSpPr>
          <p:cNvPr id="2" name="Title 1">
            <a:extLst>
              <a:ext uri="{FF2B5EF4-FFF2-40B4-BE49-F238E27FC236}">
                <a16:creationId xmlns:a16="http://schemas.microsoft.com/office/drawing/2014/main" id="{3D633655-E914-8256-1B39-2CCE887DB5B6}"/>
              </a:ext>
              <a:ext uri="{C183D7F6-B498-43B3-948B-1728B52AA6E4}">
                <adec:decorative xmlns:adec="http://schemas.microsoft.com/office/drawing/2017/decorative" val="1"/>
              </a:ext>
            </a:extLst>
          </p:cNvPr>
          <p:cNvSpPr>
            <a:spLocks noGrp="1"/>
          </p:cNvSpPr>
          <p:nvPr>
            <p:ph type="title" idx="4294967295"/>
          </p:nvPr>
        </p:nvSpPr>
        <p:spPr>
          <a:xfrm>
            <a:off x="2129425" y="0"/>
            <a:ext cx="9592675" cy="1035050"/>
          </a:xfrm>
        </p:spPr>
        <p:txBody>
          <a:bodyPr>
            <a:normAutofit/>
          </a:bodyPr>
          <a:lstStyle/>
          <a:p>
            <a:r>
              <a:rPr lang="en-IE" dirty="0">
                <a:solidFill>
                  <a:schemeClr val="bg1"/>
                </a:solidFill>
              </a:rPr>
              <a:t>Steps</a:t>
            </a:r>
          </a:p>
        </p:txBody>
      </p:sp>
    </p:spTree>
    <p:extLst>
      <p:ext uri="{BB962C8B-B14F-4D97-AF65-F5344CB8AC3E}">
        <p14:creationId xmlns:p14="http://schemas.microsoft.com/office/powerpoint/2010/main" val="2062185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1" name="Picture 10" descr="Roles&#10;The author sources documents&#10;The Graphic Designer converts the documents  into Intermediary formats&#10;The Copy Editor and Web Publisher Publishes the Final Format on websites and as Books">
            <a:extLst>
              <a:ext uri="{FF2B5EF4-FFF2-40B4-BE49-F238E27FC236}">
                <a16:creationId xmlns:a16="http://schemas.microsoft.com/office/drawing/2014/main" id="{033BCB2E-70A9-C036-B53F-9C104B1EEBE7}"/>
              </a:ext>
            </a:extLst>
          </p:cNvPr>
          <p:cNvPicPr>
            <a:picLocks noChangeAspect="1"/>
          </p:cNvPicPr>
          <p:nvPr/>
        </p:nvPicPr>
        <p:blipFill>
          <a:blip r:embed="rId2"/>
          <a:stretch>
            <a:fillRect/>
          </a:stretch>
        </p:blipFill>
        <p:spPr>
          <a:xfrm>
            <a:off x="-2" y="0"/>
            <a:ext cx="12002914" cy="6858000"/>
          </a:xfrm>
          <a:prstGeom prst="rect">
            <a:avLst/>
          </a:prstGeom>
        </p:spPr>
      </p:pic>
      <p:sp>
        <p:nvSpPr>
          <p:cNvPr id="2" name="Title 1">
            <a:extLst>
              <a:ext uri="{FF2B5EF4-FFF2-40B4-BE49-F238E27FC236}">
                <a16:creationId xmlns:a16="http://schemas.microsoft.com/office/drawing/2014/main" id="{9CDCC92E-B0A9-107C-5775-2231455A4788}"/>
              </a:ext>
              <a:ext uri="{C183D7F6-B498-43B3-948B-1728B52AA6E4}">
                <adec:decorative xmlns:adec="http://schemas.microsoft.com/office/drawing/2017/decorative" val="1"/>
              </a:ext>
            </a:extLst>
          </p:cNvPr>
          <p:cNvSpPr>
            <a:spLocks noGrp="1"/>
          </p:cNvSpPr>
          <p:nvPr>
            <p:ph type="title"/>
          </p:nvPr>
        </p:nvSpPr>
        <p:spPr/>
        <p:txBody>
          <a:bodyPr/>
          <a:lstStyle/>
          <a:p>
            <a:r>
              <a:rPr lang="en-IE" dirty="0">
                <a:solidFill>
                  <a:schemeClr val="bg1"/>
                </a:solidFill>
              </a:rPr>
              <a:t>Roles</a:t>
            </a:r>
          </a:p>
        </p:txBody>
      </p:sp>
    </p:spTree>
    <p:extLst>
      <p:ext uri="{BB962C8B-B14F-4D97-AF65-F5344CB8AC3E}">
        <p14:creationId xmlns:p14="http://schemas.microsoft.com/office/powerpoint/2010/main" val="1352232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729" y="727998"/>
            <a:ext cx="6077543" cy="925438"/>
          </a:xfrm>
        </p:spPr>
        <p:txBody>
          <a:bodyPr/>
          <a:lstStyle/>
          <a:p>
            <a:r>
              <a:rPr lang="en-IE" dirty="0">
                <a:solidFill>
                  <a:schemeClr val="bg1"/>
                </a:solidFill>
              </a:rPr>
              <a:t>WCAG 2.1 - AA</a:t>
            </a:r>
          </a:p>
        </p:txBody>
      </p:sp>
      <p:pic>
        <p:nvPicPr>
          <p:cNvPr id="3" name="Picture 2" descr="Screenshot of article titled Avoid PDF for on-Screen Reading"/>
          <p:cNvPicPr>
            <a:picLocks noChangeAspect="1"/>
          </p:cNvPicPr>
          <p:nvPr/>
        </p:nvPicPr>
        <p:blipFill>
          <a:blip r:embed="rId2"/>
          <a:stretch>
            <a:fillRect/>
          </a:stretch>
        </p:blipFill>
        <p:spPr>
          <a:xfrm>
            <a:off x="107576" y="1103451"/>
            <a:ext cx="12004302" cy="4297504"/>
          </a:xfrm>
          <a:prstGeom prst="rect">
            <a:avLst/>
          </a:prstGeom>
        </p:spPr>
      </p:pic>
      <p:sp>
        <p:nvSpPr>
          <p:cNvPr id="8" name="Rectangle 7"/>
          <p:cNvSpPr/>
          <p:nvPr/>
        </p:nvSpPr>
        <p:spPr>
          <a:xfrm>
            <a:off x="6668100" y="6005363"/>
            <a:ext cx="2595711" cy="307777"/>
          </a:xfrm>
          <a:prstGeom prst="rect">
            <a:avLst/>
          </a:prstGeom>
        </p:spPr>
        <p:txBody>
          <a:bodyPr wrap="none">
            <a:spAutoFit/>
          </a:bodyPr>
          <a:lstStyle/>
          <a:p>
            <a:r>
              <a:rPr lang="en-IE" sz="1400" dirty="0">
                <a:hlinkClick r:id="rId3"/>
              </a:rPr>
              <a:t>Avoid PDF for On-Screen Reading</a:t>
            </a:r>
            <a:endParaRPr lang="en-IE" sz="1400" dirty="0"/>
          </a:p>
        </p:txBody>
      </p:sp>
    </p:spTree>
    <p:extLst>
      <p:ext uri="{BB962C8B-B14F-4D97-AF65-F5344CB8AC3E}">
        <p14:creationId xmlns:p14="http://schemas.microsoft.com/office/powerpoint/2010/main" val="2750072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60069" y="99358"/>
            <a:ext cx="4621048" cy="4112988"/>
          </a:xfrm>
        </p:spPr>
        <p:txBody>
          <a:bodyPr>
            <a:normAutofit fontScale="90000"/>
          </a:bodyPr>
          <a:lstStyle/>
          <a:p>
            <a:pPr algn="l"/>
            <a:r>
              <a:rPr lang="en-IE" sz="6600" dirty="0"/>
              <a:t>Creating accessible digital content – what I have learned</a:t>
            </a:r>
          </a:p>
        </p:txBody>
      </p:sp>
      <p:sp>
        <p:nvSpPr>
          <p:cNvPr id="3" name="Subtitle 2"/>
          <p:cNvSpPr>
            <a:spLocks noGrp="1"/>
          </p:cNvSpPr>
          <p:nvPr>
            <p:ph type="subTitle" idx="1"/>
          </p:nvPr>
        </p:nvSpPr>
        <p:spPr>
          <a:xfrm>
            <a:off x="7250363" y="4313223"/>
            <a:ext cx="4202526" cy="2445419"/>
          </a:xfrm>
        </p:spPr>
        <p:txBody>
          <a:bodyPr>
            <a:normAutofit/>
          </a:bodyPr>
          <a:lstStyle/>
          <a:p>
            <a:pPr algn="l"/>
            <a:r>
              <a:rPr lang="en-IE" dirty="0"/>
              <a:t>Jacinta Byrne</a:t>
            </a:r>
          </a:p>
          <a:p>
            <a:pPr algn="l"/>
            <a:endParaRPr lang="en-IE" dirty="0"/>
          </a:p>
          <a:p>
            <a:pPr lvl="0" algn="l">
              <a:spcBef>
                <a:spcPts val="0"/>
              </a:spcBef>
              <a:buClr>
                <a:schemeClr val="dk1"/>
              </a:buClr>
              <a:buSzPts val="2400"/>
            </a:pPr>
            <a:r>
              <a:rPr lang="en-IE" dirty="0">
                <a:hlinkClick r:id="rId2"/>
              </a:rPr>
              <a:t>jgbyrne@nda.ie</a:t>
            </a:r>
            <a:endParaRPr lang="en-IE" dirty="0"/>
          </a:p>
          <a:p>
            <a:pPr lvl="0" algn="l">
              <a:spcBef>
                <a:spcPts val="0"/>
              </a:spcBef>
              <a:buClr>
                <a:schemeClr val="dk1"/>
              </a:buClr>
              <a:buSzPts val="2400"/>
            </a:pPr>
            <a:endParaRPr lang="en-IE" dirty="0"/>
          </a:p>
          <a:p>
            <a:pPr algn="l"/>
            <a:r>
              <a:rPr lang="en-IE" dirty="0"/>
              <a:t>www.universaldesign.ie</a:t>
            </a:r>
          </a:p>
          <a:p>
            <a:pPr algn="l"/>
            <a:endParaRPr lang="en-IE" dirty="0"/>
          </a:p>
          <a:p>
            <a:pPr algn="l"/>
            <a:endParaRPr lang="en-IE" dirty="0"/>
          </a:p>
          <a:p>
            <a:pPr algn="l"/>
            <a:endParaRPr lang="en-IE" dirty="0"/>
          </a:p>
        </p:txBody>
      </p:sp>
      <p:pic>
        <p:nvPicPr>
          <p:cNvPr id="2050" name="Picture 2" descr="Jacinta Byrne&#10;&#10;"/>
          <p:cNvPicPr>
            <a:picLocks noChangeAspect="1" noChangeArrowheads="1"/>
          </p:cNvPicPr>
          <p:nvPr/>
        </p:nvPicPr>
        <p:blipFill rotWithShape="1">
          <a:blip r:embed="rId3">
            <a:extLst>
              <a:ext uri="{28A0092B-C50C-407E-A947-70E740481C1C}">
                <a14:useLocalDpi xmlns:a14="http://schemas.microsoft.com/office/drawing/2010/main" val="0"/>
              </a:ext>
            </a:extLst>
          </a:blip>
          <a:srcRect l="27264" t="14275" r="47962" b="63258"/>
          <a:stretch/>
        </p:blipFill>
        <p:spPr bwMode="auto">
          <a:xfrm>
            <a:off x="2094271" y="3001344"/>
            <a:ext cx="1864439" cy="207060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2" name="Picture 8">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0069" y="5071946"/>
            <a:ext cx="345760" cy="40277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702853" y="5726951"/>
            <a:ext cx="460191" cy="460191"/>
          </a:xfrm>
          <a:prstGeom prst="rect">
            <a:avLst/>
          </a:prstGeom>
        </p:spPr>
      </p:pic>
      <p:pic>
        <p:nvPicPr>
          <p:cNvPr id="15" name="Picture 4">
            <a:extLs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99979" y="5905371"/>
            <a:ext cx="1917462" cy="85327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1659" y="941187"/>
            <a:ext cx="5755209" cy="2060157"/>
          </a:xfrm>
          <a:prstGeom prst="rect">
            <a:avLst/>
          </a:prstGeom>
        </p:spPr>
      </p:pic>
    </p:spTree>
    <p:extLst>
      <p:ext uri="{BB962C8B-B14F-4D97-AF65-F5344CB8AC3E}">
        <p14:creationId xmlns:p14="http://schemas.microsoft.com/office/powerpoint/2010/main" val="13224878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gfa6d8870b4_0_32"/>
          <p:cNvSpPr txBox="1">
            <a:spLocks noGrp="1"/>
          </p:cNvSpPr>
          <p:nvPr>
            <p:ph type="title"/>
          </p:nvPr>
        </p:nvSpPr>
        <p:spPr>
          <a:xfrm>
            <a:off x="838200" y="41696"/>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IE" dirty="0"/>
              <a:t>Main steps in creating accessible documents - Word and </a:t>
            </a:r>
            <a:r>
              <a:rPr lang="en-IE" dirty="0" err="1"/>
              <a:t>Powerpoint</a:t>
            </a:r>
            <a:endParaRPr dirty="0"/>
          </a:p>
        </p:txBody>
      </p:sp>
      <p:sp>
        <p:nvSpPr>
          <p:cNvPr id="108" name="Google Shape;108;gfa6d8870b4_0_32"/>
          <p:cNvSpPr txBox="1">
            <a:spLocks noGrp="1"/>
          </p:cNvSpPr>
          <p:nvPr>
            <p:ph type="body" idx="1"/>
          </p:nvPr>
        </p:nvSpPr>
        <p:spPr>
          <a:xfrm>
            <a:off x="211898" y="1139868"/>
            <a:ext cx="10515600" cy="4097813"/>
          </a:xfrm>
          <a:prstGeom prst="rect">
            <a:avLst/>
          </a:prstGeom>
        </p:spPr>
        <p:txBody>
          <a:bodyPr spcFirstLastPara="1" wrap="square" lIns="91425" tIns="45700" rIns="91425" bIns="45700" anchor="t" anchorCtr="0">
            <a:normAutofit/>
          </a:bodyPr>
          <a:lstStyle/>
          <a:p>
            <a:pPr indent="-457200"/>
            <a:endParaRPr lang="en-IE" sz="3600" dirty="0"/>
          </a:p>
          <a:p>
            <a:pPr indent="-457200"/>
            <a:r>
              <a:rPr lang="en-IE" sz="3600" dirty="0"/>
              <a:t>Use the formatting toolbar!</a:t>
            </a:r>
          </a:p>
          <a:p>
            <a:pPr indent="-457200"/>
            <a:r>
              <a:rPr lang="en-IE" sz="3600" dirty="0"/>
              <a:t>Headings</a:t>
            </a:r>
          </a:p>
          <a:p>
            <a:pPr indent="-457200"/>
            <a:r>
              <a:rPr lang="en-IE" sz="3600" dirty="0"/>
              <a:t>Tables</a:t>
            </a:r>
          </a:p>
          <a:p>
            <a:pPr indent="-457200"/>
            <a:r>
              <a:rPr lang="en-IE" sz="3600" dirty="0"/>
              <a:t>Images – alternative text</a:t>
            </a:r>
          </a:p>
          <a:p>
            <a:pPr indent="-457200"/>
            <a:r>
              <a:rPr lang="en-IE" sz="3600" dirty="0"/>
              <a:t>The Accessibility checker</a:t>
            </a:r>
            <a:endParaRPr sz="3600" dirty="0"/>
          </a:p>
        </p:txBody>
      </p:sp>
      <p:pic>
        <p:nvPicPr>
          <p:cNvPr id="4" name="Picture 3" descr="Accessibility Checker in Word&#10;&#10;The Accessibility Checker in Word can be found under the Inspect Document option in File" title="Accessibility Checker in Word"/>
          <p:cNvPicPr>
            <a:picLocks noChangeAspect="1"/>
          </p:cNvPicPr>
          <p:nvPr/>
        </p:nvPicPr>
        <p:blipFill>
          <a:blip r:embed="rId3"/>
          <a:stretch>
            <a:fillRect/>
          </a:stretch>
        </p:blipFill>
        <p:spPr>
          <a:xfrm>
            <a:off x="6984488" y="2465568"/>
            <a:ext cx="4977619" cy="2772113"/>
          </a:xfrm>
          <a:prstGeom prst="rect">
            <a:avLst/>
          </a:prstGeom>
          <a:noFill/>
          <a:ln>
            <a:solidFill>
              <a:schemeClr val="tx1"/>
            </a:solidFill>
          </a:ln>
        </p:spPr>
      </p:pic>
    </p:spTree>
    <p:extLst>
      <p:ext uri="{BB962C8B-B14F-4D97-AF65-F5344CB8AC3E}">
        <p14:creationId xmlns:p14="http://schemas.microsoft.com/office/powerpoint/2010/main" val="2148178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1D5D86"/>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280911" y="333859"/>
            <a:ext cx="10637843" cy="824844"/>
          </a:xfrm>
        </p:spPr>
        <p:txBody>
          <a:bodyPr/>
          <a:lstStyle/>
          <a:p>
            <a:pPr rtl="0" eaLnBrk="1" latinLnBrk="0" hangingPunct="1"/>
            <a:r>
              <a:rPr lang="en-GB" sz="3600" b="1" kern="1200" dirty="0">
                <a:solidFill>
                  <a:srgbClr val="F89B2A"/>
                </a:solidFill>
                <a:effectLst/>
                <a:latin typeface="Helvetica LT Std"/>
                <a:ea typeface="+mn-ea"/>
                <a:cs typeface="+mn-cs"/>
              </a:rPr>
              <a:t>Web Accessibility Directive Training Series</a:t>
            </a:r>
            <a:endParaRPr lang="en-IE" dirty="0"/>
          </a:p>
        </p:txBody>
      </p:sp>
      <p:sp>
        <p:nvSpPr>
          <p:cNvPr id="3" name="Subtitle 2">
            <a:extLst>
              <a:ext uri="{FF2B5EF4-FFF2-40B4-BE49-F238E27FC236}">
                <a16:creationId xmlns:a16="http://schemas.microsoft.com/office/drawing/2014/main" id="{CA774AD2-B24E-A540-ACEF-FDD4137FCB4A}"/>
              </a:ext>
            </a:extLst>
          </p:cNvPr>
          <p:cNvSpPr>
            <a:spLocks noGrp="1"/>
          </p:cNvSpPr>
          <p:nvPr>
            <p:ph type="subTitle" idx="1"/>
          </p:nvPr>
        </p:nvSpPr>
        <p:spPr>
          <a:xfrm>
            <a:off x="777635" y="-2030429"/>
            <a:ext cx="11414365" cy="2030429"/>
          </a:xfrm>
        </p:spPr>
        <p:txBody>
          <a:bodyPr vert="horz" lIns="91440" tIns="45720" rIns="91440" bIns="45720" rtlCol="0" anchor="t">
            <a:noAutofit/>
          </a:bodyPr>
          <a:lstStyle/>
          <a:p>
            <a:pPr lvl="0" algn="l">
              <a:lnSpc>
                <a:spcPct val="100000"/>
              </a:lnSpc>
              <a:spcBef>
                <a:spcPts val="0"/>
              </a:spcBef>
              <a:buClr>
                <a:srgbClr val="F89B2A"/>
              </a:buClr>
              <a:defRPr/>
            </a:pPr>
            <a:r>
              <a:rPr lang="en-GB" sz="1000" dirty="0">
                <a:solidFill>
                  <a:prstClr val="white"/>
                </a:solidFill>
                <a:latin typeface="Helvetica LT Std"/>
              </a:rPr>
              <a:t>The Irish Computer Society (ICS), in partnership with the National Disability Authority (NDA), is holding a series of 3 information seminars and 3 follow up training webinars on EU Web Accessibility Directive. </a:t>
            </a:r>
          </a:p>
          <a:p>
            <a:pPr lvl="0" algn="l">
              <a:lnSpc>
                <a:spcPct val="100000"/>
              </a:lnSpc>
              <a:spcBef>
                <a:spcPts val="0"/>
              </a:spcBef>
              <a:buClr>
                <a:srgbClr val="F89B2A"/>
              </a:buClr>
              <a:defRPr/>
            </a:pPr>
            <a:endParaRPr lang="en-GB" sz="1000" dirty="0">
              <a:solidFill>
                <a:prstClr val="white"/>
              </a:solidFill>
              <a:latin typeface="Helvetica LT Std"/>
            </a:endParaRPr>
          </a:p>
          <a:p>
            <a:pPr lvl="0" algn="l">
              <a:lnSpc>
                <a:spcPct val="100000"/>
              </a:lnSpc>
              <a:spcBef>
                <a:spcPts val="0"/>
              </a:spcBef>
              <a:buClr>
                <a:srgbClr val="F89B2A"/>
              </a:buClr>
              <a:defRPr/>
            </a:pPr>
            <a:r>
              <a:rPr lang="en-GB" sz="1000" dirty="0">
                <a:solidFill>
                  <a:prstClr val="white"/>
                </a:solidFill>
                <a:latin typeface="Helvetica LT Std"/>
              </a:rPr>
              <a:t>Each information seminar is lead by experts in the field of accessibility and is then followed by a more in-depth training webinar provided by </a:t>
            </a:r>
            <a:r>
              <a:rPr lang="en-GB" sz="1000" dirty="0" err="1">
                <a:solidFill>
                  <a:prstClr val="white"/>
                </a:solidFill>
                <a:latin typeface="Helvetica LT Std"/>
              </a:rPr>
              <a:t>AbilityNet</a:t>
            </a:r>
            <a:r>
              <a:rPr lang="en-GB" sz="1000" dirty="0">
                <a:solidFill>
                  <a:prstClr val="white"/>
                </a:solidFill>
                <a:latin typeface="Helvetica LT Std"/>
              </a:rPr>
              <a:t> on the same topic.</a:t>
            </a:r>
          </a:p>
          <a:p>
            <a:pPr lvl="0" algn="l">
              <a:lnSpc>
                <a:spcPct val="100000"/>
              </a:lnSpc>
              <a:spcBef>
                <a:spcPts val="0"/>
              </a:spcBef>
              <a:buClr>
                <a:srgbClr val="F89B2A"/>
              </a:buClr>
              <a:defRPr/>
            </a:pPr>
            <a:endParaRPr lang="en-GB" sz="1000" dirty="0">
              <a:solidFill>
                <a:prstClr val="white"/>
              </a:solidFill>
              <a:latin typeface="Helvetica LT Std"/>
            </a:endParaRPr>
          </a:p>
          <a:p>
            <a:pPr lvl="0" algn="l">
              <a:lnSpc>
                <a:spcPct val="100000"/>
              </a:lnSpc>
              <a:spcBef>
                <a:spcPts val="0"/>
              </a:spcBef>
              <a:buClr>
                <a:srgbClr val="F89B2A"/>
              </a:buClr>
              <a:defRPr/>
            </a:pPr>
            <a:r>
              <a:rPr lang="en-GB" sz="1000" dirty="0">
                <a:solidFill>
                  <a:prstClr val="white"/>
                </a:solidFill>
                <a:latin typeface="Helvetica LT Std"/>
              </a:rPr>
              <a:t>Today’s seminar will give you an overview of the Directive, the obligations it places on public bodies and the standards public websites and mobile apps must comply with and the monitoring function of the National Disability Authority.  Speakers will include Donal Rice from the NDA, Carine </a:t>
            </a:r>
            <a:r>
              <a:rPr lang="en-GB" sz="1000" dirty="0" err="1">
                <a:solidFill>
                  <a:prstClr val="white"/>
                </a:solidFill>
                <a:latin typeface="Helvetica LT Std"/>
              </a:rPr>
              <a:t>Marzin</a:t>
            </a:r>
            <a:r>
              <a:rPr lang="en-GB" sz="1000" dirty="0">
                <a:solidFill>
                  <a:prstClr val="white"/>
                </a:solidFill>
                <a:latin typeface="Helvetica LT Std"/>
              </a:rPr>
              <a:t> from the European Disability Forum (EDF) and Daniel Montalvo from World Wide Web Consortium (W3C).</a:t>
            </a:r>
          </a:p>
          <a:p>
            <a:pPr lvl="0" algn="l">
              <a:lnSpc>
                <a:spcPct val="100000"/>
              </a:lnSpc>
              <a:spcBef>
                <a:spcPts val="0"/>
              </a:spcBef>
              <a:buClr>
                <a:srgbClr val="F89B2A"/>
              </a:buClr>
              <a:defRPr/>
            </a:pPr>
            <a:endParaRPr lang="en-GB" sz="1000" dirty="0">
              <a:solidFill>
                <a:prstClr val="white"/>
              </a:solidFill>
              <a:latin typeface="Helvetica LT Std"/>
            </a:endParaRPr>
          </a:p>
          <a:p>
            <a:pPr lvl="0" algn="l">
              <a:lnSpc>
                <a:spcPct val="100000"/>
              </a:lnSpc>
              <a:spcBef>
                <a:spcPts val="0"/>
              </a:spcBef>
              <a:buClr>
                <a:srgbClr val="F89B2A"/>
              </a:buClr>
              <a:defRPr/>
            </a:pPr>
            <a:r>
              <a:rPr lang="en-GB" sz="1000" dirty="0">
                <a:solidFill>
                  <a:prstClr val="white"/>
                </a:solidFill>
                <a:latin typeface="Helvetica LT Std"/>
              </a:rPr>
              <a:t>Further information and registration can be found on</a:t>
            </a:r>
            <a:r>
              <a:rPr lang="en-GB" sz="1000" dirty="0">
                <a:solidFill>
                  <a:srgbClr val="FFFF00"/>
                </a:solidFill>
                <a:latin typeface="Helvetica LT Std"/>
              </a:rPr>
              <a:t> ics.ie/events</a:t>
            </a:r>
          </a:p>
          <a:p>
            <a:pPr lvl="0" algn="l">
              <a:lnSpc>
                <a:spcPct val="100000"/>
              </a:lnSpc>
              <a:spcBef>
                <a:spcPts val="0"/>
              </a:spcBef>
              <a:buClr>
                <a:srgbClr val="F89B2A"/>
              </a:buClr>
              <a:defRPr/>
            </a:pPr>
            <a:endParaRPr lang="en-GB" sz="1000" dirty="0">
              <a:solidFill>
                <a:prstClr val="white"/>
              </a:solidFill>
              <a:latin typeface="Helvetica LT Std"/>
            </a:endParaRPr>
          </a:p>
          <a:p>
            <a:pPr lvl="0" algn="l">
              <a:lnSpc>
                <a:spcPct val="100000"/>
              </a:lnSpc>
              <a:spcBef>
                <a:spcPts val="0"/>
              </a:spcBef>
              <a:buClr>
                <a:srgbClr val="F89B2A"/>
              </a:buClr>
              <a:defRPr/>
            </a:pPr>
            <a:r>
              <a:rPr lang="en-GB" sz="1000" dirty="0">
                <a:solidFill>
                  <a:prstClr val="white"/>
                </a:solidFill>
                <a:latin typeface="Helvetica LT Std"/>
              </a:rPr>
              <a:t>Become a member of ICS at </a:t>
            </a:r>
            <a:r>
              <a:rPr lang="en-GB" sz="1000" dirty="0">
                <a:solidFill>
                  <a:srgbClr val="FFFF00"/>
                </a:solidFill>
                <a:latin typeface="Helvetica LT Std"/>
              </a:rPr>
              <a:t>ics.ie/member</a:t>
            </a:r>
          </a:p>
        </p:txBody>
      </p:sp>
      <p:sp>
        <p:nvSpPr>
          <p:cNvPr id="5" name="TextBox 4"/>
          <p:cNvSpPr txBox="1"/>
          <p:nvPr/>
        </p:nvSpPr>
        <p:spPr>
          <a:xfrm>
            <a:off x="222028" y="1201589"/>
            <a:ext cx="10881360"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F89B2A"/>
              </a:buClr>
              <a:buSzTx/>
              <a:buFontTx/>
              <a:buNone/>
              <a:tabLst/>
              <a:defRPr/>
            </a:pPr>
            <a:r>
              <a:rPr kumimoji="0" lang="en-GB" sz="1800" b="0" i="0" u="none" strike="noStrike" kern="1200" cap="none" spc="0" normalizeH="0" baseline="0" noProof="0" dirty="0">
                <a:ln>
                  <a:noFill/>
                </a:ln>
                <a:solidFill>
                  <a:prstClr val="white"/>
                </a:solidFill>
                <a:effectLst/>
                <a:uLnTx/>
                <a:uFillTx/>
                <a:latin typeface="Helvetica LT Std"/>
                <a:ea typeface="+mn-ea"/>
                <a:cs typeface="+mn-cs"/>
              </a:rPr>
              <a:t>The Irish Computer Society (ICS), in partnership with the National Disability Authority (NDA), is holding a series of 3 information seminars and 3 follow up training webinars on EU Web Accessibility Directive. </a:t>
            </a:r>
          </a:p>
          <a:p>
            <a:pPr marL="0" marR="0" lvl="0" indent="0" algn="l" defTabSz="914400" rtl="0" eaLnBrk="1" fontAlgn="auto" latinLnBrk="0" hangingPunct="1">
              <a:lnSpc>
                <a:spcPct val="100000"/>
              </a:lnSpc>
              <a:spcBef>
                <a:spcPts val="0"/>
              </a:spcBef>
              <a:spcAft>
                <a:spcPts val="0"/>
              </a:spcAft>
              <a:buClr>
                <a:srgbClr val="F89B2A"/>
              </a:buClr>
              <a:buSzTx/>
              <a:buFontTx/>
              <a:buNone/>
              <a:tabLst/>
              <a:defRPr/>
            </a:pPr>
            <a:endParaRPr kumimoji="0" lang="en-GB" sz="1800" b="0" i="0" u="none" strike="noStrike" kern="1200" cap="none" spc="0" normalizeH="0" baseline="0" noProof="0" dirty="0">
              <a:ln>
                <a:noFill/>
              </a:ln>
              <a:solidFill>
                <a:prstClr val="white"/>
              </a:solidFill>
              <a:effectLst/>
              <a:uLnTx/>
              <a:uFillTx/>
              <a:latin typeface="Helvetica LT Std"/>
              <a:ea typeface="+mn-ea"/>
              <a:cs typeface="+mn-cs"/>
            </a:endParaRPr>
          </a:p>
          <a:p>
            <a:pPr marL="0" marR="0" lvl="0" indent="0" algn="l" defTabSz="914400" rtl="0" eaLnBrk="1" fontAlgn="auto" latinLnBrk="0" hangingPunct="1">
              <a:lnSpc>
                <a:spcPct val="100000"/>
              </a:lnSpc>
              <a:spcBef>
                <a:spcPts val="0"/>
              </a:spcBef>
              <a:spcAft>
                <a:spcPts val="0"/>
              </a:spcAft>
              <a:buClr>
                <a:srgbClr val="F89B2A"/>
              </a:buClr>
              <a:buSzTx/>
              <a:buFontTx/>
              <a:buNone/>
              <a:tabLst/>
              <a:defRPr/>
            </a:pPr>
            <a:r>
              <a:rPr kumimoji="0" lang="en-GB" sz="1800" b="0" i="0" u="none" strike="noStrike" kern="1200" cap="none" spc="0" normalizeH="0" baseline="0" noProof="0" dirty="0">
                <a:ln>
                  <a:noFill/>
                </a:ln>
                <a:solidFill>
                  <a:prstClr val="white"/>
                </a:solidFill>
                <a:effectLst/>
                <a:uLnTx/>
                <a:uFillTx/>
                <a:latin typeface="Helvetica LT Std"/>
                <a:ea typeface="+mn-ea"/>
                <a:cs typeface="+mn-cs"/>
              </a:rPr>
              <a:t>Each information seminar is lead by experts in the field of accessibility and is then followed by a more in-depth training webinar provided by </a:t>
            </a:r>
            <a:r>
              <a:rPr kumimoji="0" lang="en-GB" sz="1800" b="0" i="0" u="none" strike="noStrike" kern="1200" cap="none" spc="0" normalizeH="0" baseline="0" noProof="0" dirty="0" err="1">
                <a:ln>
                  <a:noFill/>
                </a:ln>
                <a:solidFill>
                  <a:prstClr val="white"/>
                </a:solidFill>
                <a:effectLst/>
                <a:uLnTx/>
                <a:uFillTx/>
                <a:latin typeface="Helvetica LT Std"/>
                <a:ea typeface="+mn-ea"/>
                <a:cs typeface="+mn-cs"/>
              </a:rPr>
              <a:t>AbilityNet</a:t>
            </a:r>
            <a:r>
              <a:rPr kumimoji="0" lang="en-GB" sz="1800" b="0" i="0" u="none" strike="noStrike" kern="1200" cap="none" spc="0" normalizeH="0" baseline="0" noProof="0" dirty="0">
                <a:ln>
                  <a:noFill/>
                </a:ln>
                <a:solidFill>
                  <a:prstClr val="white"/>
                </a:solidFill>
                <a:effectLst/>
                <a:uLnTx/>
                <a:uFillTx/>
                <a:latin typeface="Helvetica LT Std"/>
                <a:ea typeface="+mn-ea"/>
                <a:cs typeface="+mn-cs"/>
              </a:rPr>
              <a:t> on the same topic.</a:t>
            </a:r>
          </a:p>
          <a:p>
            <a:pPr marL="0" marR="0" lvl="0" indent="0" algn="l" defTabSz="914400" rtl="0" eaLnBrk="1" fontAlgn="auto" latinLnBrk="0" hangingPunct="1">
              <a:lnSpc>
                <a:spcPct val="100000"/>
              </a:lnSpc>
              <a:spcBef>
                <a:spcPts val="0"/>
              </a:spcBef>
              <a:spcAft>
                <a:spcPts val="0"/>
              </a:spcAft>
              <a:buClr>
                <a:srgbClr val="F89B2A"/>
              </a:buClr>
              <a:buSzTx/>
              <a:buFontTx/>
              <a:buNone/>
              <a:tabLst/>
              <a:defRPr/>
            </a:pPr>
            <a:endParaRPr kumimoji="0" lang="en-GB" sz="1800" b="0" i="0" u="none" strike="noStrike" kern="1200" cap="none" spc="0" normalizeH="0" baseline="0" noProof="0" dirty="0">
              <a:ln>
                <a:noFill/>
              </a:ln>
              <a:solidFill>
                <a:prstClr val="white"/>
              </a:solidFill>
              <a:effectLst/>
              <a:uLnTx/>
              <a:uFillTx/>
              <a:latin typeface="Helvetica LT Std"/>
              <a:ea typeface="+mn-ea"/>
              <a:cs typeface="+mn-cs"/>
            </a:endParaRPr>
          </a:p>
          <a:p>
            <a:pPr marL="0" marR="0" lvl="0" indent="0" algn="l" defTabSz="914400" rtl="0" eaLnBrk="1" fontAlgn="auto" latinLnBrk="0" hangingPunct="1">
              <a:lnSpc>
                <a:spcPct val="100000"/>
              </a:lnSpc>
              <a:spcBef>
                <a:spcPts val="0"/>
              </a:spcBef>
              <a:spcAft>
                <a:spcPts val="0"/>
              </a:spcAft>
              <a:buClr>
                <a:srgbClr val="F89B2A"/>
              </a:buClr>
              <a:buSzTx/>
              <a:buFontTx/>
              <a:buNone/>
              <a:tabLst/>
              <a:defRPr/>
            </a:pPr>
            <a:endParaRPr kumimoji="0" lang="en-GB" sz="1800" b="0" i="0" u="none" strike="noStrike" kern="1200" cap="none" spc="0" normalizeH="0" baseline="0" noProof="0" dirty="0">
              <a:ln>
                <a:noFill/>
              </a:ln>
              <a:solidFill>
                <a:prstClr val="white"/>
              </a:solidFill>
              <a:effectLst/>
              <a:uLnTx/>
              <a:uFillTx/>
              <a:latin typeface="Helvetica LT Std"/>
              <a:ea typeface="+mn-ea"/>
              <a:cs typeface="+mn-cs"/>
            </a:endParaRPr>
          </a:p>
          <a:p>
            <a:pPr marL="0" marR="0" lvl="0" indent="0" algn="l" defTabSz="914400" rtl="0" eaLnBrk="1" fontAlgn="auto" latinLnBrk="0" hangingPunct="1">
              <a:lnSpc>
                <a:spcPct val="100000"/>
              </a:lnSpc>
              <a:spcBef>
                <a:spcPts val="0"/>
              </a:spcBef>
              <a:spcAft>
                <a:spcPts val="0"/>
              </a:spcAft>
              <a:buClr>
                <a:srgbClr val="F89B2A"/>
              </a:buClr>
              <a:buSzTx/>
              <a:buFontTx/>
              <a:buNone/>
              <a:tabLst/>
              <a:defRPr/>
            </a:pPr>
            <a:r>
              <a:rPr kumimoji="0" lang="en-GB" sz="1800" b="0" i="0" u="none" strike="noStrike" kern="1200" cap="none" spc="0" normalizeH="0" baseline="0" noProof="0" dirty="0">
                <a:ln>
                  <a:noFill/>
                </a:ln>
                <a:solidFill>
                  <a:prstClr val="white"/>
                </a:solidFill>
                <a:effectLst/>
                <a:uLnTx/>
                <a:uFillTx/>
                <a:latin typeface="Helvetica LT Std"/>
                <a:ea typeface="+mn-ea"/>
                <a:cs typeface="+mn-cs"/>
              </a:rPr>
              <a:t>Further information and registration can be found on</a:t>
            </a:r>
            <a:r>
              <a:rPr kumimoji="0" lang="en-GB" sz="1800" b="0" i="0" u="none" strike="noStrike" kern="1200" cap="none" spc="0" normalizeH="0" baseline="0" noProof="0" dirty="0">
                <a:ln>
                  <a:noFill/>
                </a:ln>
                <a:solidFill>
                  <a:srgbClr val="FFFF00"/>
                </a:solidFill>
                <a:effectLst/>
                <a:uLnTx/>
                <a:uFillTx/>
                <a:latin typeface="Helvetica LT Std"/>
                <a:ea typeface="+mn-ea"/>
                <a:cs typeface="+mn-cs"/>
              </a:rPr>
              <a:t> ics.ie/events</a:t>
            </a:r>
          </a:p>
          <a:p>
            <a:pPr marL="0" marR="0" lvl="0" indent="0" algn="l" defTabSz="914400" rtl="0" eaLnBrk="1" fontAlgn="auto" latinLnBrk="0" hangingPunct="1">
              <a:lnSpc>
                <a:spcPct val="100000"/>
              </a:lnSpc>
              <a:spcBef>
                <a:spcPts val="0"/>
              </a:spcBef>
              <a:spcAft>
                <a:spcPts val="0"/>
              </a:spcAft>
              <a:buClr>
                <a:srgbClr val="F89B2A"/>
              </a:buClr>
              <a:buSzTx/>
              <a:buFontTx/>
              <a:buNone/>
              <a:tabLst/>
              <a:defRPr/>
            </a:pPr>
            <a:endParaRPr kumimoji="0" lang="en-GB" sz="1800" b="0" i="0" u="none" strike="noStrike" kern="1200" cap="none" spc="0" normalizeH="0" baseline="0" noProof="0" dirty="0">
              <a:ln>
                <a:noFill/>
              </a:ln>
              <a:solidFill>
                <a:prstClr val="white"/>
              </a:solidFill>
              <a:effectLst/>
              <a:uLnTx/>
              <a:uFillTx/>
              <a:latin typeface="Helvetica LT Std"/>
              <a:ea typeface="+mn-ea"/>
              <a:cs typeface="+mn-cs"/>
            </a:endParaRPr>
          </a:p>
          <a:p>
            <a:pPr marL="0" marR="0" lvl="0" indent="0" algn="l" defTabSz="914400" rtl="0" eaLnBrk="1" fontAlgn="auto" latinLnBrk="0" hangingPunct="1">
              <a:lnSpc>
                <a:spcPct val="100000"/>
              </a:lnSpc>
              <a:spcBef>
                <a:spcPts val="0"/>
              </a:spcBef>
              <a:spcAft>
                <a:spcPts val="0"/>
              </a:spcAft>
              <a:buClr>
                <a:srgbClr val="F89B2A"/>
              </a:buClr>
              <a:buSzTx/>
              <a:buFontTx/>
              <a:buNone/>
              <a:tabLst/>
              <a:defRPr/>
            </a:pPr>
            <a:r>
              <a:rPr kumimoji="0" lang="en-GB" sz="1800" b="0" i="0" u="none" strike="noStrike" kern="1200" cap="none" spc="0" normalizeH="0" baseline="0" noProof="0" dirty="0">
                <a:ln>
                  <a:noFill/>
                </a:ln>
                <a:solidFill>
                  <a:prstClr val="white"/>
                </a:solidFill>
                <a:effectLst/>
                <a:uLnTx/>
                <a:uFillTx/>
                <a:latin typeface="Helvetica LT Std"/>
                <a:ea typeface="+mn-ea"/>
                <a:cs typeface="+mn-cs"/>
              </a:rPr>
              <a:t>Become a member of ICS at </a:t>
            </a:r>
            <a:r>
              <a:rPr kumimoji="0" lang="en-GB" sz="1800" b="0" i="0" u="none" strike="noStrike" kern="1200" cap="none" spc="0" normalizeH="0" baseline="0" noProof="0" dirty="0">
                <a:ln>
                  <a:noFill/>
                </a:ln>
                <a:solidFill>
                  <a:srgbClr val="FFFF00"/>
                </a:solidFill>
                <a:effectLst/>
                <a:uLnTx/>
                <a:uFillTx/>
                <a:latin typeface="Helvetica LT Std"/>
                <a:ea typeface="+mn-ea"/>
                <a:cs typeface="+mn-cs"/>
              </a:rPr>
              <a:t>ics.ie/member</a:t>
            </a:r>
          </a:p>
        </p:txBody>
      </p:sp>
      <p:sp>
        <p:nvSpPr>
          <p:cNvPr id="6" name="TextBox 5">
            <a:extLst>
              <a:ext uri="{FF2B5EF4-FFF2-40B4-BE49-F238E27FC236}">
                <a16:creationId xmlns:a16="http://schemas.microsoft.com/office/drawing/2014/main" id="{C5A7F177-438C-40EA-986C-BEB76A4A8B1E}"/>
              </a:ext>
              <a:ext uri="{C183D7F6-B498-43B3-948B-1728B52AA6E4}">
                <adec:decorative xmlns:adec="http://schemas.microsoft.com/office/drawing/2017/decorative" val="1"/>
              </a:ext>
            </a:extLst>
          </p:cNvPr>
          <p:cNvSpPr txBox="1"/>
          <p:nvPr/>
        </p:nvSpPr>
        <p:spPr>
          <a:xfrm>
            <a:off x="339634" y="6421214"/>
            <a:ext cx="8575040" cy="33855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89B2A"/>
                </a:solidFill>
                <a:effectLst/>
                <a:uLnTx/>
                <a:uFillTx/>
                <a:latin typeface="Arial Black"/>
                <a:ea typeface="+mn-ea"/>
                <a:cs typeface="Arial"/>
              </a:rPr>
              <a:t>ICS - The voice of IT Professionals in Ireland – www.ics.ie​</a:t>
            </a:r>
            <a:endParaRPr kumimoji="0" lang="en-IE" sz="1600" b="0" i="0" u="none" strike="noStrike" kern="1200" cap="none" spc="0" normalizeH="0" baseline="0" noProof="0" dirty="0">
              <a:ln>
                <a:noFill/>
              </a:ln>
              <a:solidFill>
                <a:srgbClr val="F89B2A"/>
              </a:solidFill>
              <a:effectLst/>
              <a:uLnTx/>
              <a:uFillTx/>
              <a:latin typeface="Arial Black"/>
              <a:ea typeface="+mn-ea"/>
              <a:cs typeface="Arial"/>
            </a:endParaRPr>
          </a:p>
        </p:txBody>
      </p:sp>
    </p:spTree>
    <p:extLst>
      <p:ext uri="{BB962C8B-B14F-4D97-AF65-F5344CB8AC3E}">
        <p14:creationId xmlns:p14="http://schemas.microsoft.com/office/powerpoint/2010/main" val="2791165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gfa6d8870b4_0_39"/>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IE" dirty="0"/>
              <a:t>Main steps in creating accessible documents - PDFs</a:t>
            </a:r>
            <a:endParaRPr dirty="0"/>
          </a:p>
        </p:txBody>
      </p:sp>
      <p:sp>
        <p:nvSpPr>
          <p:cNvPr id="116" name="Google Shape;116;gfa6d8870b4_0_39"/>
          <p:cNvSpPr txBox="1">
            <a:spLocks noGrp="1"/>
          </p:cNvSpPr>
          <p:nvPr>
            <p:ph type="body" idx="1"/>
          </p:nvPr>
        </p:nvSpPr>
        <p:spPr>
          <a:xfrm>
            <a:off x="224424" y="2138776"/>
            <a:ext cx="10515600" cy="4351200"/>
          </a:xfrm>
          <a:prstGeom prst="rect">
            <a:avLst/>
          </a:prstGeom>
        </p:spPr>
        <p:txBody>
          <a:bodyPr spcFirstLastPara="1" wrap="square" lIns="91425" tIns="45700" rIns="91425" bIns="45700" anchor="t" anchorCtr="0">
            <a:normAutofit/>
          </a:bodyPr>
          <a:lstStyle/>
          <a:p>
            <a:pPr indent="-457200"/>
            <a:r>
              <a:rPr lang="en-IE" sz="4000" dirty="0"/>
              <a:t>Source document – Word?</a:t>
            </a:r>
          </a:p>
          <a:p>
            <a:pPr indent="-457200"/>
            <a:r>
              <a:rPr lang="en-IE" sz="4000" dirty="0"/>
              <a:t>Converting to PDF</a:t>
            </a:r>
          </a:p>
          <a:p>
            <a:pPr indent="-457200"/>
            <a:r>
              <a:rPr lang="en-IE" sz="4000" dirty="0"/>
              <a:t>Use the Action Wizard! </a:t>
            </a:r>
          </a:p>
          <a:p>
            <a:pPr indent="-457200"/>
            <a:r>
              <a:rPr lang="en-IE" sz="4000" dirty="0"/>
              <a:t>Run the Accessibility checker</a:t>
            </a:r>
            <a:endParaRPr sz="4000" dirty="0"/>
          </a:p>
        </p:txBody>
      </p:sp>
      <p:pic>
        <p:nvPicPr>
          <p:cNvPr id="3" name="Picture 2" descr="The Action Wizard in PDF&#10;&#10;Cartoon wizard pointing at Make Accessible Action Wizard toolbar in a PDF document" title="The Action Wizard in PDF"/>
          <p:cNvPicPr>
            <a:picLocks noChangeAspect="1"/>
          </p:cNvPicPr>
          <p:nvPr/>
        </p:nvPicPr>
        <p:blipFill>
          <a:blip r:embed="rId3"/>
          <a:stretch>
            <a:fillRect/>
          </a:stretch>
        </p:blipFill>
        <p:spPr>
          <a:xfrm>
            <a:off x="8326742" y="1857912"/>
            <a:ext cx="3197203" cy="3663310"/>
          </a:xfrm>
          <a:prstGeom prst="rect">
            <a:avLst/>
          </a:prstGeom>
        </p:spPr>
      </p:pic>
    </p:spTree>
    <p:extLst>
      <p:ext uri="{BB962C8B-B14F-4D97-AF65-F5344CB8AC3E}">
        <p14:creationId xmlns:p14="http://schemas.microsoft.com/office/powerpoint/2010/main" val="30532931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fa6d8870b4_0_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IE" dirty="0"/>
              <a:t>Working with external bodies.</a:t>
            </a:r>
            <a:endParaRPr dirty="0"/>
          </a:p>
        </p:txBody>
      </p:sp>
      <p:sp>
        <p:nvSpPr>
          <p:cNvPr id="123" name="Google Shape;123;gfa6d8870b4_0_0"/>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228600" lvl="0" indent="-241934" algn="l" rtl="0">
              <a:spcBef>
                <a:spcPts val="1000"/>
              </a:spcBef>
              <a:spcAft>
                <a:spcPts val="0"/>
              </a:spcAft>
              <a:buSzPts val="2800"/>
              <a:buChar char="•"/>
            </a:pPr>
            <a:r>
              <a:rPr lang="en-IE" dirty="0"/>
              <a:t>Contractors will need help and guidance.  Check document accessibility at early stage!</a:t>
            </a:r>
            <a:endParaRPr dirty="0"/>
          </a:p>
          <a:p>
            <a:pPr marL="228600" lvl="0" indent="0" algn="l" rtl="0">
              <a:spcBef>
                <a:spcPts val="1000"/>
              </a:spcBef>
              <a:spcAft>
                <a:spcPts val="0"/>
              </a:spcAft>
              <a:buNone/>
            </a:pPr>
            <a:endParaRPr dirty="0"/>
          </a:p>
          <a:p>
            <a:pPr marL="228600" lvl="0" indent="-241934" algn="l" rtl="0">
              <a:spcBef>
                <a:spcPts val="1000"/>
              </a:spcBef>
              <a:spcAft>
                <a:spcPts val="0"/>
              </a:spcAft>
              <a:buSzPts val="2800"/>
              <a:buChar char="•"/>
            </a:pPr>
            <a:r>
              <a:rPr lang="en-IE" dirty="0"/>
              <a:t>Ensure that the publisher/graphic designer will provide you with a fully accessible end document.  Check document accessibility at early stage!</a:t>
            </a:r>
            <a:endParaRPr dirty="0"/>
          </a:p>
        </p:txBody>
      </p:sp>
    </p:spTree>
    <p:extLst>
      <p:ext uri="{BB962C8B-B14F-4D97-AF65-F5344CB8AC3E}">
        <p14:creationId xmlns:p14="http://schemas.microsoft.com/office/powerpoint/2010/main" val="8116346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fa6d8870b4_0_19"/>
          <p:cNvSpPr txBox="1">
            <a:spLocks noGrp="1"/>
          </p:cNvSpPr>
          <p:nvPr>
            <p:ph type="title"/>
          </p:nvPr>
        </p:nvSpPr>
        <p:spPr>
          <a:xfrm>
            <a:off x="728870" y="114605"/>
            <a:ext cx="10515600" cy="698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IE" sz="3600" b="1" dirty="0"/>
              <a:t>Resources</a:t>
            </a:r>
            <a:endParaRPr sz="3600" b="1" dirty="0"/>
          </a:p>
        </p:txBody>
      </p:sp>
      <p:sp>
        <p:nvSpPr>
          <p:cNvPr id="160" name="Google Shape;160;gfa6d8870b4_0_19"/>
          <p:cNvSpPr txBox="1">
            <a:spLocks noGrp="1"/>
          </p:cNvSpPr>
          <p:nvPr>
            <p:ph type="body" idx="1"/>
          </p:nvPr>
        </p:nvSpPr>
        <p:spPr>
          <a:xfrm>
            <a:off x="728870" y="1063487"/>
            <a:ext cx="10515600" cy="4623329"/>
          </a:xfrm>
          <a:prstGeom prst="rect">
            <a:avLst/>
          </a:prstGeom>
          <a:noFill/>
          <a:ln>
            <a:noFill/>
          </a:ln>
        </p:spPr>
        <p:txBody>
          <a:bodyPr spcFirstLastPara="1" wrap="square" lIns="91425" tIns="45700" rIns="91425" bIns="45700" anchor="t" anchorCtr="0">
            <a:normAutofit fontScale="92500" lnSpcReduction="20000"/>
          </a:bodyPr>
          <a:lstStyle/>
          <a:p>
            <a:pPr marL="228600" lvl="0" indent="-214312" algn="l" rtl="0">
              <a:lnSpc>
                <a:spcPct val="90000"/>
              </a:lnSpc>
              <a:spcBef>
                <a:spcPts val="0"/>
              </a:spcBef>
              <a:spcAft>
                <a:spcPts val="0"/>
              </a:spcAft>
              <a:buClr>
                <a:schemeClr val="dk1"/>
              </a:buClr>
              <a:buSzPct val="100000"/>
              <a:buChar char="•"/>
            </a:pPr>
            <a:r>
              <a:rPr lang="en-IE" sz="3000" u="sng" dirty="0">
                <a:solidFill>
                  <a:schemeClr val="hlink"/>
                </a:solidFill>
                <a:hlinkClick r:id="rId3"/>
              </a:rPr>
              <a:t>Customer Communications Toolkit for the Public Service – a Universal Design Approach</a:t>
            </a:r>
            <a:endParaRPr sz="3000" dirty="0"/>
          </a:p>
          <a:p>
            <a:pPr marL="0" lvl="0" indent="0" algn="l" rtl="0">
              <a:lnSpc>
                <a:spcPct val="90000"/>
              </a:lnSpc>
              <a:spcBef>
                <a:spcPts val="1200"/>
              </a:spcBef>
              <a:spcAft>
                <a:spcPts val="0"/>
              </a:spcAft>
              <a:buClr>
                <a:schemeClr val="dk1"/>
              </a:buClr>
              <a:buSzPct val="100000"/>
              <a:buNone/>
            </a:pPr>
            <a:r>
              <a:rPr lang="en-IE" sz="3000" dirty="0"/>
              <a:t>Guidance on Written, Spoken &amp; Signed and Digital Communication.  Contains checklists, tips and links to learn more</a:t>
            </a:r>
            <a:endParaRPr dirty="0"/>
          </a:p>
          <a:p>
            <a:pPr marL="0" lvl="0" indent="0" algn="l" rtl="0">
              <a:lnSpc>
                <a:spcPct val="90000"/>
              </a:lnSpc>
              <a:spcBef>
                <a:spcPts val="1200"/>
              </a:spcBef>
              <a:spcAft>
                <a:spcPts val="0"/>
              </a:spcAft>
              <a:buClr>
                <a:schemeClr val="dk1"/>
              </a:buClr>
              <a:buSzPct val="100000"/>
              <a:buNone/>
            </a:pPr>
            <a:endParaRPr sz="3000" dirty="0"/>
          </a:p>
          <a:p>
            <a:pPr marL="228600" lvl="0" indent="-214312" algn="l" rtl="0">
              <a:lnSpc>
                <a:spcPct val="90000"/>
              </a:lnSpc>
              <a:spcBef>
                <a:spcPts val="1200"/>
              </a:spcBef>
              <a:spcAft>
                <a:spcPts val="0"/>
              </a:spcAft>
              <a:buClr>
                <a:schemeClr val="dk1"/>
              </a:buClr>
              <a:buSzPct val="100000"/>
              <a:buChar char="•"/>
            </a:pPr>
            <a:r>
              <a:rPr lang="en-IE" sz="3000" u="sng" dirty="0">
                <a:solidFill>
                  <a:schemeClr val="hlink"/>
                </a:solidFill>
                <a:hlinkClick r:id="rId4"/>
              </a:rPr>
              <a:t>Web accessibility techniques – Content Providers</a:t>
            </a:r>
            <a:endParaRPr sz="3000" dirty="0"/>
          </a:p>
          <a:p>
            <a:pPr marL="0" lvl="0" indent="0" algn="l" rtl="0">
              <a:lnSpc>
                <a:spcPct val="90000"/>
              </a:lnSpc>
              <a:spcBef>
                <a:spcPts val="1200"/>
              </a:spcBef>
              <a:spcAft>
                <a:spcPts val="0"/>
              </a:spcAft>
              <a:buClr>
                <a:schemeClr val="dk1"/>
              </a:buClr>
              <a:buSzPct val="100000"/>
              <a:buNone/>
            </a:pPr>
            <a:r>
              <a:rPr lang="en-IE" sz="3000" dirty="0"/>
              <a:t>Techniques designed to help you present digital content in a way that allows users to access, understand and use it.</a:t>
            </a:r>
            <a:endParaRPr dirty="0"/>
          </a:p>
          <a:p>
            <a:pPr marL="228600" lvl="0" indent="-52387" algn="l" rtl="0">
              <a:lnSpc>
                <a:spcPct val="90000"/>
              </a:lnSpc>
              <a:spcBef>
                <a:spcPts val="1200"/>
              </a:spcBef>
              <a:spcAft>
                <a:spcPts val="0"/>
              </a:spcAft>
              <a:buClr>
                <a:schemeClr val="dk1"/>
              </a:buClr>
              <a:buSzPct val="100000"/>
              <a:buNone/>
            </a:pPr>
            <a:endParaRPr sz="3000" dirty="0"/>
          </a:p>
          <a:p>
            <a:pPr marL="228600" lvl="0" indent="-214312" algn="l" rtl="0">
              <a:lnSpc>
                <a:spcPct val="90000"/>
              </a:lnSpc>
              <a:spcBef>
                <a:spcPts val="1200"/>
              </a:spcBef>
              <a:spcAft>
                <a:spcPts val="0"/>
              </a:spcAft>
              <a:buClr>
                <a:schemeClr val="dk1"/>
              </a:buClr>
              <a:buSzPct val="100000"/>
              <a:buChar char="•"/>
            </a:pPr>
            <a:r>
              <a:rPr lang="en-IE" sz="3000" dirty="0"/>
              <a:t>Guidance and resources – </a:t>
            </a:r>
            <a:r>
              <a:rPr lang="en-IE" sz="3000" u="sng" dirty="0">
                <a:solidFill>
                  <a:schemeClr val="hlink"/>
                </a:solidFill>
                <a:hlinkClick r:id="rId5"/>
              </a:rPr>
              <a:t>Specific topics in digital accessibility</a:t>
            </a:r>
            <a:endParaRPr sz="3000" dirty="0"/>
          </a:p>
          <a:p>
            <a:pPr marL="0" lvl="0" indent="0" algn="l" rtl="0">
              <a:lnSpc>
                <a:spcPct val="90000"/>
              </a:lnSpc>
              <a:spcBef>
                <a:spcPts val="1200"/>
              </a:spcBef>
              <a:spcAft>
                <a:spcPts val="0"/>
              </a:spcAft>
              <a:buClr>
                <a:schemeClr val="dk1"/>
              </a:buClr>
              <a:buSzPct val="100000"/>
              <a:buNone/>
            </a:pPr>
            <a:r>
              <a:rPr lang="en-IE" sz="3000" dirty="0"/>
              <a:t>Links to guidance on creating accessible Word, </a:t>
            </a:r>
            <a:r>
              <a:rPr lang="en-IE" sz="3000" dirty="0" err="1"/>
              <a:t>Powerpoint</a:t>
            </a:r>
            <a:r>
              <a:rPr lang="en-IE" sz="3000" dirty="0"/>
              <a:t> and PDFs</a:t>
            </a:r>
            <a:endParaRPr dirty="0"/>
          </a:p>
          <a:p>
            <a:pPr marL="228600" lvl="0" indent="-52387" algn="l" rtl="0">
              <a:lnSpc>
                <a:spcPct val="90000"/>
              </a:lnSpc>
              <a:spcBef>
                <a:spcPts val="1200"/>
              </a:spcBef>
              <a:spcAft>
                <a:spcPts val="0"/>
              </a:spcAft>
              <a:buClr>
                <a:schemeClr val="dk1"/>
              </a:buClr>
              <a:buSzPct val="100000"/>
              <a:buNone/>
            </a:pPr>
            <a:endParaRPr sz="3000" dirty="0"/>
          </a:p>
          <a:p>
            <a:pPr marL="228600" lvl="0" indent="-64135" algn="l" rtl="0">
              <a:lnSpc>
                <a:spcPct val="90000"/>
              </a:lnSpc>
              <a:spcBef>
                <a:spcPts val="1600"/>
              </a:spcBef>
              <a:spcAft>
                <a:spcPts val="0"/>
              </a:spcAft>
              <a:buClr>
                <a:schemeClr val="dk1"/>
              </a:buClr>
              <a:buSzPct val="100000"/>
              <a:buNone/>
            </a:pPr>
            <a:endParaRPr dirty="0"/>
          </a:p>
        </p:txBody>
      </p:sp>
    </p:spTree>
    <p:extLst>
      <p:ext uri="{BB962C8B-B14F-4D97-AF65-F5344CB8AC3E}">
        <p14:creationId xmlns:p14="http://schemas.microsoft.com/office/powerpoint/2010/main" val="681160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03156" y="371700"/>
            <a:ext cx="4621048" cy="3185070"/>
          </a:xfrm>
        </p:spPr>
        <p:txBody>
          <a:bodyPr>
            <a:normAutofit/>
          </a:bodyPr>
          <a:lstStyle/>
          <a:p>
            <a:pPr algn="l"/>
            <a:r>
              <a:rPr lang="en-IE" dirty="0"/>
              <a:t>Creating Accessible Documents</a:t>
            </a:r>
            <a:endParaRPr lang="en-IE" sz="6600" dirty="0"/>
          </a:p>
        </p:txBody>
      </p:sp>
      <p:sp>
        <p:nvSpPr>
          <p:cNvPr id="3" name="Subtitle 2"/>
          <p:cNvSpPr>
            <a:spLocks noGrp="1"/>
          </p:cNvSpPr>
          <p:nvPr>
            <p:ph type="subTitle" idx="1"/>
          </p:nvPr>
        </p:nvSpPr>
        <p:spPr>
          <a:xfrm>
            <a:off x="7250363" y="4313223"/>
            <a:ext cx="4202526" cy="2445419"/>
          </a:xfrm>
        </p:spPr>
        <p:txBody>
          <a:bodyPr>
            <a:normAutofit/>
          </a:bodyPr>
          <a:lstStyle/>
          <a:p>
            <a:pPr algn="l"/>
            <a:r>
              <a:rPr lang="en-IE" dirty="0" err="1"/>
              <a:t>Kyran</a:t>
            </a:r>
            <a:r>
              <a:rPr lang="en-IE" dirty="0"/>
              <a:t> </a:t>
            </a:r>
            <a:r>
              <a:rPr lang="en-IE" dirty="0" err="1"/>
              <a:t>O’Mahoney</a:t>
            </a:r>
            <a:r>
              <a:rPr lang="en-IE" dirty="0"/>
              <a:t> (CTO)</a:t>
            </a:r>
          </a:p>
          <a:p>
            <a:pPr algn="l"/>
            <a:r>
              <a:rPr lang="en-IE" dirty="0"/>
              <a:t>Sean Doran</a:t>
            </a:r>
          </a:p>
          <a:p>
            <a:pPr algn="l"/>
            <a:r>
              <a:rPr lang="en-IE" dirty="0"/>
              <a:t>NCBI.ie</a:t>
            </a:r>
          </a:p>
          <a:p>
            <a:pPr algn="l"/>
            <a:endParaRPr lang="en-IE" dirty="0"/>
          </a:p>
        </p:txBody>
      </p:sp>
      <p:pic>
        <p:nvPicPr>
          <p:cNvPr id="15" name="Picture 4">
            <a:extLs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9979" y="5905371"/>
            <a:ext cx="1917462" cy="85327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0228" y="5703985"/>
            <a:ext cx="345760" cy="40277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742984" y="6106757"/>
            <a:ext cx="460191" cy="460191"/>
          </a:xfrm>
          <a:prstGeom prst="rect">
            <a:avLst/>
          </a:prstGeom>
        </p:spPr>
      </p:pic>
      <p:pic>
        <p:nvPicPr>
          <p:cNvPr id="10" name="Picture 2">
            <a:extLst>
              <a:ext uri="{C183D7F6-B498-43B3-948B-1728B52AA6E4}">
                <adec:decorative xmlns:adec="http://schemas.microsoft.com/office/drawing/2017/decorative" val="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5685" r="25186" b="75647"/>
          <a:stretch/>
        </p:blipFill>
        <p:spPr bwMode="auto">
          <a:xfrm>
            <a:off x="1008530" y="622968"/>
            <a:ext cx="2705860" cy="1341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04595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AFA29-C684-3F4E-A9DB-F777B22B4DB1}"/>
              </a:ext>
            </a:extLst>
          </p:cNvPr>
          <p:cNvSpPr>
            <a:spLocks noGrp="1"/>
          </p:cNvSpPr>
          <p:nvPr>
            <p:ph type="title"/>
          </p:nvPr>
        </p:nvSpPr>
        <p:spPr/>
        <p:txBody>
          <a:bodyPr>
            <a:normAutofit/>
          </a:bodyPr>
          <a:lstStyle/>
          <a:p>
            <a:r>
              <a:rPr lang="en-US" sz="3600" dirty="0">
                <a:hlinkClick r:id="rId3"/>
              </a:rPr>
              <a:t>ICS NDA Web Accessibility Directive Training Series</a:t>
            </a:r>
            <a:endParaRPr lang="en-US" sz="3600" dirty="0"/>
          </a:p>
        </p:txBody>
      </p:sp>
      <p:pic>
        <p:nvPicPr>
          <p:cNvPr id="3" name="Picture 2" descr="Introduction – EU Web Accessibility Directive - 29th September 12-1pm&#10;&#10;Web Accessibility in practise - 21st October 10.30am – 12pm&#10;&#10;Reviewing your website’s compliance - 27th October 12-1pm&#10;&#10;Creating accessible digital content - 17th November 12-1pm&#10;&#10;Understanding Accessibility Evaluations and Testing Results - 25th November 10.30am-12pm&#10;&#10;Accessibility for Copywriters - 9th December 10.30am – 12pm&#10;" title="ICS NDA Training Series"/>
          <p:cNvPicPr>
            <a:picLocks noChangeAspect="1"/>
          </p:cNvPicPr>
          <p:nvPr/>
        </p:nvPicPr>
        <p:blipFill>
          <a:blip r:embed="rId4"/>
          <a:stretch>
            <a:fillRect/>
          </a:stretch>
        </p:blipFill>
        <p:spPr>
          <a:xfrm>
            <a:off x="3189839" y="1690688"/>
            <a:ext cx="8679769" cy="4844290"/>
          </a:xfrm>
          <a:prstGeom prst="rect">
            <a:avLst/>
          </a:prstGeom>
        </p:spPr>
      </p:pic>
      <p:pic>
        <p:nvPicPr>
          <p:cNvPr id="11" name="Picture 4">
            <a:extLs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105" y="2620614"/>
            <a:ext cx="1698835" cy="75598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C183D7F6-B498-43B3-948B-1728B52AA6E4}">
                <adec:decorative xmlns:adec="http://schemas.microsoft.com/office/drawing/2017/decorative" val="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32409" b="33430"/>
          <a:stretch/>
        </p:blipFill>
        <p:spPr bwMode="auto">
          <a:xfrm>
            <a:off x="0" y="3597394"/>
            <a:ext cx="2882714" cy="984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0162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5261"/>
            <a:ext cx="10515600" cy="1111257"/>
          </a:xfrm>
        </p:spPr>
        <p:txBody>
          <a:bodyPr/>
          <a:lstStyle/>
          <a:p>
            <a:r>
              <a:rPr lang="en-IE" dirty="0"/>
              <a:t>One last thing…</a:t>
            </a:r>
          </a:p>
        </p:txBody>
      </p:sp>
      <p:sp>
        <p:nvSpPr>
          <p:cNvPr id="3" name="Content Placeholder 2"/>
          <p:cNvSpPr>
            <a:spLocks noGrp="1"/>
          </p:cNvSpPr>
          <p:nvPr>
            <p:ph idx="1"/>
          </p:nvPr>
        </p:nvSpPr>
        <p:spPr>
          <a:xfrm>
            <a:off x="838200" y="1236518"/>
            <a:ext cx="10515600" cy="4940445"/>
          </a:xfrm>
        </p:spPr>
        <p:txBody>
          <a:bodyPr/>
          <a:lstStyle/>
          <a:p>
            <a:r>
              <a:rPr lang="en-IE" dirty="0"/>
              <a:t>We’re hiring! </a:t>
            </a:r>
          </a:p>
          <a:p>
            <a:r>
              <a:rPr lang="en-IE" dirty="0"/>
              <a:t>2 posts</a:t>
            </a:r>
          </a:p>
          <a:p>
            <a:pPr lvl="1"/>
            <a:r>
              <a:rPr lang="en-IE" dirty="0"/>
              <a:t>HEO</a:t>
            </a:r>
          </a:p>
          <a:p>
            <a:pPr lvl="1"/>
            <a:r>
              <a:rPr lang="en-IE" dirty="0"/>
              <a:t>EO</a:t>
            </a:r>
          </a:p>
          <a:p>
            <a:pPr lvl="1"/>
            <a:r>
              <a:rPr lang="en-IE" dirty="0"/>
              <a:t>Full-time permanent</a:t>
            </a:r>
          </a:p>
          <a:p>
            <a:endParaRPr lang="en-IE" b="1" dirty="0"/>
          </a:p>
          <a:p>
            <a:r>
              <a:rPr lang="en-IE" dirty="0"/>
              <a:t>Closing date is 11am on Monday 22</a:t>
            </a:r>
            <a:r>
              <a:rPr lang="en-IE" baseline="30000" dirty="0"/>
              <a:t>nd</a:t>
            </a:r>
            <a:r>
              <a:rPr lang="en-IE" dirty="0"/>
              <a:t> November!</a:t>
            </a:r>
            <a:endParaRPr lang="en-IE" b="1" dirty="0"/>
          </a:p>
          <a:p>
            <a:r>
              <a:rPr lang="en-IE" dirty="0"/>
              <a:t>More </a:t>
            </a:r>
            <a:r>
              <a:rPr lang="en-IE" dirty="0">
                <a:hlinkClick r:id="rId2"/>
              </a:rPr>
              <a:t>details available on the NDA website </a:t>
            </a:r>
            <a:endParaRPr lang="en-IE" dirty="0"/>
          </a:p>
        </p:txBody>
      </p:sp>
      <p:pic>
        <p:nvPicPr>
          <p:cNvPr id="3074" name="Picture 2" descr="EU Web Accessibility Directive Monitoring Team, part of the Centre for Excellence in universal Design at the National Disability Author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027906"/>
            <a:ext cx="5327343" cy="2943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65030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615180" y="253859"/>
            <a:ext cx="5410200" cy="2387600"/>
          </a:xfrm>
        </p:spPr>
        <p:txBody>
          <a:bodyPr>
            <a:normAutofit/>
          </a:bodyPr>
          <a:lstStyle/>
          <a:p>
            <a:pPr algn="l"/>
            <a:r>
              <a:rPr lang="en-IE" dirty="0">
                <a:latin typeface="+mn-lt"/>
              </a:rPr>
              <a:t>Thank you</a:t>
            </a:r>
          </a:p>
        </p:txBody>
      </p:sp>
      <p:sp>
        <p:nvSpPr>
          <p:cNvPr id="3" name="Subtitle 2"/>
          <p:cNvSpPr>
            <a:spLocks noGrp="1"/>
          </p:cNvSpPr>
          <p:nvPr>
            <p:ph type="subTitle" idx="1"/>
          </p:nvPr>
        </p:nvSpPr>
        <p:spPr>
          <a:xfrm>
            <a:off x="7190728" y="4265563"/>
            <a:ext cx="4202526" cy="2445419"/>
          </a:xfrm>
        </p:spPr>
        <p:txBody>
          <a:bodyPr>
            <a:normAutofit fontScale="92500" lnSpcReduction="20000"/>
          </a:bodyPr>
          <a:lstStyle/>
          <a:p>
            <a:pPr algn="l"/>
            <a:r>
              <a:rPr lang="en-IE" dirty="0"/>
              <a:t>Dónal Rice</a:t>
            </a:r>
          </a:p>
          <a:p>
            <a:pPr algn="l"/>
            <a:r>
              <a:rPr lang="en-IE" dirty="0"/>
              <a:t>Senior Standards and Monitoring Officer</a:t>
            </a:r>
          </a:p>
          <a:p>
            <a:pPr algn="l"/>
            <a:r>
              <a:rPr lang="en-IE" dirty="0">
                <a:hlinkClick r:id="rId2"/>
              </a:rPr>
              <a:t>djrice@nda.ie</a:t>
            </a:r>
            <a:endParaRPr lang="en-IE" dirty="0"/>
          </a:p>
          <a:p>
            <a:pPr algn="l"/>
            <a:r>
              <a:rPr lang="en-IE" dirty="0"/>
              <a:t>@_</a:t>
            </a:r>
            <a:r>
              <a:rPr lang="en-IE" dirty="0" err="1"/>
              <a:t>donalrice</a:t>
            </a:r>
            <a:endParaRPr lang="en-IE" dirty="0"/>
          </a:p>
          <a:p>
            <a:pPr algn="l"/>
            <a:r>
              <a:rPr lang="en-IE" dirty="0"/>
              <a:t>086 8567357</a:t>
            </a:r>
          </a:p>
          <a:p>
            <a:pPr algn="l"/>
            <a:r>
              <a:rPr lang="en-IE" dirty="0"/>
              <a:t>www.universaldesign.ie</a:t>
            </a:r>
          </a:p>
          <a:p>
            <a:pPr algn="l"/>
            <a:endParaRPr lang="en-IE" dirty="0"/>
          </a:p>
          <a:p>
            <a:pPr algn="l"/>
            <a:endParaRPr lang="en-IE" dirty="0"/>
          </a:p>
          <a:p>
            <a:pPr algn="l"/>
            <a:endParaRPr lang="en-IE" dirty="0"/>
          </a:p>
        </p:txBody>
      </p:sp>
      <p:pic>
        <p:nvPicPr>
          <p:cNvPr id="1026" name="Picture 2">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0192" y="5535932"/>
            <a:ext cx="305513" cy="31679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0069" y="5122424"/>
            <a:ext cx="345760" cy="40277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l="6608"/>
          <a:stretch/>
        </p:blipFill>
        <p:spPr>
          <a:xfrm>
            <a:off x="180342" y="699585"/>
            <a:ext cx="6434838" cy="4218298"/>
          </a:xfrm>
          <a:prstGeom prst="rect">
            <a:avLst/>
          </a:prstGeom>
        </p:spPr>
      </p:pic>
      <p:pic>
        <p:nvPicPr>
          <p:cNvPr id="1034" name="Picture 10">
            <a:extLst>
              <a:ext uri="{C183D7F6-B498-43B3-948B-1728B52AA6E4}">
                <adec:decorative xmlns:adec="http://schemas.microsoft.com/office/drawing/2017/decorative" val="1"/>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7650"/>
          <a:stretch/>
        </p:blipFill>
        <p:spPr bwMode="auto">
          <a:xfrm>
            <a:off x="6780192" y="5964863"/>
            <a:ext cx="252395" cy="25173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6676293" y="6298451"/>
            <a:ext cx="460191" cy="460191"/>
          </a:xfrm>
          <a:prstGeom prst="rect">
            <a:avLst/>
          </a:prstGeom>
        </p:spPr>
      </p:pic>
    </p:spTree>
    <p:extLst>
      <p:ext uri="{BB962C8B-B14F-4D97-AF65-F5344CB8AC3E}">
        <p14:creationId xmlns:p14="http://schemas.microsoft.com/office/powerpoint/2010/main" val="1554877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AFA29-C684-3F4E-A9DB-F777B22B4DB1}"/>
              </a:ext>
            </a:extLst>
          </p:cNvPr>
          <p:cNvSpPr>
            <a:spLocks noGrp="1"/>
          </p:cNvSpPr>
          <p:nvPr>
            <p:ph type="title"/>
          </p:nvPr>
        </p:nvSpPr>
        <p:spPr/>
        <p:txBody>
          <a:bodyPr>
            <a:normAutofit/>
          </a:bodyPr>
          <a:lstStyle/>
          <a:p>
            <a:r>
              <a:rPr lang="en-US" sz="3600" dirty="0">
                <a:hlinkClick r:id="rId3"/>
              </a:rPr>
              <a:t>ICS NDA Web Accessibility Directive Training Series</a:t>
            </a:r>
            <a:endParaRPr lang="en-US" sz="3600" dirty="0"/>
          </a:p>
        </p:txBody>
      </p:sp>
      <p:pic>
        <p:nvPicPr>
          <p:cNvPr id="5" name="Picture 4" descr="Introduction – EU Web Accessibility Directive - 29th September 12-1pm&#10;Introduction to accessibility- 21st October 10.30am – 12pm&#10;Reviewing your website’s compliance - 27th October 12-1pm&#10;Creating accessible digital content - 17th November 12-1pm&#10;Understanding Accessibility Evaluations and Testing Results - 25th November 10.30am-12pm&#10;Accessibility for Copywriters - 9th December 10.30am – 12pm&#10;" title="ICS NDA Training Series"/>
          <p:cNvPicPr>
            <a:picLocks noChangeAspect="1"/>
          </p:cNvPicPr>
          <p:nvPr/>
        </p:nvPicPr>
        <p:blipFill>
          <a:blip r:embed="rId4"/>
          <a:stretch>
            <a:fillRect/>
          </a:stretch>
        </p:blipFill>
        <p:spPr>
          <a:xfrm>
            <a:off x="981075" y="1400175"/>
            <a:ext cx="10610850" cy="4591050"/>
          </a:xfrm>
          <a:prstGeom prst="rect">
            <a:avLst/>
          </a:prstGeom>
        </p:spPr>
      </p:pic>
    </p:spTree>
    <p:extLst>
      <p:ext uri="{BB962C8B-B14F-4D97-AF65-F5344CB8AC3E}">
        <p14:creationId xmlns:p14="http://schemas.microsoft.com/office/powerpoint/2010/main" val="2863573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70952" y="270184"/>
            <a:ext cx="4621048" cy="3185070"/>
          </a:xfrm>
        </p:spPr>
        <p:txBody>
          <a:bodyPr>
            <a:normAutofit fontScale="90000"/>
          </a:bodyPr>
          <a:lstStyle/>
          <a:p>
            <a:pPr algn="l"/>
            <a:r>
              <a:rPr lang="en-IE" sz="6600" dirty="0"/>
              <a:t>Creating accessible digital content</a:t>
            </a:r>
          </a:p>
        </p:txBody>
      </p:sp>
      <p:sp>
        <p:nvSpPr>
          <p:cNvPr id="3" name="Subtitle 2"/>
          <p:cNvSpPr>
            <a:spLocks noGrp="1"/>
          </p:cNvSpPr>
          <p:nvPr>
            <p:ph type="subTitle" idx="1"/>
          </p:nvPr>
        </p:nvSpPr>
        <p:spPr>
          <a:xfrm>
            <a:off x="7250363" y="4313223"/>
            <a:ext cx="4202526" cy="2445419"/>
          </a:xfrm>
        </p:spPr>
        <p:txBody>
          <a:bodyPr>
            <a:normAutofit fontScale="92500" lnSpcReduction="20000"/>
          </a:bodyPr>
          <a:lstStyle/>
          <a:p>
            <a:pPr algn="l"/>
            <a:r>
              <a:rPr lang="en-IE" dirty="0"/>
              <a:t>Dónal Rice</a:t>
            </a:r>
          </a:p>
          <a:p>
            <a:pPr algn="l"/>
            <a:r>
              <a:rPr lang="en-IE" dirty="0"/>
              <a:t>Senior Standards and Monitoring Officer</a:t>
            </a:r>
          </a:p>
          <a:p>
            <a:pPr algn="l"/>
            <a:r>
              <a:rPr lang="en-IE" dirty="0">
                <a:hlinkClick r:id="rId2"/>
              </a:rPr>
              <a:t>djrice@nda.ie</a:t>
            </a:r>
            <a:endParaRPr lang="en-IE" dirty="0"/>
          </a:p>
          <a:p>
            <a:pPr algn="l"/>
            <a:r>
              <a:rPr lang="en-IE" dirty="0"/>
              <a:t>@_</a:t>
            </a:r>
            <a:r>
              <a:rPr lang="en-IE" dirty="0" err="1"/>
              <a:t>donalrice</a:t>
            </a:r>
            <a:endParaRPr lang="en-IE" dirty="0"/>
          </a:p>
          <a:p>
            <a:pPr algn="l"/>
            <a:r>
              <a:rPr lang="en-IE" dirty="0"/>
              <a:t>086 8567357</a:t>
            </a:r>
          </a:p>
          <a:p>
            <a:pPr algn="l"/>
            <a:r>
              <a:rPr lang="en-IE" dirty="0"/>
              <a:t>www.universaldesign.ie</a:t>
            </a:r>
          </a:p>
          <a:p>
            <a:pPr algn="l"/>
            <a:endParaRPr lang="en-IE" dirty="0"/>
          </a:p>
          <a:p>
            <a:pPr algn="l"/>
            <a:endParaRPr lang="en-IE" dirty="0"/>
          </a:p>
          <a:p>
            <a:pPr algn="l"/>
            <a:endParaRPr lang="en-IE" dirty="0"/>
          </a:p>
        </p:txBody>
      </p:sp>
      <p:pic>
        <p:nvPicPr>
          <p:cNvPr id="4" name="Picture 3" descr="Dónal Ric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4591" y="3143142"/>
            <a:ext cx="2046685" cy="2601860"/>
          </a:xfrm>
          <a:prstGeom prst="ellipse">
            <a:avLst/>
          </a:prstGeom>
          <a:ln>
            <a:noFill/>
          </a:ln>
          <a:effectLst>
            <a:softEdge rad="112500"/>
          </a:effectLst>
        </p:spPr>
      </p:pic>
      <p:pic>
        <p:nvPicPr>
          <p:cNvPr id="1026" name="Picture 2">
            <a:extLs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0192" y="5535932"/>
            <a:ext cx="305513" cy="31679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0069" y="5122424"/>
            <a:ext cx="345760" cy="40277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C183D7F6-B498-43B3-948B-1728B52AA6E4}">
                <adec:decorative xmlns:adec="http://schemas.microsoft.com/office/drawing/2017/decorative" val="1"/>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7650"/>
          <a:stretch/>
        </p:blipFill>
        <p:spPr bwMode="auto">
          <a:xfrm>
            <a:off x="6780192" y="5996035"/>
            <a:ext cx="252395" cy="25173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6676293" y="6298451"/>
            <a:ext cx="460191" cy="460191"/>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6414687" y="941187"/>
            <a:ext cx="1036521" cy="1036521"/>
          </a:xfrm>
          <a:prstGeom prst="rect">
            <a:avLst/>
          </a:prstGeom>
        </p:spPr>
      </p:pic>
      <p:pic>
        <p:nvPicPr>
          <p:cNvPr id="15" name="Picture 4">
            <a:extLst>
              <a:ext uri="{C183D7F6-B498-43B3-948B-1728B52AA6E4}">
                <adec:decorative xmlns:adec="http://schemas.microsoft.com/office/drawing/2017/decorative" val="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88415" y="5630026"/>
            <a:ext cx="1917462" cy="85327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2374" y="941187"/>
            <a:ext cx="5755209" cy="2060157"/>
          </a:xfrm>
          <a:prstGeom prst="rect">
            <a:avLst/>
          </a:prstGeom>
        </p:spPr>
      </p:pic>
    </p:spTree>
    <p:extLst>
      <p:ext uri="{BB962C8B-B14F-4D97-AF65-F5344CB8AC3E}">
        <p14:creationId xmlns:p14="http://schemas.microsoft.com/office/powerpoint/2010/main" val="4072253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681" y="70644"/>
            <a:ext cx="3849728" cy="2506662"/>
          </a:xfrm>
        </p:spPr>
        <p:txBody>
          <a:bodyPr>
            <a:normAutofit fontScale="90000"/>
          </a:bodyPr>
          <a:lstStyle/>
          <a:p>
            <a:r>
              <a:rPr lang="en-IE" b="1" kern="0" dirty="0">
                <a:latin typeface="Arial" pitchFamily="34" charset="0"/>
                <a:cs typeface="Arial" pitchFamily="34" charset="0"/>
              </a:rPr>
              <a:t>Centre for Excellence in Universal Design</a:t>
            </a:r>
            <a:br>
              <a:rPr lang="en-IE" b="1" kern="0" dirty="0">
                <a:latin typeface="Arial" pitchFamily="34" charset="0"/>
                <a:cs typeface="Arial" pitchFamily="34" charset="0"/>
              </a:rPr>
            </a:br>
            <a:endParaRPr lang="en-IE" dirty="0"/>
          </a:p>
        </p:txBody>
      </p:sp>
      <p:sp>
        <p:nvSpPr>
          <p:cNvPr id="3" name="Content Placeholder 2"/>
          <p:cNvSpPr>
            <a:spLocks noGrp="1"/>
          </p:cNvSpPr>
          <p:nvPr>
            <p:ph idx="1"/>
          </p:nvPr>
        </p:nvSpPr>
        <p:spPr>
          <a:xfrm>
            <a:off x="43046" y="2506662"/>
            <a:ext cx="4855072" cy="4351338"/>
          </a:xfrm>
        </p:spPr>
        <p:txBody>
          <a:bodyPr/>
          <a:lstStyle/>
          <a:p>
            <a:pPr marL="0" indent="0">
              <a:spcBef>
                <a:spcPct val="20000"/>
              </a:spcBef>
              <a:buNone/>
              <a:defRPr/>
            </a:pPr>
            <a:r>
              <a:rPr lang="en-IE" b="1" kern="0" dirty="0">
                <a:latin typeface="Arial" pitchFamily="34" charset="0"/>
                <a:cs typeface="Arial" pitchFamily="34" charset="0"/>
              </a:rPr>
              <a:t>Statutory body, part of NDA</a:t>
            </a:r>
          </a:p>
          <a:p>
            <a:pPr marL="0" indent="0">
              <a:spcBef>
                <a:spcPct val="20000"/>
              </a:spcBef>
              <a:buNone/>
              <a:defRPr/>
            </a:pPr>
            <a:r>
              <a:rPr lang="en-IE" b="1" kern="0" dirty="0">
                <a:latin typeface="Arial" pitchFamily="34" charset="0"/>
                <a:cs typeface="Arial" pitchFamily="34" charset="0"/>
              </a:rPr>
              <a:t>Areas of work:</a:t>
            </a:r>
          </a:p>
          <a:p>
            <a:pPr marL="342900" indent="-342900">
              <a:spcBef>
                <a:spcPct val="20000"/>
              </a:spcBef>
              <a:defRPr/>
            </a:pPr>
            <a:r>
              <a:rPr lang="en-IE" b="1" kern="0" dirty="0">
                <a:latin typeface="Arial" pitchFamily="34" charset="0"/>
                <a:cs typeface="Arial" pitchFamily="34" charset="0"/>
              </a:rPr>
              <a:t>Standards</a:t>
            </a:r>
          </a:p>
          <a:p>
            <a:pPr marL="342900" indent="-342900">
              <a:spcBef>
                <a:spcPct val="20000"/>
              </a:spcBef>
              <a:defRPr/>
            </a:pPr>
            <a:r>
              <a:rPr lang="en-IE" b="1" kern="0" dirty="0">
                <a:latin typeface="Arial" pitchFamily="34" charset="0"/>
                <a:cs typeface="Arial" pitchFamily="34" charset="0"/>
              </a:rPr>
              <a:t>Awareness</a:t>
            </a:r>
          </a:p>
          <a:p>
            <a:pPr marL="342900" indent="-342900">
              <a:spcBef>
                <a:spcPct val="20000"/>
              </a:spcBef>
              <a:defRPr/>
            </a:pPr>
            <a:r>
              <a:rPr lang="en-IE" b="1" kern="0" dirty="0">
                <a:latin typeface="Arial" pitchFamily="34" charset="0"/>
                <a:cs typeface="Arial" pitchFamily="34" charset="0"/>
              </a:rPr>
              <a:t>Education and CPD</a:t>
            </a:r>
          </a:p>
          <a:p>
            <a:pPr marL="342900" indent="-342900">
              <a:spcBef>
                <a:spcPct val="20000"/>
              </a:spcBef>
              <a:defRPr/>
            </a:pPr>
            <a:r>
              <a:rPr lang="en-IE" b="1" kern="0" dirty="0">
                <a:latin typeface="Arial" pitchFamily="34" charset="0"/>
                <a:cs typeface="Arial" pitchFamily="34" charset="0"/>
              </a:rPr>
              <a:t>Monitoring</a:t>
            </a:r>
          </a:p>
          <a:p>
            <a:endParaRPr lang="en-IE" dirty="0"/>
          </a:p>
        </p:txBody>
      </p:sp>
      <p:sp>
        <p:nvSpPr>
          <p:cNvPr id="10" name="Rectangle 2"/>
          <p:cNvSpPr txBox="1">
            <a:spLocks noChangeArrowheads="1"/>
          </p:cNvSpPr>
          <p:nvPr/>
        </p:nvSpPr>
        <p:spPr bwMode="auto">
          <a:xfrm>
            <a:off x="4898118" y="4894118"/>
            <a:ext cx="4526437" cy="1589052"/>
          </a:xfrm>
          <a:prstGeom prst="rect">
            <a:avLst/>
          </a:prstGeom>
          <a:noFill/>
          <a:ln w="9525">
            <a:noFill/>
            <a:miter lim="800000"/>
            <a:headEnd/>
            <a:tailEnd/>
          </a:ln>
        </p:spPr>
        <p:txBody>
          <a:bodyPr lIns="91436" tIns="45716" rIns="91436" bIns="45716"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800" b="1" i="0" u="none" strike="noStrike" kern="0" cap="none" spc="0" normalizeH="0" baseline="0" noProof="0" dirty="0">
                <a:ln>
                  <a:noFill/>
                </a:ln>
                <a:solidFill>
                  <a:srgbClr val="CC3399"/>
                </a:solidFill>
                <a:effectLst/>
                <a:uLnTx/>
                <a:uFillTx/>
                <a:latin typeface="Arial" pitchFamily="34" charset="0"/>
                <a:ea typeface="+mn-ea"/>
                <a:cs typeface="Arial" pitchFamily="34" charset="0"/>
              </a:rPr>
              <a:t>Built environment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CC3399"/>
                </a:solidFill>
                <a:effectLst/>
                <a:uLnTx/>
                <a:uFillTx/>
                <a:latin typeface="Arial" pitchFamily="34" charset="0"/>
                <a:ea typeface="+mn-ea"/>
                <a:cs typeface="Arial" pitchFamily="34" charset="0"/>
              </a:rPr>
              <a:t>Products &amp; Services</a:t>
            </a:r>
            <a:endParaRPr kumimoji="0" lang="en-IE" sz="2800" b="1" i="0" u="none" strike="noStrike" kern="0" cap="none" spc="0" normalizeH="0" baseline="0" noProof="0" dirty="0">
              <a:ln>
                <a:noFill/>
              </a:ln>
              <a:solidFill>
                <a:srgbClr val="CC3399"/>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800" b="1" i="0" u="none" strike="noStrike" kern="0" cap="none" spc="0" normalizeH="0" baseline="0" noProof="0" dirty="0">
                <a:ln>
                  <a:noFill/>
                </a:ln>
                <a:solidFill>
                  <a:srgbClr val="CC3399"/>
                </a:solidFill>
                <a:effectLst/>
                <a:uLnTx/>
                <a:uFillTx/>
                <a:latin typeface="Arial" pitchFamily="34" charset="0"/>
                <a:ea typeface="+mn-ea"/>
                <a:cs typeface="Arial" pitchFamily="34" charset="0"/>
              </a:rPr>
              <a:t>ICT </a:t>
            </a:r>
            <a:br>
              <a:rPr kumimoji="0" lang="en-IE" sz="2800" b="0" i="0" u="none" strike="noStrike" kern="0" cap="none" spc="0" normalizeH="0" baseline="0" noProof="0" dirty="0">
                <a:ln>
                  <a:noFill/>
                </a:ln>
                <a:solidFill>
                  <a:prstClr val="black"/>
                </a:solidFill>
                <a:effectLst/>
                <a:uLnTx/>
                <a:uFillTx/>
                <a:latin typeface="Calibri Light" panose="020F0302020204030204"/>
                <a:ea typeface="+mn-ea"/>
                <a:cs typeface="+mn-cs"/>
              </a:rPr>
            </a:br>
            <a:endParaRPr kumimoji="0" lang="en-US" sz="2800" b="0" i="0" u="none" strike="noStrike" kern="0" cap="none" spc="0" normalizeH="0" baseline="0" noProof="0" dirty="0">
              <a:ln>
                <a:noFill/>
              </a:ln>
              <a:solidFill>
                <a:prstClr val="black"/>
              </a:solidFill>
              <a:effectLst/>
              <a:uLnTx/>
              <a:uFillTx/>
              <a:latin typeface="Calibri Light" panose="020F0302020204030204"/>
              <a:ea typeface="+mn-ea"/>
              <a:cs typeface="+mn-cs"/>
            </a:endParaRPr>
          </a:p>
        </p:txBody>
      </p:sp>
      <p:pic>
        <p:nvPicPr>
          <p:cNvPr id="5" name="Picture 4">
            <a:extLst>
              <a:ext uri="{FF2B5EF4-FFF2-40B4-BE49-F238E27FC236}">
                <a16:creationId xmlns:a16="http://schemas.microsoft.com/office/drawing/2014/main" id="{E36395E9-E6A9-1204-085C-C8187057E79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242646" y="472281"/>
            <a:ext cx="6257925" cy="4210050"/>
          </a:xfrm>
          <a:prstGeom prst="rect">
            <a:avLst/>
          </a:prstGeom>
        </p:spPr>
      </p:pic>
    </p:spTree>
    <p:extLst>
      <p:ext uri="{BB962C8B-B14F-4D97-AF65-F5344CB8AC3E}">
        <p14:creationId xmlns:p14="http://schemas.microsoft.com/office/powerpoint/2010/main" val="3579543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a:t>Speakers</a:t>
            </a:r>
            <a:r>
              <a:rPr lang="en-IE" dirty="0"/>
              <a:t>	</a:t>
            </a:r>
          </a:p>
        </p:txBody>
      </p:sp>
      <p:sp>
        <p:nvSpPr>
          <p:cNvPr id="3" name="Content Placeholder 2"/>
          <p:cNvSpPr>
            <a:spLocks noGrp="1"/>
          </p:cNvSpPr>
          <p:nvPr>
            <p:ph idx="1"/>
          </p:nvPr>
        </p:nvSpPr>
        <p:spPr>
          <a:xfrm>
            <a:off x="333930" y="1825625"/>
            <a:ext cx="10515600" cy="4351338"/>
          </a:xfrm>
        </p:spPr>
        <p:txBody>
          <a:bodyPr>
            <a:normAutofit/>
          </a:bodyPr>
          <a:lstStyle/>
          <a:p>
            <a:r>
              <a:rPr lang="en-IE" dirty="0"/>
              <a:t>Dónal Rice, Centre for Excellence in Universal </a:t>
            </a:r>
          </a:p>
          <a:p>
            <a:pPr marL="0" indent="0">
              <a:buNone/>
            </a:pPr>
            <a:r>
              <a:rPr lang="en-IE" dirty="0"/>
              <a:t>   Design , NDA</a:t>
            </a:r>
          </a:p>
          <a:p>
            <a:endParaRPr lang="en-IE" dirty="0"/>
          </a:p>
          <a:p>
            <a:r>
              <a:rPr lang="en-IE" dirty="0"/>
              <a:t>Jacinta Byrne, Centre for Excellence in Universal </a:t>
            </a:r>
          </a:p>
          <a:p>
            <a:pPr marL="0" indent="0">
              <a:buNone/>
            </a:pPr>
            <a:r>
              <a:rPr lang="en-IE" dirty="0"/>
              <a:t>   Design , NDA</a:t>
            </a:r>
          </a:p>
          <a:p>
            <a:pPr marL="0" indent="0">
              <a:buNone/>
            </a:pPr>
            <a:endParaRPr lang="en-IE" dirty="0"/>
          </a:p>
          <a:p>
            <a:r>
              <a:rPr lang="en-IE" dirty="0" err="1"/>
              <a:t>Kyran</a:t>
            </a:r>
            <a:r>
              <a:rPr lang="en-IE" dirty="0"/>
              <a:t> </a:t>
            </a:r>
            <a:r>
              <a:rPr lang="en-IE" dirty="0" err="1"/>
              <a:t>O’Mahoney</a:t>
            </a:r>
            <a:r>
              <a:rPr lang="en-IE" dirty="0"/>
              <a:t>, NCBI</a:t>
            </a:r>
          </a:p>
          <a:p>
            <a:r>
              <a:rPr lang="en-IE" dirty="0"/>
              <a:t>Sean Doran, NCBI</a:t>
            </a:r>
          </a:p>
          <a:p>
            <a:endParaRPr lang="en-US" dirty="0"/>
          </a:p>
          <a:p>
            <a:endParaRPr lang="en-IE" dirty="0"/>
          </a:p>
          <a:p>
            <a:endParaRPr lang="en-IE" dirty="0"/>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4772" y="1635703"/>
            <a:ext cx="3591426" cy="1009791"/>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4772" y="3116730"/>
            <a:ext cx="3591426" cy="1009791"/>
          </a:xfrm>
          <a:prstGeom prst="rect">
            <a:avLst/>
          </a:prstGeom>
        </p:spPr>
      </p:pic>
      <p:pic>
        <p:nvPicPr>
          <p:cNvPr id="9" name="Picture 2">
            <a:extLst>
              <a:ext uri="{C183D7F6-B498-43B3-948B-1728B52AA6E4}">
                <adec:decorative xmlns:adec="http://schemas.microsoft.com/office/drawing/2017/decorative" val="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685" r="25186" b="75647"/>
          <a:stretch/>
        </p:blipFill>
        <p:spPr bwMode="auto">
          <a:xfrm>
            <a:off x="8323730" y="4612260"/>
            <a:ext cx="2705860" cy="1341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4023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199" y="329970"/>
            <a:ext cx="7372774" cy="1461778"/>
          </a:xfrm>
        </p:spPr>
        <p:txBody>
          <a:bodyPr>
            <a:normAutofit/>
          </a:bodyPr>
          <a:lstStyle/>
          <a:p>
            <a:r>
              <a:rPr lang="en-IE" sz="4000" b="1" dirty="0"/>
              <a:t>EU Web Accessibility Directive</a:t>
            </a:r>
          </a:p>
        </p:txBody>
      </p:sp>
      <p:sp>
        <p:nvSpPr>
          <p:cNvPr id="27" name="Content Placeholder 10">
            <a:extLst>
              <a:ext uri="{FF2B5EF4-FFF2-40B4-BE49-F238E27FC236}">
                <a16:creationId xmlns:a16="http://schemas.microsoft.com/office/drawing/2014/main" id="{0AA794B1-9969-4B11-9551-9836F3E55743}"/>
              </a:ext>
            </a:extLst>
          </p:cNvPr>
          <p:cNvSpPr>
            <a:spLocks noGrp="1"/>
          </p:cNvSpPr>
          <p:nvPr>
            <p:ph idx="1"/>
          </p:nvPr>
        </p:nvSpPr>
        <p:spPr>
          <a:xfrm>
            <a:off x="965199" y="1791748"/>
            <a:ext cx="7838404" cy="4148465"/>
          </a:xfrm>
        </p:spPr>
        <p:txBody>
          <a:bodyPr>
            <a:normAutofit/>
          </a:bodyPr>
          <a:lstStyle/>
          <a:p>
            <a:r>
              <a:rPr lang="en-GB" sz="2000" dirty="0">
                <a:hlinkClick r:id="rId2"/>
              </a:rPr>
              <a:t>“Directive (EU) 2016/2102 </a:t>
            </a:r>
            <a:r>
              <a:rPr lang="en-GB" sz="2000" dirty="0"/>
              <a:t>of the European Parliament and of the Council of 26 October 2016 on the accessibility of the websites and mobile applications of public sector bodies </a:t>
            </a:r>
          </a:p>
          <a:p>
            <a:pPr lvl="2"/>
            <a:endParaRPr lang="en-US" dirty="0"/>
          </a:p>
          <a:p>
            <a:r>
              <a:rPr lang="en-IE" sz="2000" dirty="0"/>
              <a:t>Transposed into Irish Law on </a:t>
            </a:r>
            <a:r>
              <a:rPr lang="en-IE" sz="2000" b="1" dirty="0"/>
              <a:t>23 September 2020</a:t>
            </a:r>
            <a:r>
              <a:rPr lang="en-IE" sz="2000" dirty="0"/>
              <a:t>, under </a:t>
            </a:r>
            <a:r>
              <a:rPr lang="en-GB" sz="2000" dirty="0">
                <a:hlinkClick r:id="rId3"/>
              </a:rPr>
              <a:t>S.I. No. 358/2020</a:t>
            </a:r>
            <a:r>
              <a:rPr lang="en-GB" sz="2000" dirty="0"/>
              <a:t> - European Union (Accessibility of Websites and Mobile Applications of Public Sector Bodies) Regulations 2020</a:t>
            </a:r>
          </a:p>
          <a:p>
            <a:r>
              <a:rPr lang="en-GB" sz="2000" dirty="0"/>
              <a:t>Sets a standard for public sector websites</a:t>
            </a:r>
          </a:p>
          <a:p>
            <a:r>
              <a:rPr lang="en-GB" sz="2000" dirty="0"/>
              <a:t>Introduces monitoring of compliance</a:t>
            </a:r>
          </a:p>
          <a:p>
            <a:endParaRPr lang="en-GB" sz="1600" dirty="0"/>
          </a:p>
          <a:p>
            <a:r>
              <a:rPr lang="en-US" sz="2000" dirty="0"/>
              <a:t>See overview on the </a:t>
            </a:r>
            <a:r>
              <a:rPr lang="en-US" sz="2000" dirty="0">
                <a:hlinkClick r:id="rId4"/>
              </a:rPr>
              <a:t>NDA website</a:t>
            </a:r>
            <a:endParaRPr lang="en-GB" sz="2000" dirty="0"/>
          </a:p>
          <a:p>
            <a:endParaRPr lang="en-US" sz="2400" dirty="0"/>
          </a:p>
        </p:txBody>
      </p:sp>
      <p:grpSp>
        <p:nvGrpSpPr>
          <p:cNvPr id="4" name="Group 3">
            <a:extLst>
              <a:ext uri="{C183D7F6-B498-43B3-948B-1728B52AA6E4}">
                <adec:decorative xmlns:adec="http://schemas.microsoft.com/office/drawing/2017/decorative" val="1"/>
              </a:ext>
            </a:extLst>
          </p:cNvPr>
          <p:cNvGrpSpPr/>
          <p:nvPr/>
        </p:nvGrpSpPr>
        <p:grpSpPr>
          <a:xfrm>
            <a:off x="8735008" y="109245"/>
            <a:ext cx="3456992" cy="2096419"/>
            <a:chOff x="7614664" y="104458"/>
            <a:chExt cx="3662938" cy="2195273"/>
          </a:xfrm>
        </p:grpSpPr>
        <p:pic>
          <p:nvPicPr>
            <p:cNvPr id="6" name="Picture 5" title="EU logo"/>
            <p:cNvPicPr>
              <a:picLocks noChangeAspect="1"/>
            </p:cNvPicPr>
            <p:nvPr/>
          </p:nvPicPr>
          <p:blipFill>
            <a:blip r:embed="rId5"/>
            <a:stretch>
              <a:fillRect/>
            </a:stretch>
          </p:blipFill>
          <p:spPr>
            <a:xfrm>
              <a:off x="7614664" y="104458"/>
              <a:ext cx="2144267" cy="2181727"/>
            </a:xfrm>
            <a:prstGeom prst="rect">
              <a:avLst/>
            </a:prstGeom>
          </p:spPr>
        </p:pic>
        <p:pic>
          <p:nvPicPr>
            <p:cNvPr id="3" name="Picture 2" title="&quot;&quot;"/>
            <p:cNvPicPr>
              <a:picLocks noChangeAspect="1"/>
            </p:cNvPicPr>
            <p:nvPr/>
          </p:nvPicPr>
          <p:blipFill>
            <a:blip r:embed="rId6"/>
            <a:stretch>
              <a:fillRect/>
            </a:stretch>
          </p:blipFill>
          <p:spPr>
            <a:xfrm>
              <a:off x="8935414" y="114022"/>
              <a:ext cx="2342188" cy="2185709"/>
            </a:xfrm>
            <a:prstGeom prst="rect">
              <a:avLst/>
            </a:prstGeom>
          </p:spPr>
        </p:pic>
      </p:grpSp>
    </p:spTree>
    <p:extLst>
      <p:ext uri="{BB962C8B-B14F-4D97-AF65-F5344CB8AC3E}">
        <p14:creationId xmlns:p14="http://schemas.microsoft.com/office/powerpoint/2010/main" val="281231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114" y="3643304"/>
            <a:ext cx="3861960" cy="2437244"/>
          </a:xfrm>
        </p:spPr>
        <p:txBody>
          <a:bodyPr anchor="ctr">
            <a:normAutofit/>
          </a:bodyPr>
          <a:lstStyle/>
          <a:p>
            <a:r>
              <a:rPr lang="en-IE" sz="3600" b="1" dirty="0">
                <a:latin typeface="+mn-lt"/>
              </a:rPr>
              <a:t>Web Accessibility Directive – What public bodies must do</a:t>
            </a:r>
          </a:p>
        </p:txBody>
      </p:sp>
      <p:sp>
        <p:nvSpPr>
          <p:cNvPr id="3" name="Content Placeholder 2"/>
          <p:cNvSpPr>
            <a:spLocks noGrp="1"/>
          </p:cNvSpPr>
          <p:nvPr>
            <p:ph idx="1"/>
          </p:nvPr>
        </p:nvSpPr>
        <p:spPr>
          <a:xfrm>
            <a:off x="5162719" y="3930305"/>
            <a:ext cx="6586915" cy="2437244"/>
          </a:xfrm>
        </p:spPr>
        <p:txBody>
          <a:bodyPr anchor="ctr">
            <a:normAutofit lnSpcReduction="10000"/>
          </a:bodyPr>
          <a:lstStyle/>
          <a:p>
            <a:r>
              <a:rPr lang="en-IE" sz="2000" dirty="0"/>
              <a:t>Ensure all their websites and mobile apps comply with </a:t>
            </a:r>
            <a:r>
              <a:rPr lang="en-IE" sz="2000" b="1" dirty="0"/>
              <a:t>AA WCAG 2.1</a:t>
            </a:r>
          </a:p>
          <a:p>
            <a:pPr lvl="1"/>
            <a:endParaRPr lang="en-IE" sz="2000" dirty="0"/>
          </a:p>
          <a:p>
            <a:r>
              <a:rPr lang="en-IE" sz="2000" dirty="0"/>
              <a:t>Provide and maintain a detailed </a:t>
            </a:r>
            <a:r>
              <a:rPr lang="en-IE" sz="2000" b="1" dirty="0"/>
              <a:t>accessibility statement</a:t>
            </a:r>
          </a:p>
          <a:p>
            <a:endParaRPr lang="en-IE" sz="2000" b="1" dirty="0"/>
          </a:p>
          <a:p>
            <a:r>
              <a:rPr lang="en-IE" sz="2000" dirty="0">
                <a:sym typeface="Open Sans"/>
              </a:rPr>
              <a:t>Include a </a:t>
            </a:r>
            <a:r>
              <a:rPr lang="en-IE" sz="2000" b="1" dirty="0">
                <a:sym typeface="Open Sans"/>
              </a:rPr>
              <a:t>feedback</a:t>
            </a:r>
            <a:r>
              <a:rPr lang="en-IE" sz="2000" dirty="0">
                <a:sym typeface="Open Sans"/>
              </a:rPr>
              <a:t> mechanism and info on asking for support or making a complaint</a:t>
            </a:r>
            <a:endParaRPr lang="en-IE" sz="2000" dirty="0"/>
          </a:p>
        </p:txBody>
      </p:sp>
      <p:pic>
        <p:nvPicPr>
          <p:cNvPr id="4102" name="Picture 6" descr="W3C and WCAG 2.1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961" y="984462"/>
            <a:ext cx="3505200" cy="123825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a:extLs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2913"/>
          <a:stretch/>
        </p:blipFill>
        <p:spPr bwMode="auto">
          <a:xfrm>
            <a:off x="5012053" y="377014"/>
            <a:ext cx="2664275" cy="249872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3861" y="769684"/>
            <a:ext cx="2374587" cy="1921205"/>
          </a:xfrm>
          <a:prstGeom prst="rect">
            <a:avLst/>
          </a:prstGeom>
        </p:spPr>
      </p:pic>
    </p:spTree>
    <p:extLst>
      <p:ext uri="{BB962C8B-B14F-4D97-AF65-F5344CB8AC3E}">
        <p14:creationId xmlns:p14="http://schemas.microsoft.com/office/powerpoint/2010/main" val="1192123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D11B9-B349-2B49-96DF-A7B4C29CDE03}"/>
              </a:ext>
            </a:extLst>
          </p:cNvPr>
          <p:cNvSpPr>
            <a:spLocks noGrp="1"/>
          </p:cNvSpPr>
          <p:nvPr>
            <p:ph type="title"/>
          </p:nvPr>
        </p:nvSpPr>
        <p:spPr>
          <a:xfrm>
            <a:off x="1153618" y="1239927"/>
            <a:ext cx="4008586" cy="4680583"/>
          </a:xfrm>
        </p:spPr>
        <p:txBody>
          <a:bodyPr anchor="ctr">
            <a:normAutofit/>
          </a:bodyPr>
          <a:lstStyle/>
          <a:p>
            <a:r>
              <a:rPr lang="en-GB" sz="5200" b="1" dirty="0">
                <a:latin typeface="+mn-lt"/>
              </a:rPr>
              <a:t>The Accessibility Statement must contain:</a:t>
            </a:r>
          </a:p>
        </p:txBody>
      </p:sp>
      <p:sp>
        <p:nvSpPr>
          <p:cNvPr id="3" name="Content Placeholder 2">
            <a:extLst>
              <a:ext uri="{FF2B5EF4-FFF2-40B4-BE49-F238E27FC236}">
                <a16:creationId xmlns:a16="http://schemas.microsoft.com/office/drawing/2014/main" id="{2A840733-97F9-8B41-95D3-A955008C8717}"/>
              </a:ext>
            </a:extLst>
          </p:cNvPr>
          <p:cNvSpPr>
            <a:spLocks noGrp="1"/>
          </p:cNvSpPr>
          <p:nvPr>
            <p:ph idx="1"/>
          </p:nvPr>
        </p:nvSpPr>
        <p:spPr>
          <a:xfrm>
            <a:off x="5162204" y="1"/>
            <a:ext cx="6101543" cy="5920510"/>
          </a:xfrm>
        </p:spPr>
        <p:txBody>
          <a:bodyPr anchor="ctr">
            <a:normAutofit/>
          </a:bodyPr>
          <a:lstStyle/>
          <a:p>
            <a:r>
              <a:rPr lang="en-GB" sz="2000" b="1" dirty="0"/>
              <a:t>Compliance status</a:t>
            </a:r>
          </a:p>
          <a:p>
            <a:pPr lvl="1"/>
            <a:r>
              <a:rPr lang="en-GB" sz="2000" dirty="0"/>
              <a:t>State if the website fully/partially/non-compliant</a:t>
            </a:r>
          </a:p>
          <a:p>
            <a:pPr lvl="1"/>
            <a:r>
              <a:rPr lang="en-GB" sz="2000" dirty="0"/>
              <a:t>Most be based on a review</a:t>
            </a:r>
          </a:p>
          <a:p>
            <a:r>
              <a:rPr lang="en-GB" sz="2000" b="1" dirty="0"/>
              <a:t>Non-accessible content</a:t>
            </a:r>
          </a:p>
          <a:p>
            <a:pPr lvl="1"/>
            <a:r>
              <a:rPr lang="en-GB" sz="2000" dirty="0"/>
              <a:t>List non-accessible parts.  State why (e.g. exempt under legislation, disproportionate burden - assessment)</a:t>
            </a:r>
          </a:p>
          <a:p>
            <a:r>
              <a:rPr lang="en-GB" sz="2000" b="1" dirty="0"/>
              <a:t>Preparation of this accessibility statement </a:t>
            </a:r>
          </a:p>
          <a:p>
            <a:pPr lvl="1"/>
            <a:r>
              <a:rPr lang="en-GB" sz="2000" dirty="0"/>
              <a:t>Method used </a:t>
            </a:r>
            <a:r>
              <a:rPr lang="en-GB" sz="2000" dirty="0" err="1"/>
              <a:t>e.g</a:t>
            </a:r>
            <a:r>
              <a:rPr lang="en-GB" sz="2000" dirty="0"/>
              <a:t> independent audit</a:t>
            </a:r>
          </a:p>
          <a:p>
            <a:r>
              <a:rPr lang="en-GB" sz="2000" b="1" dirty="0"/>
              <a:t>Feedback and contact information </a:t>
            </a:r>
          </a:p>
          <a:p>
            <a:pPr lvl="1"/>
            <a:r>
              <a:rPr lang="en-GB" sz="2000" dirty="0"/>
              <a:t>Notify public body of issues</a:t>
            </a:r>
          </a:p>
          <a:p>
            <a:pPr lvl="1"/>
            <a:r>
              <a:rPr lang="en-GB" sz="2000" dirty="0"/>
              <a:t>Name person in charge of dealing with requests</a:t>
            </a:r>
          </a:p>
          <a:p>
            <a:r>
              <a:rPr lang="en-GB" sz="2000" b="1" dirty="0"/>
              <a:t>Enforcement procedure </a:t>
            </a:r>
          </a:p>
          <a:p>
            <a:pPr lvl="1"/>
            <a:r>
              <a:rPr lang="en-GB" sz="2000" dirty="0"/>
              <a:t>Equal Status Act 2000 (No. 8 of 2000) and the Disability Act 2005 (No. 14 of 2005) to the extent to which they apply to the body concerned. </a:t>
            </a:r>
          </a:p>
          <a:p>
            <a:pPr lvl="1"/>
            <a:endParaRPr lang="en-GB" sz="1600" dirty="0"/>
          </a:p>
          <a:p>
            <a:endParaRPr lang="en-GB" sz="1600" dirty="0"/>
          </a:p>
        </p:txBody>
      </p:sp>
      <p:sp>
        <p:nvSpPr>
          <p:cNvPr id="4" name="Rectangle 3"/>
          <p:cNvSpPr/>
          <p:nvPr/>
        </p:nvSpPr>
        <p:spPr>
          <a:xfrm>
            <a:off x="5307645" y="6024604"/>
            <a:ext cx="4555927" cy="461665"/>
          </a:xfrm>
          <a:prstGeom prst="rect">
            <a:avLst/>
          </a:prstGeom>
        </p:spPr>
        <p:txBody>
          <a:bodyPr wrap="none">
            <a:spAutoFit/>
          </a:bodyPr>
          <a:lstStyle/>
          <a:p>
            <a:r>
              <a:rPr lang="en-US" sz="2400" b="1" dirty="0">
                <a:hlinkClick r:id="rId2"/>
              </a:rPr>
              <a:t>Writing an Accessibility Statement</a:t>
            </a:r>
            <a:endParaRPr lang="en-US" sz="2400" b="1" dirty="0"/>
          </a:p>
        </p:txBody>
      </p:sp>
      <p:sp>
        <p:nvSpPr>
          <p:cNvPr id="11" name="Oval 10">
            <a:extLst>
              <a:ext uri="{C183D7F6-B498-43B3-948B-1728B52AA6E4}">
                <adec:decorative xmlns:adec="http://schemas.microsoft.com/office/drawing/2017/decorative" val="1"/>
              </a:ext>
            </a:extLst>
          </p:cNvPr>
          <p:cNvSpPr/>
          <p:nvPr/>
        </p:nvSpPr>
        <p:spPr>
          <a:xfrm>
            <a:off x="4386387" y="5920510"/>
            <a:ext cx="713096" cy="713096"/>
          </a:xfrm>
          <a:prstGeom prst="ellipse">
            <a:avLst/>
          </a:prstGeom>
          <a:blipFill rotWithShape="0">
            <a:blip r:embed="rId3"/>
            <a:stretch>
              <a:fillRect/>
            </a:stretch>
          </a:blip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3509947230"/>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Font typeface="Arial" panose="020B0604020202020204" pitchFamily="34" charset="0"/>
          <a:buChar char="•"/>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249F5D4C43B2547B4543A3491B34E91" ma:contentTypeVersion="12" ma:contentTypeDescription="Create a new document." ma:contentTypeScope="" ma:versionID="953bf75cc8c55e5c236882b25aee5718">
  <xsd:schema xmlns:xsd="http://www.w3.org/2001/XMLSchema" xmlns:xs="http://www.w3.org/2001/XMLSchema" xmlns:p="http://schemas.microsoft.com/office/2006/metadata/properties" xmlns:ns2="a1bae1e3-6ed3-490d-92e6-a7f8b43a5ab6" xmlns:ns3="31cc14a6-26fa-42a9-9920-bf6c2fa04fbc" targetNamespace="http://schemas.microsoft.com/office/2006/metadata/properties" ma:root="true" ma:fieldsID="e78c1b1ba1f7dc199d954aef5e3e59c7" ns2:_="" ns3:_="">
    <xsd:import namespace="a1bae1e3-6ed3-490d-92e6-a7f8b43a5ab6"/>
    <xsd:import namespace="31cc14a6-26fa-42a9-9920-bf6c2fa04fb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bae1e3-6ed3-490d-92e6-a7f8b43a5a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1cc14a6-26fa-42a9-9920-bf6c2fa04fb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1BA65C-DCAC-4981-9D60-5297FD68D291}">
  <ds:schemaRefs>
    <ds:schemaRef ds:uri="http://schemas.microsoft.com/sharepoint/v3/contenttype/forms"/>
  </ds:schemaRefs>
</ds:datastoreItem>
</file>

<file path=customXml/itemProps2.xml><?xml version="1.0" encoding="utf-8"?>
<ds:datastoreItem xmlns:ds="http://schemas.openxmlformats.org/officeDocument/2006/customXml" ds:itemID="{CD55CE3B-E9BE-498C-89CF-E8E7AF013F07}">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31cc14a6-26fa-42a9-9920-bf6c2fa04fbc"/>
    <ds:schemaRef ds:uri="a1bae1e3-6ed3-490d-92e6-a7f8b43a5ab6"/>
    <ds:schemaRef ds:uri="http://www.w3.org/XML/1998/namespace"/>
    <ds:schemaRef ds:uri="http://purl.org/dc/dcmitype/"/>
  </ds:schemaRefs>
</ds:datastoreItem>
</file>

<file path=customXml/itemProps3.xml><?xml version="1.0" encoding="utf-8"?>
<ds:datastoreItem xmlns:ds="http://schemas.openxmlformats.org/officeDocument/2006/customXml" ds:itemID="{FFB79647-F1E3-4D60-A3D2-1B81F36977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bae1e3-6ed3-490d-92e6-a7f8b43a5ab6"/>
    <ds:schemaRef ds:uri="31cc14a6-26fa-42a9-9920-bf6c2fa04f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1495</TotalTime>
  <Words>1964</Words>
  <Application>Microsoft Office PowerPoint</Application>
  <PresentationFormat>Widescreen</PresentationFormat>
  <Paragraphs>230</Paragraphs>
  <Slides>26</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.AppleSystemUIFont</vt:lpstr>
      <vt:lpstr>Arial</vt:lpstr>
      <vt:lpstr>Arial Black</vt:lpstr>
      <vt:lpstr>Arial Narrow</vt:lpstr>
      <vt:lpstr>Calibri</vt:lpstr>
      <vt:lpstr>Calibri Light</vt:lpstr>
      <vt:lpstr>Helvetica LT Std</vt:lpstr>
      <vt:lpstr>2_Office Theme</vt:lpstr>
      <vt:lpstr>EU Web Accessibility Directive – Creating accessible digital content </vt:lpstr>
      <vt:lpstr>Web Accessibility Directive Training Series</vt:lpstr>
      <vt:lpstr>ICS NDA Web Accessibility Directive Training Series</vt:lpstr>
      <vt:lpstr>Creating accessible digital content</vt:lpstr>
      <vt:lpstr>Centre for Excellence in Universal Design </vt:lpstr>
      <vt:lpstr>Speakers </vt:lpstr>
      <vt:lpstr>EU Web Accessibility Directive</vt:lpstr>
      <vt:lpstr>Web Accessibility Directive – What public bodies must do</vt:lpstr>
      <vt:lpstr>The Accessibility Statement must contain:</vt:lpstr>
      <vt:lpstr>Monitoring</vt:lpstr>
      <vt:lpstr>Monitoring underway - EU Web Accessibility Directive</vt:lpstr>
      <vt:lpstr>Scope of content covered</vt:lpstr>
      <vt:lpstr>Accessibility is not a specialism It’s a mindful way of working</vt:lpstr>
      <vt:lpstr>                       Steps</vt:lpstr>
      <vt:lpstr>Steps</vt:lpstr>
      <vt:lpstr>Roles</vt:lpstr>
      <vt:lpstr>WCAG 2.1 - AA</vt:lpstr>
      <vt:lpstr>Creating accessible digital content – what I have learned</vt:lpstr>
      <vt:lpstr>Main steps in creating accessible documents - Word and Powerpoint</vt:lpstr>
      <vt:lpstr>Main steps in creating accessible documents - PDFs</vt:lpstr>
      <vt:lpstr>Working with external bodies.</vt:lpstr>
      <vt:lpstr>Resources</vt:lpstr>
      <vt:lpstr>Creating Accessible Documents</vt:lpstr>
      <vt:lpstr>ICS NDA Web Accessibility Directive Training Series</vt:lpstr>
      <vt:lpstr>One last thing…</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Kenny</dc:creator>
  <cp:lastModifiedBy>Meghna Manu (NDA)</cp:lastModifiedBy>
  <cp:revision>274</cp:revision>
  <dcterms:created xsi:type="dcterms:W3CDTF">2021-09-10T10:08:50Z</dcterms:created>
  <dcterms:modified xsi:type="dcterms:W3CDTF">2023-07-30T22:01:40Z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0x0101008249F5D4C43B2547B4543A3491B34E91</vt:lpwstr>
  </property>
</Properties>
</file>