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7" r:id="rId7"/>
  </p:sldMasterIdLst>
  <p:notesMasterIdLst>
    <p:notesMasterId r:id="rId36"/>
  </p:notesMasterIdLst>
  <p:sldIdLst>
    <p:sldId id="263" r:id="rId8"/>
    <p:sldId id="264" r:id="rId9"/>
    <p:sldId id="289" r:id="rId10"/>
    <p:sldId id="265" r:id="rId11"/>
    <p:sldId id="266" r:id="rId12"/>
    <p:sldId id="267" r:id="rId13"/>
    <p:sldId id="304" r:id="rId14"/>
    <p:sldId id="268" r:id="rId15"/>
    <p:sldId id="270" r:id="rId16"/>
    <p:sldId id="301" r:id="rId17"/>
    <p:sldId id="310" r:id="rId18"/>
    <p:sldId id="305" r:id="rId19"/>
    <p:sldId id="303" r:id="rId20"/>
    <p:sldId id="302" r:id="rId21"/>
    <p:sldId id="286" r:id="rId22"/>
    <p:sldId id="291" r:id="rId23"/>
    <p:sldId id="307" r:id="rId24"/>
    <p:sldId id="308" r:id="rId25"/>
    <p:sldId id="309" r:id="rId26"/>
    <p:sldId id="275" r:id="rId27"/>
    <p:sldId id="294" r:id="rId28"/>
    <p:sldId id="292" r:id="rId29"/>
    <p:sldId id="296" r:id="rId30"/>
    <p:sldId id="297" r:id="rId31"/>
    <p:sldId id="295" r:id="rId32"/>
    <p:sldId id="290" r:id="rId33"/>
    <p:sldId id="306" r:id="rId34"/>
    <p:sldId id="276" r:id="rId3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D86"/>
    <a:srgbClr val="F89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61" d="100"/>
          <a:sy n="61" d="100"/>
        </p:scale>
        <p:origin x="34" y="533"/>
      </p:cViewPr>
      <p:guideLst/>
    </p:cSldViewPr>
  </p:slideViewPr>
  <p:outlineViewPr>
    <p:cViewPr>
      <p:scale>
        <a:sx n="33" d="100"/>
        <a:sy n="33" d="100"/>
      </p:scale>
      <p:origin x="0" y="-19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5F970-3A30-49DD-BE8E-0D68531B628C}" type="datetimeFigureOut">
              <a:rPr lang="en-IE" smtClean="0"/>
              <a:t>01/08/2023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824FB-57B2-4DF2-8B93-7BB1B40859FD}" type="slidenum">
              <a:rPr lang="en-IE" smtClean="0"/>
              <a:t>‹#›</a:t>
            </a:fld>
            <a:endParaRPr lang="en-IE"/>
          </a:p>
        </p:txBody>
      </p:sp>
    </p:spTree>
    <p:extLst>
      <p:ext uri="{BB962C8B-B14F-4D97-AF65-F5344CB8AC3E}">
        <p14:creationId xmlns:p14="http://schemas.microsoft.com/office/powerpoint/2010/main" val="286495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3</a:t>
            </a:fld>
            <a:endParaRPr lang="en-IE"/>
          </a:p>
        </p:txBody>
      </p:sp>
    </p:spTree>
    <p:extLst>
      <p:ext uri="{BB962C8B-B14F-4D97-AF65-F5344CB8AC3E}">
        <p14:creationId xmlns:p14="http://schemas.microsoft.com/office/powerpoint/2010/main" val="7744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7BA42-6526-4FE0-AB99-16372A4897C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4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Compliance</a:t>
            </a:r>
            <a:r>
              <a:rPr lang="en-IE" baseline="0" dirty="0"/>
              <a:t> is a moving target, content is forever changing and we must ensure accessibility is considered for each step</a:t>
            </a:r>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23</a:t>
            </a:fld>
            <a:endParaRPr lang="en-IE"/>
          </a:p>
        </p:txBody>
      </p:sp>
    </p:spTree>
    <p:extLst>
      <p:ext uri="{BB962C8B-B14F-4D97-AF65-F5344CB8AC3E}">
        <p14:creationId xmlns:p14="http://schemas.microsoft.com/office/powerpoint/2010/main" val="372930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 audit is just a snapshot</a:t>
            </a:r>
            <a:r>
              <a:rPr lang="en-IE" baseline="0" dirty="0"/>
              <a:t> of a particular point in time, things can get better (or worse!)</a:t>
            </a:r>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24</a:t>
            </a:fld>
            <a:endParaRPr lang="en-IE"/>
          </a:p>
        </p:txBody>
      </p:sp>
    </p:spTree>
    <p:extLst>
      <p:ext uri="{BB962C8B-B14F-4D97-AF65-F5344CB8AC3E}">
        <p14:creationId xmlns:p14="http://schemas.microsoft.com/office/powerpoint/2010/main" val="310369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26</a:t>
            </a:fld>
            <a:endParaRPr lang="en-IE"/>
          </a:p>
        </p:txBody>
      </p:sp>
    </p:spTree>
    <p:extLst>
      <p:ext uri="{BB962C8B-B14F-4D97-AF65-F5344CB8AC3E}">
        <p14:creationId xmlns:p14="http://schemas.microsoft.com/office/powerpoint/2010/main" val="85991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9F94-14EB-774C-BB73-8A71051D9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1B79D-575A-0845-8E6A-6DF39F70E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F4F76-0FEC-1144-AF7A-F93FCAC88FC3}"/>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5" name="Footer Placeholder 4">
            <a:extLst>
              <a:ext uri="{FF2B5EF4-FFF2-40B4-BE49-F238E27FC236}">
                <a16:creationId xmlns:a16="http://schemas.microsoft.com/office/drawing/2014/main" id="{31EAC8EA-3B89-B949-BE17-8D0187FCF85E}"/>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2B3049FE-CEFD-CF42-99B9-288DDC6C548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41803691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9DE0-A133-6442-85F6-0BDA72350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7CC94-AC6A-964A-AA84-41BDFB90E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D5B6D-1D39-3041-9DE8-309343C3A75E}"/>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5" name="Footer Placeholder 4">
            <a:extLst>
              <a:ext uri="{FF2B5EF4-FFF2-40B4-BE49-F238E27FC236}">
                <a16:creationId xmlns:a16="http://schemas.microsoft.com/office/drawing/2014/main" id="{BDBA3AC5-9414-9642-AFD3-4CBD15E52630}"/>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1B920468-F3F7-C046-9296-4037DD91DB43}"/>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370284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3941-6B6F-0144-8A71-4908E5C186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124283-9B76-1D4B-8940-9FBBAC6DA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94B10E-F790-1B4C-BC69-FA3A1E1F9F0C}"/>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5" name="Footer Placeholder 4">
            <a:extLst>
              <a:ext uri="{FF2B5EF4-FFF2-40B4-BE49-F238E27FC236}">
                <a16:creationId xmlns:a16="http://schemas.microsoft.com/office/drawing/2014/main" id="{0F01DDA2-8AAE-C14F-85B4-EFFEC6EBB4F1}"/>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AD47B5BB-330B-E04B-A059-FCF7886EA4EA}"/>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23118432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0384-0D63-6A42-B16C-D7AC9CFAE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C4B67-0696-EE49-9094-DA55E13FB1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EDC3B-27F0-9341-9E02-EE43C25FFD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048B71-4755-A44D-9399-D467C02BD2C2}"/>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6" name="Footer Placeholder 5">
            <a:extLst>
              <a:ext uri="{FF2B5EF4-FFF2-40B4-BE49-F238E27FC236}">
                <a16:creationId xmlns:a16="http://schemas.microsoft.com/office/drawing/2014/main" id="{765FC018-8A23-CA47-8436-C24F929211A6}"/>
              </a:ext>
            </a:extLst>
          </p:cNvPr>
          <p:cNvSpPr>
            <a:spLocks noGrp="1"/>
          </p:cNvSpPr>
          <p:nvPr>
            <p:ph type="ftr" sz="quarter" idx="11"/>
          </p:nvPr>
        </p:nvSpPr>
        <p:spPr/>
        <p:txBody>
          <a:bodyPr/>
          <a:lstStyle/>
          <a:p>
            <a:r>
              <a:rPr lang="en-US"/>
              <a:t>ICS - The voice of IT Professionals in Ireland – www.ics.ie​​</a:t>
            </a:r>
          </a:p>
        </p:txBody>
      </p:sp>
      <p:sp>
        <p:nvSpPr>
          <p:cNvPr id="7" name="Slide Number Placeholder 6">
            <a:extLst>
              <a:ext uri="{FF2B5EF4-FFF2-40B4-BE49-F238E27FC236}">
                <a16:creationId xmlns:a16="http://schemas.microsoft.com/office/drawing/2014/main" id="{08FAEDC9-62BA-DC45-8F58-3EC8DE39850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17000150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A521-298C-384A-A3C3-1A9530BF9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A5047-DF19-5B42-9875-F612FE283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6A3CD2-F327-DE40-BA82-B6A97A51DB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ACB2F-B68F-BB41-8611-D7A58D61E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C9E6A2-1928-E144-B658-07FC39363E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C0C6BA-CAF7-9B48-B6E5-77822F8B2018}"/>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8" name="Footer Placeholder 7">
            <a:extLst>
              <a:ext uri="{FF2B5EF4-FFF2-40B4-BE49-F238E27FC236}">
                <a16:creationId xmlns:a16="http://schemas.microsoft.com/office/drawing/2014/main" id="{93A3AA44-8EBD-BF42-8F3A-0AFAE0F087C9}"/>
              </a:ext>
            </a:extLst>
          </p:cNvPr>
          <p:cNvSpPr>
            <a:spLocks noGrp="1"/>
          </p:cNvSpPr>
          <p:nvPr>
            <p:ph type="ftr" sz="quarter" idx="11"/>
          </p:nvPr>
        </p:nvSpPr>
        <p:spPr/>
        <p:txBody>
          <a:bodyPr/>
          <a:lstStyle/>
          <a:p>
            <a:r>
              <a:rPr lang="en-US"/>
              <a:t>ICS - The voice of IT Professionals in Ireland – www.ics.ie​​</a:t>
            </a:r>
          </a:p>
        </p:txBody>
      </p:sp>
      <p:sp>
        <p:nvSpPr>
          <p:cNvPr id="9" name="Slide Number Placeholder 8">
            <a:extLst>
              <a:ext uri="{FF2B5EF4-FFF2-40B4-BE49-F238E27FC236}">
                <a16:creationId xmlns:a16="http://schemas.microsoft.com/office/drawing/2014/main" id="{82FF7EAE-AEB7-CC41-AEBE-ABA4A63BAC8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137654554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1940-D108-884F-AC1C-84FD6AE78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A0FA49-EA23-394A-B91C-038442DC8BD9}"/>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4" name="Footer Placeholder 3">
            <a:extLst>
              <a:ext uri="{FF2B5EF4-FFF2-40B4-BE49-F238E27FC236}">
                <a16:creationId xmlns:a16="http://schemas.microsoft.com/office/drawing/2014/main" id="{525997E6-2E45-BC4A-B65D-D41A8DFF897B}"/>
              </a:ext>
            </a:extLst>
          </p:cNvPr>
          <p:cNvSpPr>
            <a:spLocks noGrp="1"/>
          </p:cNvSpPr>
          <p:nvPr>
            <p:ph type="ftr" sz="quarter" idx="11"/>
          </p:nvPr>
        </p:nvSpPr>
        <p:spPr/>
        <p:txBody>
          <a:bodyPr/>
          <a:lstStyle/>
          <a:p>
            <a:r>
              <a:rPr lang="en-US"/>
              <a:t>ICS - The voice of IT Professionals in Ireland – www.ics.ie​​</a:t>
            </a:r>
          </a:p>
        </p:txBody>
      </p:sp>
      <p:sp>
        <p:nvSpPr>
          <p:cNvPr id="5" name="Slide Number Placeholder 4">
            <a:extLst>
              <a:ext uri="{FF2B5EF4-FFF2-40B4-BE49-F238E27FC236}">
                <a16:creationId xmlns:a16="http://schemas.microsoft.com/office/drawing/2014/main" id="{D8FC6EDC-792E-DA46-8A04-94C347E7A58E}"/>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7998716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95DCA-4C35-AA41-A0C8-F73982CFB571}"/>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3" name="Footer Placeholder 2">
            <a:extLst>
              <a:ext uri="{FF2B5EF4-FFF2-40B4-BE49-F238E27FC236}">
                <a16:creationId xmlns:a16="http://schemas.microsoft.com/office/drawing/2014/main" id="{77990385-C158-9A4F-AEA0-CD5BFB1E45AA}"/>
              </a:ext>
            </a:extLst>
          </p:cNvPr>
          <p:cNvSpPr>
            <a:spLocks noGrp="1"/>
          </p:cNvSpPr>
          <p:nvPr>
            <p:ph type="ftr" sz="quarter" idx="11"/>
          </p:nvPr>
        </p:nvSpPr>
        <p:spPr/>
        <p:txBody>
          <a:bodyPr/>
          <a:lstStyle/>
          <a:p>
            <a:r>
              <a:rPr lang="en-US"/>
              <a:t>ICS - The voice of IT Professionals in Ireland – www.ics.ie​​</a:t>
            </a:r>
          </a:p>
        </p:txBody>
      </p:sp>
      <p:sp>
        <p:nvSpPr>
          <p:cNvPr id="4" name="Slide Number Placeholder 3">
            <a:extLst>
              <a:ext uri="{FF2B5EF4-FFF2-40B4-BE49-F238E27FC236}">
                <a16:creationId xmlns:a16="http://schemas.microsoft.com/office/drawing/2014/main" id="{26B8871B-D6E9-1443-86FE-5BA56E7C0139}"/>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34689164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22C3-C1E0-B546-94F6-1D88D4132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5A09A-ACC0-BA49-833A-817836B52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CBF50-14B1-2742-B879-4926D5EA0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7C1658-5492-544F-9448-43BB0F261AC1}"/>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6" name="Footer Placeholder 5">
            <a:extLst>
              <a:ext uri="{FF2B5EF4-FFF2-40B4-BE49-F238E27FC236}">
                <a16:creationId xmlns:a16="http://schemas.microsoft.com/office/drawing/2014/main" id="{3EC4E96F-B648-6744-8C02-2AE181354227}"/>
              </a:ext>
            </a:extLst>
          </p:cNvPr>
          <p:cNvSpPr>
            <a:spLocks noGrp="1"/>
          </p:cNvSpPr>
          <p:nvPr>
            <p:ph type="ftr" sz="quarter" idx="11"/>
          </p:nvPr>
        </p:nvSpPr>
        <p:spPr/>
        <p:txBody>
          <a:bodyPr/>
          <a:lstStyle/>
          <a:p>
            <a:r>
              <a:rPr lang="en-US"/>
              <a:t>ICS - The voice of IT Professionals in Ireland – www.ics.ie​​</a:t>
            </a:r>
          </a:p>
        </p:txBody>
      </p:sp>
      <p:sp>
        <p:nvSpPr>
          <p:cNvPr id="7" name="Slide Number Placeholder 6">
            <a:extLst>
              <a:ext uri="{FF2B5EF4-FFF2-40B4-BE49-F238E27FC236}">
                <a16:creationId xmlns:a16="http://schemas.microsoft.com/office/drawing/2014/main" id="{F8A2382F-00C8-BE45-9DA3-50B323759427}"/>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38326836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A4DC-BDD0-CB42-A708-BBAAF076F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72038A-A47D-7F4A-B0DE-8CB181EC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4B342-1581-0B4D-8E00-FD825F8DC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10C702-798F-164C-922E-7F21D97CB3FC}"/>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6" name="Footer Placeholder 5">
            <a:extLst>
              <a:ext uri="{FF2B5EF4-FFF2-40B4-BE49-F238E27FC236}">
                <a16:creationId xmlns:a16="http://schemas.microsoft.com/office/drawing/2014/main" id="{A336B763-75D5-6340-9D15-2686E83FDB27}"/>
              </a:ext>
            </a:extLst>
          </p:cNvPr>
          <p:cNvSpPr>
            <a:spLocks noGrp="1"/>
          </p:cNvSpPr>
          <p:nvPr>
            <p:ph type="ftr" sz="quarter" idx="11"/>
          </p:nvPr>
        </p:nvSpPr>
        <p:spPr/>
        <p:txBody>
          <a:bodyPr/>
          <a:lstStyle/>
          <a:p>
            <a:r>
              <a:rPr lang="en-US"/>
              <a:t>ICS - The voice of IT Professionals in Ireland – www.ics.ie​​</a:t>
            </a:r>
          </a:p>
        </p:txBody>
      </p:sp>
      <p:sp>
        <p:nvSpPr>
          <p:cNvPr id="7" name="Slide Number Placeholder 6">
            <a:extLst>
              <a:ext uri="{FF2B5EF4-FFF2-40B4-BE49-F238E27FC236}">
                <a16:creationId xmlns:a16="http://schemas.microsoft.com/office/drawing/2014/main" id="{DF57467B-97F2-BF4A-A679-E51374B865B5}"/>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251830113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C8BE-B929-4449-8C7F-B2BE162985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57F76-AF4B-6346-88B5-94DD3B44CA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689DF-C0C2-3740-82F1-12DE9AEA28EB}"/>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5" name="Footer Placeholder 4">
            <a:extLst>
              <a:ext uri="{FF2B5EF4-FFF2-40B4-BE49-F238E27FC236}">
                <a16:creationId xmlns:a16="http://schemas.microsoft.com/office/drawing/2014/main" id="{A4AA4747-3B4F-8547-80A8-6368DF107DD5}"/>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B4235A1C-56C8-F84A-A3AA-867666F279B0}"/>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68218660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90808-84A8-CA49-89AB-93DFBCBA4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F3407-BA77-F144-B9CA-1FF68BACD0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BB971-33BF-C44A-87E3-EDD8DF5F6F16}"/>
              </a:ext>
            </a:extLst>
          </p:cNvPr>
          <p:cNvSpPr>
            <a:spLocks noGrp="1"/>
          </p:cNvSpPr>
          <p:nvPr>
            <p:ph type="dt" sz="half" idx="10"/>
          </p:nvPr>
        </p:nvSpPr>
        <p:spPr/>
        <p:txBody>
          <a:bodyPr/>
          <a:lstStyle/>
          <a:p>
            <a:fld id="{AA990962-8452-6D42-8599-F86E756BE304}" type="datetimeFigureOut">
              <a:rPr lang="en-US" smtClean="0"/>
              <a:t>8/1/2023</a:t>
            </a:fld>
            <a:endParaRPr lang="en-US"/>
          </a:p>
        </p:txBody>
      </p:sp>
      <p:sp>
        <p:nvSpPr>
          <p:cNvPr id="5" name="Footer Placeholder 4">
            <a:extLst>
              <a:ext uri="{FF2B5EF4-FFF2-40B4-BE49-F238E27FC236}">
                <a16:creationId xmlns:a16="http://schemas.microsoft.com/office/drawing/2014/main" id="{2D041BBA-2384-A742-B4D4-A854CA88F5B1}"/>
              </a:ext>
            </a:extLst>
          </p:cNvPr>
          <p:cNvSpPr>
            <a:spLocks noGrp="1"/>
          </p:cNvSpPr>
          <p:nvPr>
            <p:ph type="ftr" sz="quarter" idx="11"/>
          </p:nvPr>
        </p:nvSpPr>
        <p:spPr/>
        <p:txBody>
          <a:body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D3EA4364-4F03-EE43-8D2A-76A14633A613}"/>
              </a:ext>
            </a:extLst>
          </p:cNvPr>
          <p:cNvSpPr>
            <a:spLocks noGrp="1"/>
          </p:cNvSpPr>
          <p:nvPr>
            <p:ph type="sldNum" sz="quarter" idx="12"/>
          </p:nvPr>
        </p:nvSpPr>
        <p:spPr/>
        <p:txBody>
          <a:bodyPr/>
          <a:lstStyle/>
          <a:p>
            <a:fld id="{44FBB52F-8843-4441-937B-383659D58E41}" type="slidenum">
              <a:rPr lang="en-US" smtClean="0"/>
              <a:t>‹#›</a:t>
            </a:fld>
            <a:endParaRPr lang="en-US"/>
          </a:p>
        </p:txBody>
      </p:sp>
    </p:spTree>
    <p:extLst>
      <p:ext uri="{BB962C8B-B14F-4D97-AF65-F5344CB8AC3E}">
        <p14:creationId xmlns:p14="http://schemas.microsoft.com/office/powerpoint/2010/main" val="214813210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389809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r>
              <a:rPr lang="en-IE" dirty="0"/>
              <a:t>Centre for Excellence in Universal Design, NDA</a:t>
            </a:r>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07286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4024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0CC7104-9844-483E-A763-5355F55EB434}" type="datetimeFigureOut">
              <a:rPr lang="en-IE" smtClean="0"/>
              <a:t>01/08/2023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201187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0CC7104-9844-483E-A763-5355F55EB434}" type="datetimeFigureOut">
              <a:rPr lang="en-IE" smtClean="0"/>
              <a:t>01/08/2023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700227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0CC7104-9844-483E-A763-5355F55EB434}" type="datetimeFigureOut">
              <a:rPr lang="en-IE" smtClean="0"/>
              <a:t>01/08/2023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3721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C7104-9844-483E-A763-5355F55EB434}" type="datetimeFigureOut">
              <a:rPr lang="en-IE" smtClean="0"/>
              <a:t>01/08/2023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40700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01/08/2023</a:t>
            </a:fld>
            <a:endParaRPr lang="en-GB"/>
          </a:p>
        </p:txBody>
      </p:sp>
      <p:sp>
        <p:nvSpPr>
          <p:cNvPr id="5" name="Footer Placeholder 4"/>
          <p:cNvSpPr>
            <a:spLocks noGrp="1"/>
          </p:cNvSpPr>
          <p:nvPr>
            <p:ph type="ftr" sz="quarter" idx="11"/>
          </p:nvPr>
        </p:nvSpPr>
        <p:spPr/>
        <p:txBody>
          <a:bodyPr/>
          <a:lstStyle/>
          <a:p>
            <a:r>
              <a:rPr lang="en-GB"/>
              <a:t>ICS - The voice of IT Professionals in Ireland – www.ics.ie​​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01/08/2023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289478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01/08/2023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70798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978350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192673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Blank (with Harp)">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291609556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887894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r>
              <a:rPr lang="en-IE" dirty="0"/>
              <a:t>Centre for Excellence in Universal Design, NDA</a:t>
            </a:r>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242287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675120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A0CC7104-9844-483E-A763-5355F55EB434}" type="datetimeFigureOut">
              <a:rPr lang="en-IE" smtClean="0"/>
              <a:t>01/08/2023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211394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0CC7104-9844-483E-A763-5355F55EB434}" type="datetimeFigureOut">
              <a:rPr lang="en-IE" smtClean="0"/>
              <a:t>01/08/2023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13710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01/08/2023</a:t>
            </a:fld>
            <a:endParaRPr lang="en-GB"/>
          </a:p>
        </p:txBody>
      </p:sp>
      <p:sp>
        <p:nvSpPr>
          <p:cNvPr id="6" name="Footer Placeholder 5"/>
          <p:cNvSpPr>
            <a:spLocks noGrp="1"/>
          </p:cNvSpPr>
          <p:nvPr>
            <p:ph type="ftr" sz="quarter" idx="11"/>
          </p:nvPr>
        </p:nvSpPr>
        <p:spPr/>
        <p:txBody>
          <a:bodyPr/>
          <a:lstStyle/>
          <a:p>
            <a:r>
              <a:rPr lang="en-GB"/>
              <a:t>ICS - The voice of IT Professionals in Ireland – www.ics.ie​​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A0CC7104-9844-483E-A763-5355F55EB434}" type="datetimeFigureOut">
              <a:rPr lang="en-IE" smtClean="0"/>
              <a:t>01/08/2023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258023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C7104-9844-483E-A763-5355F55EB434}" type="datetimeFigureOut">
              <a:rPr lang="en-IE" smtClean="0"/>
              <a:t>01/08/2023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899945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01/08/2023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3576020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C7104-9844-483E-A763-5355F55EB434}" type="datetimeFigureOut">
              <a:rPr lang="en-IE" smtClean="0"/>
              <a:t>01/08/2023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00952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45945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01/08/2023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2986434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Blank (with Harp)">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0640500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01/08/2023</a:t>
            </a:fld>
            <a:endParaRPr lang="en-GB"/>
          </a:p>
        </p:txBody>
      </p:sp>
      <p:sp>
        <p:nvSpPr>
          <p:cNvPr id="8" name="Footer Placeholder 7"/>
          <p:cNvSpPr>
            <a:spLocks noGrp="1"/>
          </p:cNvSpPr>
          <p:nvPr>
            <p:ph type="ftr" sz="quarter" idx="11"/>
          </p:nvPr>
        </p:nvSpPr>
        <p:spPr/>
        <p:txBody>
          <a:bodyPr/>
          <a:lstStyle/>
          <a:p>
            <a:r>
              <a:rPr lang="en-GB"/>
              <a:t>ICS - The voice of IT Professionals in Ireland – www.ics.ie​​</a:t>
            </a:r>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01/08/2023</a:t>
            </a:fld>
            <a:endParaRPr lang="en-GB"/>
          </a:p>
        </p:txBody>
      </p:sp>
      <p:sp>
        <p:nvSpPr>
          <p:cNvPr id="4" name="Footer Placeholder 3"/>
          <p:cNvSpPr>
            <a:spLocks noGrp="1"/>
          </p:cNvSpPr>
          <p:nvPr>
            <p:ph type="ftr" sz="quarter" idx="11"/>
          </p:nvPr>
        </p:nvSpPr>
        <p:spPr/>
        <p:txBody>
          <a:bodyPr/>
          <a:lstStyle/>
          <a:p>
            <a:r>
              <a:rPr lang="en-GB"/>
              <a:t>ICS - The voice of IT Professionals in Ireland – www.ics.ie​​</a:t>
            </a:r>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01/08/2023</a:t>
            </a:fld>
            <a:endParaRPr lang="en-GB"/>
          </a:p>
        </p:txBody>
      </p:sp>
      <p:sp>
        <p:nvSpPr>
          <p:cNvPr id="3" name="Footer Placeholder 2"/>
          <p:cNvSpPr>
            <a:spLocks noGrp="1"/>
          </p:cNvSpPr>
          <p:nvPr>
            <p:ph type="ftr" sz="quarter" idx="11"/>
          </p:nvPr>
        </p:nvSpPr>
        <p:spPr/>
        <p:txBody>
          <a:bodyPr/>
          <a:lstStyle/>
          <a:p>
            <a:r>
              <a:rPr lang="en-GB"/>
              <a:t>ICS - The voice of IT Professionals in Ireland – www.ics.ie​​</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01/08/2023</a:t>
            </a:fld>
            <a:endParaRPr lang="en-GB"/>
          </a:p>
        </p:txBody>
      </p:sp>
      <p:sp>
        <p:nvSpPr>
          <p:cNvPr id="6" name="Footer Placeholder 5"/>
          <p:cNvSpPr>
            <a:spLocks noGrp="1"/>
          </p:cNvSpPr>
          <p:nvPr>
            <p:ph type="ftr" sz="quarter" idx="11"/>
          </p:nvPr>
        </p:nvSpPr>
        <p:spPr/>
        <p:txBody>
          <a:bodyPr/>
          <a:lstStyle/>
          <a:p>
            <a:r>
              <a:rPr lang="en-GB"/>
              <a:t>ICS - The voice of IT Professionals in Ireland – www.ics.ie​​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01/08/2023</a:t>
            </a:fld>
            <a:endParaRPr lang="en-GB"/>
          </a:p>
        </p:txBody>
      </p:sp>
      <p:sp>
        <p:nvSpPr>
          <p:cNvPr id="6" name="Footer Placeholder 5"/>
          <p:cNvSpPr>
            <a:spLocks noGrp="1"/>
          </p:cNvSpPr>
          <p:nvPr>
            <p:ph type="ftr" sz="quarter" idx="11"/>
          </p:nvPr>
        </p:nvSpPr>
        <p:spPr/>
        <p:txBody>
          <a:bodyPr/>
          <a:lstStyle/>
          <a:p>
            <a:r>
              <a:rPr lang="en-GB"/>
              <a:t>ICS - The voice of IT Professionals in Ireland – www.ics.ie​​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ICS - The voice of IT Professionals in Ireland – www.ics.ie​​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C8810-3D33-B141-8689-650F1C89D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45433-1203-E04F-80DB-ACF053306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E5F52-9715-A047-989B-58E49D738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90962-8452-6D42-8599-F86E756BE304}" type="datetimeFigureOut">
              <a:rPr lang="en-US" smtClean="0"/>
              <a:t>8/1/2023</a:t>
            </a:fld>
            <a:endParaRPr lang="en-US"/>
          </a:p>
        </p:txBody>
      </p:sp>
      <p:sp>
        <p:nvSpPr>
          <p:cNvPr id="5" name="Footer Placeholder 4">
            <a:extLst>
              <a:ext uri="{FF2B5EF4-FFF2-40B4-BE49-F238E27FC236}">
                <a16:creationId xmlns:a16="http://schemas.microsoft.com/office/drawing/2014/main" id="{07CFB29F-4EE2-5D47-B49E-19BAA19CC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ICS - The voice of IT Professionals in Ireland – www.ics.ie​​</a:t>
            </a:r>
          </a:p>
        </p:txBody>
      </p:sp>
      <p:sp>
        <p:nvSpPr>
          <p:cNvPr id="6" name="Slide Number Placeholder 5">
            <a:extLst>
              <a:ext uri="{FF2B5EF4-FFF2-40B4-BE49-F238E27FC236}">
                <a16:creationId xmlns:a16="http://schemas.microsoft.com/office/drawing/2014/main" id="{4428791A-79C6-A94F-BADF-81E0F1C4B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BB52F-8843-4441-937B-383659D58E41}" type="slidenum">
              <a:rPr lang="en-US" smtClean="0"/>
              <a:t>‹#›</a:t>
            </a:fld>
            <a:endParaRPr lang="en-US"/>
          </a:p>
        </p:txBody>
      </p:sp>
    </p:spTree>
    <p:extLst>
      <p:ext uri="{BB962C8B-B14F-4D97-AF65-F5344CB8AC3E}">
        <p14:creationId xmlns:p14="http://schemas.microsoft.com/office/powerpoint/2010/main" val="1145619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7104-9844-483E-A763-5355F55EB434}" type="datetimeFigureOut">
              <a:rPr lang="en-IE" smtClean="0"/>
              <a:t>01/08/2023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1BC-F1F5-41ED-8E87-ABF6C6C0F7F5}" type="slidenum">
              <a:rPr lang="en-IE" smtClean="0"/>
              <a:t>‹#›</a:t>
            </a:fld>
            <a:endParaRPr lang="en-IE"/>
          </a:p>
        </p:txBody>
      </p:sp>
      <p:pic>
        <p:nvPicPr>
          <p:cNvPr id="8" name="Picture 7" descr="Centre for Excellence in Universal Desig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340" y="6079302"/>
            <a:ext cx="2622970" cy="737493"/>
          </a:xfrm>
          <a:prstGeom prst="rect">
            <a:avLst/>
          </a:prstGeom>
        </p:spPr>
      </p:pic>
    </p:spTree>
    <p:extLst>
      <p:ext uri="{BB962C8B-B14F-4D97-AF65-F5344CB8AC3E}">
        <p14:creationId xmlns:p14="http://schemas.microsoft.com/office/powerpoint/2010/main" val="388136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C7104-9844-483E-A763-5355F55EB434}" type="datetimeFigureOut">
              <a:rPr lang="en-IE" smtClean="0"/>
              <a:t>01/08/2023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1BC-F1F5-41ED-8E87-ABF6C6C0F7F5}" type="slidenum">
              <a:rPr lang="en-IE" smtClean="0"/>
              <a:t>‹#›</a:t>
            </a:fld>
            <a:endParaRPr lang="en-IE"/>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96" y="5860716"/>
            <a:ext cx="762204" cy="902368"/>
          </a:xfrm>
          <a:prstGeom prst="rect">
            <a:avLst/>
          </a:prstGeom>
        </p:spPr>
      </p:pic>
    </p:spTree>
    <p:extLst>
      <p:ext uri="{BB962C8B-B14F-4D97-AF65-F5344CB8AC3E}">
        <p14:creationId xmlns:p14="http://schemas.microsoft.com/office/powerpoint/2010/main" val="4187870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hyperlink" Target="mailto:webaccessmonitor@nda.ie" TargetMode="External"/><Relationship Id="rId1" Type="http://schemas.openxmlformats.org/officeDocument/2006/relationships/slideLayout" Target="../slideLayouts/slideLayout3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niversaldesign.ie/technology-ict/web-and-mobile-app-accessibility/accessibility-statement1/"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universaldesign.ie/technology-ict/web-accessibility-techniques1/" TargetMode="External"/><Relationship Id="rId3" Type="http://schemas.openxmlformats.org/officeDocument/2006/relationships/hyperlink" Target="https://webaim.org/projects/screenreadersurvey8/" TargetMode="External"/><Relationship Id="rId7" Type="http://schemas.openxmlformats.org/officeDocument/2006/relationships/image" Target="../media/image47.png"/><Relationship Id="rId2" Type="http://schemas.openxmlformats.org/officeDocument/2006/relationships/hyperlink" Target="https://wave.webaim.org/" TargetMode="External"/><Relationship Id="rId1" Type="http://schemas.openxmlformats.org/officeDocument/2006/relationships/slideLayout" Target="../slideLayouts/slideLayout24.xml"/><Relationship Id="rId6" Type="http://schemas.openxmlformats.org/officeDocument/2006/relationships/hyperlink" Target="https://webaim.org/articles/nvda/" TargetMode="External"/><Relationship Id="rId5" Type="http://schemas.openxmlformats.org/officeDocument/2006/relationships/hyperlink" Target="https://www.tpgi.com/color-contrast-checker/" TargetMode="External"/><Relationship Id="rId4" Type="http://schemas.openxmlformats.org/officeDocument/2006/relationships/hyperlink" Target="https://www.nvaccess.org/" TargetMode="Externa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jpeg"/><Relationship Id="rId2" Type="http://schemas.openxmlformats.org/officeDocument/2006/relationships/hyperlink" Target="mailto:djfitzpatrick@nda.ie" TargetMode="Externa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interaccess.ie/" TargetMode="External"/><Relationship Id="rId7" Type="http://schemas.openxmlformats.org/officeDocument/2006/relationships/image" Target="../media/image13.png"/><Relationship Id="rId2" Type="http://schemas.openxmlformats.org/officeDocument/2006/relationships/hyperlink" Target="mailto:pat@interaccess.ie" TargetMode="Externa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49.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service-manual/helping-people-to-use-your-service/testing-for-accessibility" TargetMode="External"/><Relationship Id="rId7" Type="http://schemas.openxmlformats.org/officeDocument/2006/relationships/image" Target="../media/image19.png"/><Relationship Id="rId2" Type="http://schemas.openxmlformats.org/officeDocument/2006/relationships/hyperlink" Target="https://www.w3.org/WAI/test-evaluate/" TargetMode="External"/><Relationship Id="rId1" Type="http://schemas.openxmlformats.org/officeDocument/2006/relationships/slideLayout" Target="../slideLayouts/slideLayout24.xml"/><Relationship Id="rId6" Type="http://schemas.openxmlformats.org/officeDocument/2006/relationships/image" Target="../media/image4.jpeg"/><Relationship Id="rId5" Type="http://schemas.openxmlformats.org/officeDocument/2006/relationships/hyperlink" Target="https://webaim.org/resources/evalquickref/" TargetMode="External"/><Relationship Id="rId4" Type="http://schemas.openxmlformats.org/officeDocument/2006/relationships/hyperlink" Target="https://www.a11yproject.com/checklis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hyperlink" Target="https://nda.ie/news-and-events/news/nda-research-promotion-scheme-2021-22.html"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mailto:djrice@nda.ie" TargetMode="External"/><Relationship Id="rId7" Type="http://schemas.openxmlformats.org/officeDocument/2006/relationships/image" Target="../media/image13.png"/><Relationship Id="rId2" Type="http://schemas.openxmlformats.org/officeDocument/2006/relationships/image" Target="../media/image51.jp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hyperlink" Target="mailto:djrice@nda.ie" TargetMode="External"/><Relationship Id="rId10" Type="http://schemas.openxmlformats.org/officeDocument/2006/relationships/image" Target="../media/image4.jpeg"/><Relationship Id="rId4" Type="http://schemas.openxmlformats.org/officeDocument/2006/relationships/image" Target="../media/image9.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www.irishstatutebook.ie/eli/2020/si/358/made/en/print" TargetMode="Externa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D8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7724EA-B0F4-712F-3F53-E1141A62B71E}"/>
              </a:ext>
            </a:extLst>
          </p:cNvPr>
          <p:cNvSpPr>
            <a:spLocks noGrp="1"/>
          </p:cNvSpPr>
          <p:nvPr>
            <p:ph type="ctrTitle"/>
          </p:nvPr>
        </p:nvSpPr>
        <p:spPr>
          <a:xfrm>
            <a:off x="1289222" y="215880"/>
            <a:ext cx="9144000" cy="1656388"/>
          </a:xfrm>
        </p:spPr>
        <p:txBody>
          <a:bodyPr>
            <a:normAutofit fontScale="90000"/>
          </a:bodyPr>
          <a:lstStyle/>
          <a:p>
            <a:r>
              <a:rPr lang="en-IE" sz="4400" b="1" dirty="0">
                <a:solidFill>
                  <a:schemeClr val="bg1"/>
                </a:solidFill>
                <a:latin typeface="Arial" panose="020B0604020202020204" pitchFamily="34" charset="0"/>
                <a:cs typeface="Arial" panose="020B0604020202020204" pitchFamily="34" charset="0"/>
              </a:rPr>
              <a:t>EU Web</a:t>
            </a:r>
            <a:r>
              <a:rPr lang="en-IE" sz="4400" b="1" baseline="0" dirty="0">
                <a:solidFill>
                  <a:schemeClr val="bg1"/>
                </a:solidFill>
                <a:latin typeface="Arial" panose="020B0604020202020204" pitchFamily="34" charset="0"/>
                <a:cs typeface="Arial" panose="020B0604020202020204" pitchFamily="34" charset="0"/>
              </a:rPr>
              <a:t> Accessibility Directive- Reviewing your website’s Compliance</a:t>
            </a:r>
            <a:endParaRPr lang="en-IE" sz="4400" b="1" dirty="0">
              <a:solidFill>
                <a:schemeClr val="bg1"/>
              </a:solidFill>
              <a:latin typeface="Arial" panose="020B0604020202020204" pitchFamily="34" charset="0"/>
              <a:cs typeface="Arial" panose="020B0604020202020204" pitchFamily="34" charset="0"/>
            </a:endParaRPr>
          </a:p>
        </p:txBody>
      </p:sp>
      <p:sp>
        <p:nvSpPr>
          <p:cNvPr id="12" name="Subtitle 11"/>
          <p:cNvSpPr>
            <a:spLocks noGrp="1"/>
          </p:cNvSpPr>
          <p:nvPr>
            <p:ph type="subTitle" idx="1"/>
          </p:nvPr>
        </p:nvSpPr>
        <p:spPr>
          <a:xfrm>
            <a:off x="1171662" y="-1845875"/>
            <a:ext cx="9144000" cy="1655762"/>
          </a:xfrm>
        </p:spPr>
        <p:txBody>
          <a:bodyPr>
            <a:normAutofit fontScale="40000" lnSpcReduction="20000"/>
          </a:bodyPr>
          <a:lstStyle/>
          <a:p>
            <a:pPr rtl="0" eaLnBrk="1" latinLnBrk="0" hangingPunct="1"/>
            <a:r>
              <a:rPr lang="en-GB" sz="2400" u="sng" kern="1200" dirty="0">
                <a:solidFill>
                  <a:schemeClr val="tx1"/>
                </a:solidFill>
                <a:effectLst/>
                <a:latin typeface="+mn-lt"/>
                <a:ea typeface="+mn-ea"/>
                <a:cs typeface="+mn-cs"/>
              </a:rPr>
              <a:t>Housekeeping </a:t>
            </a:r>
            <a:endParaRPr lang="en-IE" dirty="0">
              <a:effectLst/>
            </a:endParaRPr>
          </a:p>
          <a:p>
            <a:pPr rtl="0" eaLnBrk="1" latinLnBrk="0" hangingPunct="1"/>
            <a:r>
              <a:rPr lang="en-GB" sz="2400" kern="1200" dirty="0">
                <a:solidFill>
                  <a:schemeClr val="tx1"/>
                </a:solidFill>
                <a:effectLst/>
                <a:latin typeface="+mn-lt"/>
                <a:ea typeface="+mn-ea"/>
                <a:cs typeface="+mn-cs"/>
              </a:rPr>
              <a:t>Attendee microphones and cameras are disabled</a:t>
            </a:r>
            <a:endParaRPr lang="en-IE" dirty="0">
              <a:effectLst/>
            </a:endParaRPr>
          </a:p>
          <a:p>
            <a:pPr rtl="0" eaLnBrk="1" latinLnBrk="0" hangingPunct="1"/>
            <a:r>
              <a:rPr lang="en-GB" sz="2400" kern="1200" dirty="0">
                <a:solidFill>
                  <a:schemeClr val="tx1"/>
                </a:solidFill>
                <a:effectLst/>
                <a:latin typeface="+mn-lt"/>
                <a:ea typeface="+mn-ea"/>
                <a:cs typeface="+mn-cs"/>
              </a:rPr>
              <a:t>Closed captioning is provided </a:t>
            </a:r>
            <a:endParaRPr lang="en-IE" dirty="0">
              <a:effectLst/>
            </a:endParaRPr>
          </a:p>
          <a:p>
            <a:pPr rtl="0" eaLnBrk="1" latinLnBrk="0" hangingPunct="1"/>
            <a:r>
              <a:rPr lang="en-GB" sz="2400" kern="1200" dirty="0">
                <a:solidFill>
                  <a:schemeClr val="tx1"/>
                </a:solidFill>
                <a:effectLst/>
                <a:latin typeface="+mn-lt"/>
                <a:ea typeface="+mn-ea"/>
                <a:cs typeface="+mn-cs"/>
              </a:rPr>
              <a:t>Please type your questions into the on-screen Q&amp;A text box</a:t>
            </a:r>
            <a:endParaRPr lang="en-IE" dirty="0">
              <a:effectLst/>
            </a:endParaRPr>
          </a:p>
          <a:p>
            <a:pPr rtl="0" eaLnBrk="1" latinLnBrk="0" hangingPunct="1"/>
            <a:r>
              <a:rPr lang="en-GB" sz="2400" kern="1200" dirty="0">
                <a:solidFill>
                  <a:schemeClr val="tx1"/>
                </a:solidFill>
                <a:effectLst/>
                <a:latin typeface="+mn-lt"/>
                <a:ea typeface="+mn-ea"/>
                <a:cs typeface="+mn-cs"/>
              </a:rPr>
              <a:t>Time will be put aside towards the end of this session to answer your questions</a:t>
            </a:r>
            <a:endParaRPr lang="en-IE" dirty="0">
              <a:effectLst/>
            </a:endParaRPr>
          </a:p>
          <a:p>
            <a:pPr rtl="0" eaLnBrk="1" latinLnBrk="0" hangingPunct="1"/>
            <a:r>
              <a:rPr lang="en-GB" sz="2400" kern="1200" dirty="0">
                <a:solidFill>
                  <a:schemeClr val="tx1"/>
                </a:solidFill>
                <a:effectLst/>
                <a:latin typeface="+mn-lt"/>
                <a:ea typeface="+mn-ea"/>
                <a:cs typeface="+mn-cs"/>
              </a:rPr>
              <a:t>We would appreciate if you could complete a short survey after the event</a:t>
            </a:r>
            <a:endParaRPr lang="en-IE" dirty="0">
              <a:effectLst/>
            </a:endParaRPr>
          </a:p>
          <a:p>
            <a:pPr rtl="0" eaLnBrk="1" latinLnBrk="0" hangingPunct="1"/>
            <a:r>
              <a:rPr lang="en-GB" sz="2400" kern="1200" dirty="0">
                <a:solidFill>
                  <a:schemeClr val="tx1"/>
                </a:solidFill>
                <a:effectLst/>
                <a:latin typeface="+mn-lt"/>
                <a:ea typeface="+mn-ea"/>
                <a:cs typeface="+mn-cs"/>
              </a:rPr>
              <a:t>A recording of this seminar will become available in the member resources section of ics.ie over the coming days</a:t>
            </a:r>
            <a:endParaRPr lang="en-IE" dirty="0">
              <a:effectLst/>
            </a:endParaRPr>
          </a:p>
          <a:p>
            <a:endParaRPr lang="en-IE" dirty="0"/>
          </a:p>
        </p:txBody>
      </p:sp>
      <p:sp>
        <p:nvSpPr>
          <p:cNvPr id="9" name="TextBox 8">
            <a:extLst>
              <a:ext uri="{FF2B5EF4-FFF2-40B4-BE49-F238E27FC236}">
                <a16:creationId xmlns:a16="http://schemas.microsoft.com/office/drawing/2014/main" id="{437FA5F5-658A-4A63-993A-27EE0B791F0E}"/>
              </a:ext>
            </a:extLst>
          </p:cNvPr>
          <p:cNvSpPr txBox="1"/>
          <p:nvPr/>
        </p:nvSpPr>
        <p:spPr>
          <a:xfrm>
            <a:off x="459844" y="2526971"/>
            <a:ext cx="77751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bg1"/>
                </a:solidFill>
                <a:latin typeface="Arial Narrow"/>
              </a:rPr>
              <a:t>Welcome!  We will begin shortly…</a:t>
            </a:r>
          </a:p>
        </p:txBody>
      </p:sp>
      <p:sp>
        <p:nvSpPr>
          <p:cNvPr id="2" name="TextBox 1"/>
          <p:cNvSpPr txBox="1"/>
          <p:nvPr/>
        </p:nvSpPr>
        <p:spPr>
          <a:xfrm>
            <a:off x="459844" y="2932964"/>
            <a:ext cx="8316294" cy="3277820"/>
          </a:xfrm>
          <a:prstGeom prst="rect">
            <a:avLst/>
          </a:prstGeom>
          <a:noFill/>
        </p:spPr>
        <p:txBody>
          <a:bodyPr wrap="square" rtlCol="0">
            <a:spAutoFit/>
          </a:bodyPr>
          <a:lstStyle/>
          <a:p>
            <a:r>
              <a:rPr lang="en-GB" u="sng" dirty="0">
                <a:solidFill>
                  <a:schemeClr val="bg1"/>
                </a:solidFill>
              </a:rPr>
              <a:t>Housekeeping </a:t>
            </a:r>
            <a:endParaRPr lang="en-GB" dirty="0"/>
          </a:p>
          <a:p>
            <a:pPr marL="285750" indent="-285750">
              <a:lnSpc>
                <a:spcPct val="150000"/>
              </a:lnSpc>
              <a:buFont typeface="Arial" panose="020B0604020202020204" pitchFamily="34" charset="0"/>
              <a:buChar char="•"/>
            </a:pPr>
            <a:r>
              <a:rPr lang="en-GB" dirty="0">
                <a:solidFill>
                  <a:schemeClr val="bg1"/>
                </a:solidFill>
              </a:rPr>
              <a:t>Attendee microphones and cameras are disabled</a:t>
            </a:r>
          </a:p>
          <a:p>
            <a:pPr marL="285750" indent="-285750">
              <a:lnSpc>
                <a:spcPct val="150000"/>
              </a:lnSpc>
              <a:buFont typeface="Arial" panose="020B0604020202020204" pitchFamily="34" charset="0"/>
              <a:buChar char="•"/>
            </a:pPr>
            <a:r>
              <a:rPr lang="en-GB" dirty="0">
                <a:solidFill>
                  <a:schemeClr val="bg1"/>
                </a:solidFill>
              </a:rPr>
              <a:t>Closed captioning is provided </a:t>
            </a:r>
          </a:p>
          <a:p>
            <a:pPr marL="285750" indent="-285750">
              <a:lnSpc>
                <a:spcPct val="150000"/>
              </a:lnSpc>
              <a:buFont typeface="Arial" panose="020B0604020202020204" pitchFamily="34" charset="0"/>
              <a:buChar char="•"/>
            </a:pPr>
            <a:r>
              <a:rPr lang="en-GB" dirty="0">
                <a:solidFill>
                  <a:schemeClr val="bg1"/>
                </a:solidFill>
              </a:rPr>
              <a:t>Please type your questions into the on-screen Q&amp;A text box</a:t>
            </a:r>
          </a:p>
          <a:p>
            <a:pPr marL="285750" indent="-285750">
              <a:lnSpc>
                <a:spcPct val="150000"/>
              </a:lnSpc>
              <a:buFont typeface="Arial" panose="020B0604020202020204" pitchFamily="34" charset="0"/>
              <a:buChar char="•"/>
            </a:pPr>
            <a:r>
              <a:rPr lang="en-GB" dirty="0">
                <a:solidFill>
                  <a:schemeClr val="bg1"/>
                </a:solidFill>
              </a:rPr>
              <a:t>Time will be put aside towards the end of this session to answer your questions</a:t>
            </a:r>
          </a:p>
          <a:p>
            <a:pPr marL="285750" indent="-285750">
              <a:lnSpc>
                <a:spcPct val="150000"/>
              </a:lnSpc>
              <a:buFont typeface="Arial" panose="020B0604020202020204" pitchFamily="34" charset="0"/>
              <a:buChar char="•"/>
            </a:pPr>
            <a:r>
              <a:rPr lang="en-GB" dirty="0">
                <a:solidFill>
                  <a:schemeClr val="bg1"/>
                </a:solidFill>
              </a:rPr>
              <a:t>We would appreciate if you could complete a short survey after the event</a:t>
            </a:r>
          </a:p>
          <a:p>
            <a:pPr marL="285750" indent="-285750">
              <a:lnSpc>
                <a:spcPct val="150000"/>
              </a:lnSpc>
              <a:buFont typeface="Arial" panose="020B0604020202020204" pitchFamily="34" charset="0"/>
              <a:buChar char="•"/>
            </a:pPr>
            <a:r>
              <a:rPr lang="en-GB" dirty="0">
                <a:solidFill>
                  <a:schemeClr val="bg1"/>
                </a:solidFill>
              </a:rPr>
              <a:t>A recording of this seminar will become available in the member resources section of ics.ie over the coming days</a:t>
            </a:r>
          </a:p>
        </p:txBody>
      </p:sp>
      <p:sp>
        <p:nvSpPr>
          <p:cNvPr id="7" name="TextBox 6">
            <a:extLst>
              <a:ext uri="{FF2B5EF4-FFF2-40B4-BE49-F238E27FC236}">
                <a16:creationId xmlns:a16="http://schemas.microsoft.com/office/drawing/2014/main" id="{3914A25B-D9DE-4A56-80E5-FA428D2C5C5F}"/>
              </a:ext>
            </a:extLst>
          </p:cNvPr>
          <p:cNvSpPr txBox="1"/>
          <p:nvPr/>
        </p:nvSpPr>
        <p:spPr>
          <a:xfrm>
            <a:off x="459844" y="6100820"/>
            <a:ext cx="8575040" cy="338554"/>
          </a:xfrm>
          <a:prstGeom prst="rect">
            <a:avLst/>
          </a:prstGeom>
          <a:noFill/>
        </p:spPr>
        <p:txBody>
          <a:bodyPr wrap="square" lIns="91440" tIns="45720" rIns="91440" bIns="45720" rtlCol="0" anchor="t">
            <a:spAutoFit/>
          </a:bodyPr>
          <a:lstStyle/>
          <a:p>
            <a:r>
              <a:rPr lang="en-GB" sz="1600" dirty="0">
                <a:solidFill>
                  <a:srgbClr val="F89B2A"/>
                </a:solidFill>
                <a:latin typeface="Arial Black"/>
                <a:cs typeface="Arial"/>
              </a:rPr>
              <a:t>ICS - The voice of IT Professionals in Ireland – www.ics.ie​</a:t>
            </a:r>
            <a:endParaRPr lang="en-IE" sz="1600" dirty="0">
              <a:solidFill>
                <a:srgbClr val="F89B2A"/>
              </a:solidFill>
              <a:latin typeface="Arial Black"/>
              <a:cs typeface="Arial"/>
            </a:endParaRPr>
          </a:p>
        </p:txBody>
      </p:sp>
      <p:pic>
        <p:nvPicPr>
          <p:cNvPr id="4" name="Picture 4">
            <a:extLst>
              <a:ext uri="{FF2B5EF4-FFF2-40B4-BE49-F238E27FC236}">
                <a16:creationId xmlns:a16="http://schemas.microsoft.com/office/drawing/2014/main" id="{976DA240-DAE1-4D21-8630-0017B06268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04626" y="5404496"/>
            <a:ext cx="2343150" cy="1028700"/>
          </a:xfrm>
          <a:prstGeom prst="rect">
            <a:avLst/>
          </a:prstGeom>
        </p:spPr>
      </p:pic>
    </p:spTree>
    <p:extLst>
      <p:ext uri="{BB962C8B-B14F-4D97-AF65-F5344CB8AC3E}">
        <p14:creationId xmlns:p14="http://schemas.microsoft.com/office/powerpoint/2010/main" val="327382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988" y="385475"/>
            <a:ext cx="6119957" cy="1427602"/>
          </a:xfrm>
        </p:spPr>
        <p:txBody>
          <a:bodyPr>
            <a:normAutofit/>
          </a:bodyPr>
          <a:lstStyle/>
          <a:p>
            <a:r>
              <a:rPr lang="en-IE" sz="4000" b="1" dirty="0">
                <a:latin typeface="+mn-lt"/>
              </a:rPr>
              <a:t>Core Aspects</a:t>
            </a:r>
          </a:p>
        </p:txBody>
      </p:sp>
      <p:sp>
        <p:nvSpPr>
          <p:cNvPr id="3" name="Content Placeholder 2"/>
          <p:cNvSpPr>
            <a:spLocks noGrp="1"/>
          </p:cNvSpPr>
          <p:nvPr>
            <p:ph idx="1"/>
          </p:nvPr>
        </p:nvSpPr>
        <p:spPr>
          <a:xfrm>
            <a:off x="799894" y="1813076"/>
            <a:ext cx="8979947" cy="4521112"/>
          </a:xfrm>
        </p:spPr>
        <p:txBody>
          <a:bodyPr>
            <a:normAutofit lnSpcReduction="10000"/>
          </a:bodyPr>
          <a:lstStyle/>
          <a:p>
            <a:r>
              <a:rPr lang="en-IE" sz="2000" b="1" dirty="0"/>
              <a:t>“Essential requirements”  - what must be done</a:t>
            </a:r>
          </a:p>
          <a:p>
            <a:pPr lvl="1"/>
            <a:r>
              <a:rPr lang="en-IE" sz="1800" dirty="0"/>
              <a:t>defined in Article 4 of the Directive</a:t>
            </a:r>
          </a:p>
          <a:p>
            <a:pPr lvl="1"/>
            <a:r>
              <a:rPr lang="en-IE" sz="2000" dirty="0"/>
              <a:t>Perceivable, operable, understandable, robust</a:t>
            </a:r>
          </a:p>
          <a:p>
            <a:pPr lvl="1"/>
            <a:endParaRPr lang="en-IE" sz="2000" dirty="0"/>
          </a:p>
          <a:p>
            <a:pPr lvl="1"/>
            <a:endParaRPr lang="en-IE" sz="2000" dirty="0"/>
          </a:p>
          <a:p>
            <a:pPr lvl="1"/>
            <a:endParaRPr lang="en-IE" sz="2000" dirty="0"/>
          </a:p>
          <a:p>
            <a:pPr marL="0" indent="0">
              <a:buNone/>
            </a:pPr>
            <a:endParaRPr lang="en-IE" sz="2000" b="1" dirty="0"/>
          </a:p>
          <a:p>
            <a:r>
              <a:rPr lang="en-IE" sz="2000" b="1" dirty="0"/>
              <a:t>“Presumption of conformity”  </a:t>
            </a:r>
            <a:r>
              <a:rPr lang="en-IE" sz="2000" dirty="0"/>
              <a:t>- </a:t>
            </a:r>
            <a:r>
              <a:rPr lang="en-IE" sz="2000" b="1" dirty="0"/>
              <a:t>prove it!</a:t>
            </a:r>
          </a:p>
          <a:p>
            <a:pPr lvl="1"/>
            <a:r>
              <a:rPr lang="en-IE" sz="2000" dirty="0"/>
              <a:t>EN 301 549 “Accessibility requirements for ICT products and services” – harmonised standard – referenced in the OJEU</a:t>
            </a:r>
          </a:p>
          <a:p>
            <a:pPr lvl="1"/>
            <a:endParaRPr lang="en-IE" sz="2000" dirty="0"/>
          </a:p>
          <a:p>
            <a:pPr lvl="1"/>
            <a:endParaRPr lang="en-IE" sz="2000" dirty="0"/>
          </a:p>
          <a:p>
            <a:r>
              <a:rPr lang="en-IE" sz="2000" b="1" dirty="0"/>
              <a:t>“Implementing Decisions” </a:t>
            </a:r>
            <a:r>
              <a:rPr lang="en-IE" sz="2000" dirty="0"/>
              <a:t>set out details for </a:t>
            </a:r>
            <a:r>
              <a:rPr lang="en-IE" sz="2000" b="1" dirty="0"/>
              <a:t>accessibility statement</a:t>
            </a:r>
            <a:r>
              <a:rPr lang="en-IE" sz="2000" dirty="0"/>
              <a:t>, and monitoring scope and methodology</a:t>
            </a:r>
          </a:p>
          <a:p>
            <a:endParaRPr lang="en-IE" sz="2000" dirty="0"/>
          </a:p>
          <a:p>
            <a:pPr lvl="1"/>
            <a:endParaRPr lang="en-IE" sz="2000" dirty="0"/>
          </a:p>
        </p:txBody>
      </p:sp>
      <p:pic>
        <p:nvPicPr>
          <p:cNvPr id="19" name="Graphic 18">
            <a:extLst>
              <a:ext uri="{FF2B5EF4-FFF2-40B4-BE49-F238E27FC236}">
                <a16:creationId xmlns:a16="http://schemas.microsoft.com/office/drawing/2014/main" id="{673841F8-382F-4F3B-82E7-F809DD796F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894" y="2899147"/>
            <a:ext cx="1185389" cy="1185389"/>
          </a:xfrm>
          <a:prstGeom prst="rect">
            <a:avLst/>
          </a:prstGeom>
        </p:spPr>
      </p:pic>
      <p:pic>
        <p:nvPicPr>
          <p:cNvPr id="22" name="Graphic 21">
            <a:extLst>
              <a:ext uri="{FF2B5EF4-FFF2-40B4-BE49-F238E27FC236}">
                <a16:creationId xmlns:a16="http://schemas.microsoft.com/office/drawing/2014/main" id="{0C1D3028-C16D-4C20-898A-CBE7DABD195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4668" y="2820425"/>
            <a:ext cx="1185390" cy="1185390"/>
          </a:xfrm>
          <a:prstGeom prst="rect">
            <a:avLst/>
          </a:prstGeom>
        </p:spPr>
      </p:pic>
      <p:pic>
        <p:nvPicPr>
          <p:cNvPr id="23" name="Graphic 22">
            <a:extLst>
              <a:ext uri="{FF2B5EF4-FFF2-40B4-BE49-F238E27FC236}">
                <a16:creationId xmlns:a16="http://schemas.microsoft.com/office/drawing/2014/main" id="{CE560708-AC4E-4D2D-80E6-13A6782D4E7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9444" y="2899147"/>
            <a:ext cx="1185390" cy="1185390"/>
          </a:xfrm>
          <a:prstGeom prst="rect">
            <a:avLst/>
          </a:prstGeom>
        </p:spPr>
      </p:pic>
      <p:pic>
        <p:nvPicPr>
          <p:cNvPr id="21" name="Graphic 20">
            <a:extLst>
              <a:ext uri="{FF2B5EF4-FFF2-40B4-BE49-F238E27FC236}">
                <a16:creationId xmlns:a16="http://schemas.microsoft.com/office/drawing/2014/main" id="{C54C8ECB-0BEF-44CE-897A-07FAA8F6C77B}"/>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0867" y="2820425"/>
            <a:ext cx="1185390" cy="118539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10"/>
          <a:srcRect r="397" b="2"/>
          <a:stretch/>
        </p:blipFill>
        <p:spPr>
          <a:xfrm>
            <a:off x="9859628" y="3429000"/>
            <a:ext cx="1292084" cy="1801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080E583A-47F5-480B-8009-7562BFE2E5E3}"/>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38407" y="5639014"/>
            <a:ext cx="2282657" cy="80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9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Update on monitoring</a:t>
            </a:r>
          </a:p>
        </p:txBody>
      </p:sp>
      <p:sp>
        <p:nvSpPr>
          <p:cNvPr id="3" name="Content Placeholder 2"/>
          <p:cNvSpPr>
            <a:spLocks noGrp="1"/>
          </p:cNvSpPr>
          <p:nvPr>
            <p:ph idx="1"/>
          </p:nvPr>
        </p:nvSpPr>
        <p:spPr>
          <a:xfrm>
            <a:off x="838200" y="1511300"/>
            <a:ext cx="10515600" cy="4880815"/>
          </a:xfrm>
        </p:spPr>
        <p:txBody>
          <a:bodyPr/>
          <a:lstStyle/>
          <a:p>
            <a:r>
              <a:rPr lang="en-IE" dirty="0"/>
              <a:t>Register of websites for review finalised</a:t>
            </a:r>
          </a:p>
          <a:p>
            <a:endParaRPr lang="en-IE" dirty="0"/>
          </a:p>
          <a:p>
            <a:endParaRPr lang="en-IE" dirty="0"/>
          </a:p>
          <a:p>
            <a:pPr lvl="4"/>
            <a:r>
              <a:rPr lang="en-IE" sz="3600" dirty="0"/>
              <a:t>50 simplified</a:t>
            </a:r>
          </a:p>
          <a:p>
            <a:pPr lvl="4"/>
            <a:endParaRPr lang="en-IE" sz="3600" dirty="0"/>
          </a:p>
          <a:p>
            <a:pPr lvl="4"/>
            <a:r>
              <a:rPr lang="en-IE" sz="3600" dirty="0"/>
              <a:t>5 in-depth</a:t>
            </a:r>
          </a:p>
          <a:p>
            <a:pPr lvl="4"/>
            <a:endParaRPr lang="en-IE" sz="3600" dirty="0"/>
          </a:p>
          <a:p>
            <a:pPr lvl="4"/>
            <a:r>
              <a:rPr lang="en-IE" sz="3600" dirty="0"/>
              <a:t>2 mobile apps</a:t>
            </a:r>
          </a:p>
        </p:txBody>
      </p:sp>
      <p:sp>
        <p:nvSpPr>
          <p:cNvPr id="7" name="TextBox 6"/>
          <p:cNvSpPr txBox="1"/>
          <p:nvPr/>
        </p:nvSpPr>
        <p:spPr>
          <a:xfrm>
            <a:off x="7410356" y="5868896"/>
            <a:ext cx="4563035" cy="523220"/>
          </a:xfrm>
          <a:prstGeom prst="rect">
            <a:avLst/>
          </a:prstGeom>
          <a:noFill/>
        </p:spPr>
        <p:txBody>
          <a:bodyPr wrap="square" rtlCol="0">
            <a:spAutoFit/>
          </a:bodyPr>
          <a:lstStyle/>
          <a:p>
            <a:r>
              <a:rPr lang="en-IE" sz="2800" dirty="0">
                <a:hlinkClick r:id="rId2"/>
              </a:rPr>
              <a:t>webaccessmonitor@nda.ie</a:t>
            </a:r>
            <a:endParaRPr lang="en-IE" sz="2800" dirty="0"/>
          </a:p>
        </p:txBody>
      </p:sp>
      <p:pic>
        <p:nvPicPr>
          <p:cNvPr id="4" name="Graphic 11">
            <a:extLst>
              <a:ext uri="{FF2B5EF4-FFF2-40B4-BE49-F238E27FC236}">
                <a16:creationId xmlns:a16="http://schemas.microsoft.com/office/drawing/2014/main" id="{072B388E-2D3E-D34E-80F0-179A271F76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4752" y="3142970"/>
            <a:ext cx="914400" cy="914400"/>
          </a:xfrm>
          <a:prstGeom prst="rect">
            <a:avLst/>
          </a:prstGeom>
        </p:spPr>
      </p:pic>
      <p:pic>
        <p:nvPicPr>
          <p:cNvPr id="5" name="Graphic 17">
            <a:extLst>
              <a:ext uri="{FF2B5EF4-FFF2-40B4-BE49-F238E27FC236}">
                <a16:creationId xmlns:a16="http://schemas.microsoft.com/office/drawing/2014/main" id="{3C56242E-2E90-9140-B32D-B8BEE238E6F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7791" y="4272523"/>
            <a:ext cx="914400" cy="914400"/>
          </a:xfrm>
          <a:prstGeom prst="rect">
            <a:avLst/>
          </a:prstGeom>
        </p:spPr>
      </p:pic>
      <p:pic>
        <p:nvPicPr>
          <p:cNvPr id="6" name="Graphic 10">
            <a:extLst>
              <a:ext uri="{FF2B5EF4-FFF2-40B4-BE49-F238E27FC236}">
                <a16:creationId xmlns:a16="http://schemas.microsoft.com/office/drawing/2014/main" id="{4C44CC77-4B1B-49F8-AE46-42C6D6FA23A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7791" y="5477716"/>
            <a:ext cx="914400" cy="914400"/>
          </a:xfrm>
          <a:prstGeom prst="rect">
            <a:avLst/>
          </a:prstGeom>
        </p:spPr>
      </p:pic>
    </p:spTree>
    <p:extLst>
      <p:ext uri="{BB962C8B-B14F-4D97-AF65-F5344CB8AC3E}">
        <p14:creationId xmlns:p14="http://schemas.microsoft.com/office/powerpoint/2010/main" val="85861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894" y="727998"/>
            <a:ext cx="5628378" cy="811660"/>
          </a:xfrm>
        </p:spPr>
        <p:txBody>
          <a:bodyPr/>
          <a:lstStyle/>
          <a:p>
            <a:r>
              <a:rPr lang="en-IE" dirty="0"/>
              <a:t>WCAG 2.1 – AA</a:t>
            </a:r>
          </a:p>
        </p:txBody>
      </p:sp>
      <p:pic>
        <p:nvPicPr>
          <p:cNvPr id="4" name="Graphic 18">
            <a:extLst>
              <a:ext uri="{FF2B5EF4-FFF2-40B4-BE49-F238E27FC236}">
                <a16:creationId xmlns:a16="http://schemas.microsoft.com/office/drawing/2014/main" id="{673841F8-382F-4F3B-82E7-F809DD796F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894" y="2899147"/>
            <a:ext cx="1185389" cy="1185389"/>
          </a:xfrm>
          <a:prstGeom prst="rect">
            <a:avLst/>
          </a:prstGeom>
        </p:spPr>
      </p:pic>
      <p:pic>
        <p:nvPicPr>
          <p:cNvPr id="6" name="Graphic 21">
            <a:extLst>
              <a:ext uri="{FF2B5EF4-FFF2-40B4-BE49-F238E27FC236}">
                <a16:creationId xmlns:a16="http://schemas.microsoft.com/office/drawing/2014/main" id="{0C1D3028-C16D-4C20-898A-CBE7DABD195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9595" y="2820425"/>
            <a:ext cx="1185390" cy="1185390"/>
          </a:xfrm>
          <a:prstGeom prst="rect">
            <a:avLst/>
          </a:prstGeom>
        </p:spPr>
      </p:pic>
      <p:pic>
        <p:nvPicPr>
          <p:cNvPr id="7" name="Graphic 22">
            <a:extLst>
              <a:ext uri="{FF2B5EF4-FFF2-40B4-BE49-F238E27FC236}">
                <a16:creationId xmlns:a16="http://schemas.microsoft.com/office/drawing/2014/main" id="{CE560708-AC4E-4D2D-80E6-13A6782D4E7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9444" y="2899147"/>
            <a:ext cx="1185390" cy="1185390"/>
          </a:xfrm>
          <a:prstGeom prst="rect">
            <a:avLst/>
          </a:prstGeom>
        </p:spPr>
      </p:pic>
      <p:pic>
        <p:nvPicPr>
          <p:cNvPr id="5" name="Graphic 20">
            <a:extLst>
              <a:ext uri="{FF2B5EF4-FFF2-40B4-BE49-F238E27FC236}">
                <a16:creationId xmlns:a16="http://schemas.microsoft.com/office/drawing/2014/main" id="{C54C8ECB-0BEF-44CE-897A-07FAA8F6C77B}"/>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0867" y="2820425"/>
            <a:ext cx="1185390" cy="1185390"/>
          </a:xfrm>
          <a:prstGeom prst="rect">
            <a:avLst/>
          </a:prstGeom>
        </p:spPr>
      </p:pic>
      <p:sp>
        <p:nvSpPr>
          <p:cNvPr id="3" name="Content Placeholder 2"/>
          <p:cNvSpPr>
            <a:spLocks noGrp="1"/>
          </p:cNvSpPr>
          <p:nvPr>
            <p:ph idx="1"/>
          </p:nvPr>
        </p:nvSpPr>
        <p:spPr>
          <a:xfrm>
            <a:off x="838200" y="1703540"/>
            <a:ext cx="10515600" cy="4473423"/>
          </a:xfrm>
        </p:spPr>
        <p:txBody>
          <a:bodyPr>
            <a:normAutofit lnSpcReduction="10000"/>
          </a:bodyPr>
          <a:lstStyle/>
          <a:p>
            <a:pPr marL="0" indent="0">
              <a:buNone/>
            </a:pPr>
            <a:r>
              <a:rPr lang="en-IE" dirty="0"/>
              <a:t>Perceivable, operable, understandable, robust</a:t>
            </a:r>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r>
              <a:rPr lang="en-IE" dirty="0"/>
              <a:t>“I need to </a:t>
            </a:r>
            <a:r>
              <a:rPr lang="en-IE" b="1" dirty="0"/>
              <a:t>Perceive </a:t>
            </a:r>
            <a:r>
              <a:rPr lang="en-IE" dirty="0"/>
              <a:t>the content, then I need to </a:t>
            </a:r>
            <a:r>
              <a:rPr lang="en-IE" b="1" dirty="0"/>
              <a:t>Understand</a:t>
            </a:r>
            <a:r>
              <a:rPr lang="en-IE" dirty="0"/>
              <a:t> it. Once</a:t>
            </a:r>
          </a:p>
          <a:p>
            <a:pPr marL="0" indent="0">
              <a:buNone/>
            </a:pPr>
            <a:r>
              <a:rPr lang="en-IE" dirty="0"/>
              <a:t>I’ve Understood it, I need to </a:t>
            </a:r>
            <a:r>
              <a:rPr lang="en-IE" b="1" dirty="0"/>
              <a:t>Operate </a:t>
            </a:r>
            <a:r>
              <a:rPr lang="en-IE" dirty="0"/>
              <a:t>it, using a device of my choice,</a:t>
            </a:r>
          </a:p>
          <a:p>
            <a:pPr marL="0" indent="0">
              <a:buNone/>
            </a:pPr>
            <a:r>
              <a:rPr lang="en-IE" dirty="0"/>
              <a:t>in a </a:t>
            </a:r>
            <a:r>
              <a:rPr lang="en-IE" b="1" dirty="0"/>
              <a:t>Robust </a:t>
            </a:r>
            <a:r>
              <a:rPr lang="en-IE" dirty="0"/>
              <a:t>way that won’t break it. ”</a:t>
            </a:r>
          </a:p>
        </p:txBody>
      </p:sp>
      <p:sp>
        <p:nvSpPr>
          <p:cNvPr id="8" name="Rectangle 7"/>
          <p:cNvSpPr/>
          <p:nvPr/>
        </p:nvSpPr>
        <p:spPr>
          <a:xfrm>
            <a:off x="7703524" y="6395327"/>
            <a:ext cx="4048288" cy="307777"/>
          </a:xfrm>
          <a:prstGeom prst="rect">
            <a:avLst/>
          </a:prstGeom>
        </p:spPr>
        <p:txBody>
          <a:bodyPr wrap="none">
            <a:spAutoFit/>
          </a:bodyPr>
          <a:lstStyle/>
          <a:p>
            <a:r>
              <a:rPr lang="en-IE" sz="1400" dirty="0">
                <a:latin typeface="Gilroy-Regular"/>
              </a:rPr>
              <a:t>Anne-Marie </a:t>
            </a:r>
            <a:r>
              <a:rPr lang="en-IE" sz="1400" dirty="0" err="1">
                <a:latin typeface="Gilroy-Regular"/>
              </a:rPr>
              <a:t>McCullagh</a:t>
            </a:r>
            <a:r>
              <a:rPr lang="en-IE" sz="1400" dirty="0">
                <a:latin typeface="Gilroy-Regular"/>
              </a:rPr>
              <a:t> -</a:t>
            </a:r>
            <a:r>
              <a:rPr lang="en-IE" sz="1400" dirty="0"/>
              <a:t>Houghton Mifflin Harcourt</a:t>
            </a:r>
          </a:p>
        </p:txBody>
      </p:sp>
    </p:spTree>
    <p:extLst>
      <p:ext uri="{BB962C8B-B14F-4D97-AF65-F5344CB8AC3E}">
        <p14:creationId xmlns:p14="http://schemas.microsoft.com/office/powerpoint/2010/main" val="216965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270" y="0"/>
            <a:ext cx="10515600" cy="1002083"/>
          </a:xfrm>
        </p:spPr>
        <p:txBody>
          <a:bodyPr/>
          <a:lstStyle/>
          <a:p>
            <a:r>
              <a:rPr lang="en-IE" dirty="0"/>
              <a:t>Structure of WCAG 2.1</a:t>
            </a:r>
          </a:p>
        </p:txBody>
      </p:sp>
      <p:pic>
        <p:nvPicPr>
          <p:cNvPr id="5" name="Picture 2" descr="The Principles are Perceivable, Operable , Understandable and Robust &#10;Guidelines for Perceivable are Text Alternatives, Time-based Media, Adaptable, Distinguishable &#10;Guidelines for Operable are Keyboard Accessible, Enough Time, Seizures, Navigable&#10;Guidelines for Understandable are Readable, Predictable and Input&#10;Guidelines for Robust are Compatib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36" y="1002083"/>
            <a:ext cx="11393868" cy="564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22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ADAD-E480-6C23-2DC4-F939A3CCEC36}"/>
              </a:ext>
            </a:extLst>
          </p:cNvPr>
          <p:cNvSpPr>
            <a:spLocks noGrp="1"/>
          </p:cNvSpPr>
          <p:nvPr>
            <p:ph type="title"/>
          </p:nvPr>
        </p:nvSpPr>
        <p:spPr>
          <a:xfrm>
            <a:off x="1701800" y="0"/>
            <a:ext cx="10363200" cy="755259"/>
          </a:xfrm>
        </p:spPr>
        <p:txBody>
          <a:bodyPr/>
          <a:lstStyle/>
          <a:p>
            <a:r>
              <a:rPr lang="en-IE" dirty="0"/>
              <a:t>Accessibility</a:t>
            </a:r>
            <a:r>
              <a:rPr lang="en-IE" baseline="0" dirty="0"/>
              <a:t> Guidelines</a:t>
            </a:r>
            <a:endParaRPr lang="en-IE" dirty="0"/>
          </a:p>
        </p:txBody>
      </p:sp>
      <p:pic>
        <p:nvPicPr>
          <p:cNvPr id="5" name="Picture 4" descr="•Sight loss or vision  impairment&#10;- Screen reader support&#10;- Zoom to 400%&#10;- Min. colour contrast&#10;- Avoid colour alone&#10;- Alt-text on images&#10;•Cognitive&#10;Impairment&#10;- Clear instruction&#10;- Predictable and&#10;intuitive navigation&#10;- Avoid distracting&#10;-images or noises&#10;- Error handling&#10;•Physical or Motor&#10;-Impairment&#10;- Keyboard support&#10;- Touchpoint size 44px&#10;- Consistent and appropriate labelling&#10;- Don’t have time limits&#10;•Deaf or hard of hearing&#10;- Close Captions, subtitles&#10;- Provide transcripts&#10;- Sign language interpreter">
            <a:extLst>
              <a:ext uri="{FF2B5EF4-FFF2-40B4-BE49-F238E27FC236}">
                <a16:creationId xmlns:a16="http://schemas.microsoft.com/office/drawing/2014/main" id="{49C91F08-9F8A-E7BE-203F-3ECB77022402}"/>
              </a:ext>
            </a:extLst>
          </p:cNvPr>
          <p:cNvPicPr>
            <a:picLocks noChangeAspect="1"/>
          </p:cNvPicPr>
          <p:nvPr/>
        </p:nvPicPr>
        <p:blipFill>
          <a:blip r:embed="rId2"/>
          <a:stretch>
            <a:fillRect/>
          </a:stretch>
        </p:blipFill>
        <p:spPr>
          <a:xfrm>
            <a:off x="1437392" y="755259"/>
            <a:ext cx="10119608" cy="5990777"/>
          </a:xfrm>
          <a:prstGeom prst="rect">
            <a:avLst/>
          </a:prstGeom>
        </p:spPr>
      </p:pic>
    </p:spTree>
    <p:extLst>
      <p:ext uri="{BB962C8B-B14F-4D97-AF65-F5344CB8AC3E}">
        <p14:creationId xmlns:p14="http://schemas.microsoft.com/office/powerpoint/2010/main" val="257645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11B9-B349-2B49-96DF-A7B4C29CDE03}"/>
              </a:ext>
            </a:extLst>
          </p:cNvPr>
          <p:cNvSpPr>
            <a:spLocks noGrp="1"/>
          </p:cNvSpPr>
          <p:nvPr>
            <p:ph type="title"/>
          </p:nvPr>
        </p:nvSpPr>
        <p:spPr>
          <a:xfrm>
            <a:off x="1153618" y="1239927"/>
            <a:ext cx="4008586" cy="4680583"/>
          </a:xfrm>
        </p:spPr>
        <p:txBody>
          <a:bodyPr anchor="ctr">
            <a:normAutofit/>
          </a:bodyPr>
          <a:lstStyle/>
          <a:p>
            <a:r>
              <a:rPr lang="en-GB" sz="5200" b="1" dirty="0">
                <a:latin typeface="+mn-lt"/>
              </a:rPr>
              <a:t>The Accessibility Statement must contain:</a:t>
            </a:r>
          </a:p>
        </p:txBody>
      </p:sp>
      <p:sp>
        <p:nvSpPr>
          <p:cNvPr id="3" name="Content Placeholder 2">
            <a:extLst>
              <a:ext uri="{FF2B5EF4-FFF2-40B4-BE49-F238E27FC236}">
                <a16:creationId xmlns:a16="http://schemas.microsoft.com/office/drawing/2014/main" id="{2A840733-97F9-8B41-95D3-A955008C8717}"/>
              </a:ext>
            </a:extLst>
          </p:cNvPr>
          <p:cNvSpPr>
            <a:spLocks noGrp="1"/>
          </p:cNvSpPr>
          <p:nvPr>
            <p:ph idx="1"/>
          </p:nvPr>
        </p:nvSpPr>
        <p:spPr>
          <a:xfrm>
            <a:off x="5162204" y="104094"/>
            <a:ext cx="6098695" cy="5920510"/>
          </a:xfrm>
        </p:spPr>
        <p:txBody>
          <a:bodyPr anchor="ctr">
            <a:normAutofit/>
          </a:bodyPr>
          <a:lstStyle/>
          <a:p>
            <a:r>
              <a:rPr lang="en-GB" sz="2000" b="1" dirty="0"/>
              <a:t>Compliance status</a:t>
            </a:r>
          </a:p>
          <a:p>
            <a:pPr lvl="1"/>
            <a:r>
              <a:rPr lang="en-GB" sz="2000" dirty="0"/>
              <a:t>State if the website fully/partially/non-compliant</a:t>
            </a:r>
          </a:p>
          <a:p>
            <a:pPr lvl="1"/>
            <a:r>
              <a:rPr lang="en-GB" sz="2000" dirty="0"/>
              <a:t>Most be based on a review</a:t>
            </a:r>
          </a:p>
          <a:p>
            <a:r>
              <a:rPr lang="en-GB" sz="2000" b="1" dirty="0"/>
              <a:t>Non-accessible content</a:t>
            </a:r>
          </a:p>
          <a:p>
            <a:pPr lvl="1"/>
            <a:r>
              <a:rPr lang="en-GB" sz="2000" dirty="0"/>
              <a:t>List non-accessible parts.  State why (e.g. exempt under legislation, disproportionate burden - assessment)</a:t>
            </a:r>
          </a:p>
          <a:p>
            <a:r>
              <a:rPr lang="en-GB" sz="2000" b="1" dirty="0"/>
              <a:t>Preparation of this accessibility statement </a:t>
            </a:r>
          </a:p>
          <a:p>
            <a:pPr lvl="1"/>
            <a:r>
              <a:rPr lang="en-GB" sz="2000" dirty="0"/>
              <a:t>Method used </a:t>
            </a:r>
            <a:r>
              <a:rPr lang="en-GB" sz="2000" dirty="0" err="1"/>
              <a:t>e.g</a:t>
            </a:r>
            <a:r>
              <a:rPr lang="en-GB" sz="2000" dirty="0"/>
              <a:t> independent audit</a:t>
            </a:r>
          </a:p>
          <a:p>
            <a:r>
              <a:rPr lang="en-GB" sz="2000" b="1" dirty="0"/>
              <a:t>Feedback and contact information </a:t>
            </a:r>
          </a:p>
          <a:p>
            <a:pPr lvl="1"/>
            <a:r>
              <a:rPr lang="en-GB" sz="2000" dirty="0"/>
              <a:t>Notify public body of issues</a:t>
            </a:r>
          </a:p>
          <a:p>
            <a:pPr lvl="1"/>
            <a:r>
              <a:rPr lang="en-GB" sz="2000" dirty="0"/>
              <a:t>Name person in charge of dealing with requests</a:t>
            </a:r>
          </a:p>
          <a:p>
            <a:r>
              <a:rPr lang="en-GB" sz="2000" b="1" dirty="0"/>
              <a:t>Enforcement procedure </a:t>
            </a:r>
          </a:p>
          <a:p>
            <a:pPr lvl="1"/>
            <a:r>
              <a:rPr lang="en-GB" sz="2000" dirty="0"/>
              <a:t>Equal Status Act 2000 (No. 8 of 2000) and the Disability Act 2005 (No. 14 of 2005) to the extent to which they apply to the body concerned. </a:t>
            </a:r>
          </a:p>
          <a:p>
            <a:pPr lvl="1"/>
            <a:endParaRPr lang="en-GB" sz="1600" dirty="0"/>
          </a:p>
          <a:p>
            <a:endParaRPr lang="en-GB" sz="1600" dirty="0"/>
          </a:p>
        </p:txBody>
      </p:sp>
      <p:sp>
        <p:nvSpPr>
          <p:cNvPr id="4" name="Rectangle 3"/>
          <p:cNvSpPr/>
          <p:nvPr/>
        </p:nvSpPr>
        <p:spPr>
          <a:xfrm>
            <a:off x="5307645" y="6024604"/>
            <a:ext cx="4555927" cy="461665"/>
          </a:xfrm>
          <a:prstGeom prst="rect">
            <a:avLst/>
          </a:prstGeom>
        </p:spPr>
        <p:txBody>
          <a:bodyPr wrap="none">
            <a:spAutoFit/>
          </a:bodyPr>
          <a:lstStyle/>
          <a:p>
            <a:r>
              <a:rPr lang="en-US" sz="2400" b="1" dirty="0">
                <a:hlinkClick r:id="rId2"/>
              </a:rPr>
              <a:t>Writing an Accessibility Statement</a:t>
            </a:r>
            <a:endParaRPr lang="en-US" sz="2400" b="1" dirty="0"/>
          </a:p>
        </p:txBody>
      </p:sp>
      <p:sp>
        <p:nvSpPr>
          <p:cNvPr id="11" name="Oval 10">
            <a:extLst>
              <a:ext uri="{C183D7F6-B498-43B3-948B-1728B52AA6E4}">
                <adec:decorative xmlns:adec="http://schemas.microsoft.com/office/drawing/2017/decorative" val="1"/>
              </a:ext>
            </a:extLst>
          </p:cNvPr>
          <p:cNvSpPr/>
          <p:nvPr/>
        </p:nvSpPr>
        <p:spPr>
          <a:xfrm>
            <a:off x="4386387" y="5920510"/>
            <a:ext cx="713096" cy="713096"/>
          </a:xfrm>
          <a:prstGeom prst="ellipse">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0994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your own review</a:t>
            </a:r>
            <a:endParaRPr lang="en-IE" dirty="0"/>
          </a:p>
        </p:txBody>
      </p:sp>
      <p:sp>
        <p:nvSpPr>
          <p:cNvPr id="3" name="Content Placeholder 2"/>
          <p:cNvSpPr>
            <a:spLocks noGrp="1"/>
          </p:cNvSpPr>
          <p:nvPr>
            <p:ph idx="1"/>
          </p:nvPr>
        </p:nvSpPr>
        <p:spPr/>
        <p:txBody>
          <a:bodyPr>
            <a:normAutofit/>
          </a:bodyPr>
          <a:lstStyle/>
          <a:p>
            <a:r>
              <a:rPr lang="en-IE" dirty="0"/>
              <a:t>How to know if your website is compliant</a:t>
            </a:r>
          </a:p>
          <a:p>
            <a:pPr lvl="1"/>
            <a:r>
              <a:rPr lang="en-IE" dirty="0"/>
              <a:t>We’ve received no complaints   </a:t>
            </a:r>
            <a:r>
              <a:rPr lang="en-IE" dirty="0">
                <a:solidFill>
                  <a:srgbClr val="FF0000"/>
                </a:solidFill>
              </a:rPr>
              <a:t>××</a:t>
            </a:r>
          </a:p>
          <a:p>
            <a:pPr lvl="1"/>
            <a:endParaRPr lang="en-IE" dirty="0"/>
          </a:p>
          <a:p>
            <a:pPr lvl="1"/>
            <a:r>
              <a:rPr lang="en-IE" dirty="0"/>
              <a:t>My contractor told me 		</a:t>
            </a:r>
            <a:r>
              <a:rPr lang="en-IE" dirty="0">
                <a:sym typeface="Wingdings" panose="05000000000000000000" pitchFamily="2" charset="2"/>
              </a:rPr>
              <a:t></a:t>
            </a:r>
          </a:p>
          <a:p>
            <a:pPr lvl="1"/>
            <a:endParaRPr lang="en-IE" dirty="0">
              <a:sym typeface="Wingdings" panose="05000000000000000000" pitchFamily="2" charset="2"/>
            </a:endParaRPr>
          </a:p>
          <a:p>
            <a:pPr lvl="1"/>
            <a:r>
              <a:rPr lang="en-IE" dirty="0">
                <a:sym typeface="Wingdings" panose="05000000000000000000" pitchFamily="2" charset="2"/>
              </a:rPr>
              <a:t>I used an automated tool           </a:t>
            </a:r>
          </a:p>
          <a:p>
            <a:pPr lvl="1"/>
            <a:endParaRPr lang="en-IE" dirty="0">
              <a:sym typeface="Wingdings" panose="05000000000000000000" pitchFamily="2" charset="2"/>
            </a:endParaRPr>
          </a:p>
          <a:p>
            <a:pPr lvl="1"/>
            <a:r>
              <a:rPr lang="en-IE" dirty="0">
                <a:sym typeface="Wingdings" panose="05000000000000000000" pitchFamily="2" charset="2"/>
              </a:rPr>
              <a:t>I conducted a review		</a:t>
            </a:r>
          </a:p>
          <a:p>
            <a:pPr lvl="1"/>
            <a:endParaRPr lang="en-IE" dirty="0">
              <a:sym typeface="Wingdings" panose="05000000000000000000" pitchFamily="2" charset="2"/>
            </a:endParaRPr>
          </a:p>
          <a:p>
            <a:pPr lvl="1"/>
            <a:r>
              <a:rPr lang="en-IE" dirty="0">
                <a:sym typeface="Wingdings" panose="05000000000000000000" pitchFamily="2" charset="2"/>
              </a:rPr>
              <a:t>I commissioned a detailed audit   </a:t>
            </a:r>
          </a:p>
          <a:p>
            <a:pPr lvl="1"/>
            <a:endParaRPr lang="en-IE" dirty="0">
              <a:sym typeface="Wingdings" panose="05000000000000000000" pitchFamily="2" charset="2"/>
            </a:endParaRPr>
          </a:p>
          <a:p>
            <a:pPr lvl="1"/>
            <a:endParaRPr lang="en-IE" dirty="0">
              <a:sym typeface="Wingdings" panose="05000000000000000000" pitchFamily="2" charset="2"/>
            </a:endParaRPr>
          </a:p>
          <a:p>
            <a:pPr lvl="1"/>
            <a:endParaRPr lang="en-IE" dirty="0">
              <a:sym typeface="Wingdings" panose="05000000000000000000" pitchFamily="2" charset="2"/>
            </a:endParaRPr>
          </a:p>
          <a:p>
            <a:pPr lvl="1"/>
            <a:endParaRPr lang="en-IE" dirty="0">
              <a:sym typeface="Wingdings" panose="05000000000000000000" pitchFamily="2" charset="2"/>
            </a:endParaRPr>
          </a:p>
          <a:p>
            <a:pPr lvl="1"/>
            <a:endParaRPr lang="en-IE" dirty="0"/>
          </a:p>
        </p:txBody>
      </p:sp>
    </p:spTree>
    <p:extLst>
      <p:ext uri="{BB962C8B-B14F-4D97-AF65-F5344CB8AC3E}">
        <p14:creationId xmlns:p14="http://schemas.microsoft.com/office/powerpoint/2010/main" val="214777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Tools</a:t>
            </a:r>
          </a:p>
        </p:txBody>
      </p:sp>
      <p:sp>
        <p:nvSpPr>
          <p:cNvPr id="3" name="Content Placeholder 2"/>
          <p:cNvSpPr>
            <a:spLocks noGrp="1"/>
          </p:cNvSpPr>
          <p:nvPr>
            <p:ph idx="1"/>
          </p:nvPr>
        </p:nvSpPr>
        <p:spPr>
          <a:xfrm>
            <a:off x="4300818" y="1906307"/>
            <a:ext cx="7593106" cy="4351338"/>
          </a:xfrm>
        </p:spPr>
        <p:txBody>
          <a:bodyPr>
            <a:normAutofit lnSpcReduction="10000"/>
          </a:bodyPr>
          <a:lstStyle/>
          <a:p>
            <a:r>
              <a:rPr lang="en-IE" dirty="0"/>
              <a:t>Automated checkers: </a:t>
            </a:r>
          </a:p>
          <a:p>
            <a:pPr lvl="1"/>
            <a:r>
              <a:rPr lang="en-IE" dirty="0"/>
              <a:t>WAVE from </a:t>
            </a:r>
            <a:r>
              <a:rPr lang="en-IE" dirty="0" err="1"/>
              <a:t>Webaim</a:t>
            </a:r>
            <a:endParaRPr lang="en-IE" dirty="0"/>
          </a:p>
          <a:p>
            <a:pPr lvl="1"/>
            <a:r>
              <a:rPr lang="en-IE" dirty="0"/>
              <a:t>Catches about 35% of issues</a:t>
            </a:r>
          </a:p>
          <a:p>
            <a:pPr lvl="2"/>
            <a:r>
              <a:rPr lang="en-IE" dirty="0"/>
              <a:t>HTML parsing errors, heading structure, colour contrast, lack of labels on forms </a:t>
            </a:r>
            <a:r>
              <a:rPr lang="en-IE" dirty="0" err="1"/>
              <a:t>etc</a:t>
            </a:r>
            <a:endParaRPr lang="en-IE" dirty="0"/>
          </a:p>
          <a:p>
            <a:r>
              <a:rPr lang="en-IE" dirty="0"/>
              <a:t>Colour checkers</a:t>
            </a:r>
          </a:p>
          <a:p>
            <a:pPr lvl="1"/>
            <a:r>
              <a:rPr lang="en-IE" dirty="0"/>
              <a:t>   Colour Contrast Analyser </a:t>
            </a:r>
          </a:p>
          <a:p>
            <a:r>
              <a:rPr lang="en-IE" dirty="0"/>
              <a:t>Screen reader</a:t>
            </a:r>
          </a:p>
          <a:p>
            <a:pPr lvl="1"/>
            <a:r>
              <a:rPr lang="en-IE" dirty="0" err="1"/>
              <a:t>E.g</a:t>
            </a:r>
            <a:r>
              <a:rPr lang="en-IE" dirty="0"/>
              <a:t> JAWS, </a:t>
            </a:r>
            <a:r>
              <a:rPr lang="en-IE" dirty="0" err="1"/>
              <a:t>VoiceOver</a:t>
            </a:r>
            <a:r>
              <a:rPr lang="en-IE" dirty="0"/>
              <a:t>, NVDA </a:t>
            </a:r>
          </a:p>
          <a:p>
            <a:r>
              <a:rPr lang="en-IE" dirty="0"/>
              <a:t>Office file formats: checker in Word, Adobe Acrobat Pro</a:t>
            </a: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06307"/>
            <a:ext cx="2251449" cy="786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1230" y="3217889"/>
            <a:ext cx="833857" cy="833857"/>
          </a:xfrm>
          <a:prstGeom prst="rect">
            <a:avLst/>
          </a:prstGeom>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230" y="4300344"/>
            <a:ext cx="739588" cy="73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5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to test</a:t>
            </a:r>
          </a:p>
        </p:txBody>
      </p:sp>
      <p:sp>
        <p:nvSpPr>
          <p:cNvPr id="3" name="Content Placeholder 2"/>
          <p:cNvSpPr>
            <a:spLocks noGrp="1"/>
          </p:cNvSpPr>
          <p:nvPr>
            <p:ph idx="1"/>
          </p:nvPr>
        </p:nvSpPr>
        <p:spPr/>
        <p:txBody>
          <a:bodyPr/>
          <a:lstStyle/>
          <a:p>
            <a:r>
              <a:rPr lang="en-IE" dirty="0"/>
              <a:t>Select a sample of pages:</a:t>
            </a:r>
          </a:p>
          <a:p>
            <a:pPr lvl="1"/>
            <a:r>
              <a:rPr lang="en-IE" dirty="0"/>
              <a:t>Homepage, main template pages, contact us, accessibility statement, search results, forms, all steps in a process, pages with PDFs, videos, carousels, add-on such as twitter feeds</a:t>
            </a:r>
          </a:p>
          <a:p>
            <a:r>
              <a:rPr lang="en-IE" dirty="0"/>
              <a:t>Before you test:</a:t>
            </a:r>
          </a:p>
          <a:p>
            <a:pPr lvl="1"/>
            <a:r>
              <a:rPr lang="en-IE" dirty="0"/>
              <a:t>For newbies, choose a test plan, e.g. </a:t>
            </a:r>
            <a:r>
              <a:rPr lang="en-IE" dirty="0" err="1"/>
              <a:t>Webaim</a:t>
            </a:r>
            <a:r>
              <a:rPr lang="en-IE" dirty="0"/>
              <a:t>: Quick Reference Testing Web Content for Accessibility</a:t>
            </a:r>
          </a:p>
          <a:p>
            <a:pPr lvl="1"/>
            <a:r>
              <a:rPr lang="en-IE" dirty="0"/>
              <a:t>Define a texting matrix</a:t>
            </a:r>
          </a:p>
          <a:p>
            <a:pPr lvl="2"/>
            <a:r>
              <a:rPr lang="en-IE" dirty="0" err="1"/>
              <a:t>E.g</a:t>
            </a:r>
            <a:r>
              <a:rPr lang="en-IE" dirty="0"/>
              <a:t> NVDA on Chrome in Windows 10, </a:t>
            </a:r>
            <a:r>
              <a:rPr lang="en-IE" dirty="0" err="1"/>
              <a:t>VoiceOver</a:t>
            </a:r>
            <a:r>
              <a:rPr lang="en-IE" dirty="0"/>
              <a:t> in Safari on iOS</a:t>
            </a:r>
          </a:p>
          <a:p>
            <a:pPr marL="514350" indent="-514350">
              <a:buFont typeface="+mj-lt"/>
              <a:buAutoNum type="arabicPeriod"/>
            </a:pPr>
            <a:endParaRPr lang="en-IE" dirty="0"/>
          </a:p>
          <a:p>
            <a:endParaRPr lang="en-IE" dirty="0"/>
          </a:p>
        </p:txBody>
      </p:sp>
    </p:spTree>
    <p:extLst>
      <p:ext uri="{BB962C8B-B14F-4D97-AF65-F5344CB8AC3E}">
        <p14:creationId xmlns:p14="http://schemas.microsoft.com/office/powerpoint/2010/main" val="23446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How to test – today!</a:t>
            </a:r>
          </a:p>
        </p:txBody>
      </p:sp>
      <p:sp>
        <p:nvSpPr>
          <p:cNvPr id="3" name="Content Placeholder 2"/>
          <p:cNvSpPr>
            <a:spLocks noGrp="1"/>
          </p:cNvSpPr>
          <p:nvPr>
            <p:ph idx="1"/>
          </p:nvPr>
        </p:nvSpPr>
        <p:spPr/>
        <p:txBody>
          <a:bodyPr/>
          <a:lstStyle/>
          <a:p>
            <a:pPr marL="514350" indent="-514350">
              <a:buFont typeface="+mj-lt"/>
              <a:buAutoNum type="arabicPeriod"/>
            </a:pPr>
            <a:r>
              <a:rPr lang="en-IE" dirty="0"/>
              <a:t>Run an automated checker – try understand the results</a:t>
            </a:r>
          </a:p>
          <a:p>
            <a:pPr marL="514350" indent="-514350">
              <a:buFont typeface="+mj-lt"/>
              <a:buAutoNum type="arabicPeriod"/>
            </a:pPr>
            <a:r>
              <a:rPr lang="en-IE" dirty="0"/>
              <a:t>Look out for key elements: </a:t>
            </a:r>
          </a:p>
          <a:p>
            <a:pPr marL="971550" lvl="1" indent="-514350">
              <a:buFont typeface="+mj-lt"/>
              <a:buAutoNum type="arabicPeriod"/>
            </a:pPr>
            <a:r>
              <a:rPr lang="en-IE" dirty="0"/>
              <a:t>Heading list structure, images, contrast, forms, links and buttons, </a:t>
            </a:r>
            <a:r>
              <a:rPr lang="en-IE" dirty="0" err="1"/>
              <a:t>etc</a:t>
            </a:r>
            <a:endParaRPr lang="en-IE" dirty="0"/>
          </a:p>
          <a:p>
            <a:pPr marL="514350" indent="-514350">
              <a:buFont typeface="+mj-lt"/>
              <a:buAutoNum type="arabicPeriod"/>
            </a:pPr>
            <a:r>
              <a:rPr lang="en-IE" dirty="0"/>
              <a:t>Use a keyboard to see can you access all content and perform all tasks</a:t>
            </a:r>
          </a:p>
          <a:p>
            <a:pPr lvl="1"/>
            <a:r>
              <a:rPr lang="en-IE" dirty="0"/>
              <a:t>Don’t forget the cookie banner!</a:t>
            </a:r>
          </a:p>
          <a:p>
            <a:pPr marL="514350" indent="-514350">
              <a:buFont typeface="+mj-lt"/>
              <a:buAutoNum type="arabicPeriod"/>
            </a:pPr>
            <a:r>
              <a:rPr lang="en-IE" dirty="0"/>
              <a:t>Try using a screen reader e.g. NVDA.  (don’t be afraid!)</a:t>
            </a:r>
          </a:p>
        </p:txBody>
      </p:sp>
    </p:spTree>
    <p:extLst>
      <p:ext uri="{BB962C8B-B14F-4D97-AF65-F5344CB8AC3E}">
        <p14:creationId xmlns:p14="http://schemas.microsoft.com/office/powerpoint/2010/main" val="209184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5D86"/>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0911" y="333859"/>
            <a:ext cx="10637843" cy="824844"/>
          </a:xfrm>
        </p:spPr>
        <p:txBody>
          <a:bodyPr/>
          <a:lstStyle/>
          <a:p>
            <a:pPr rtl="0" eaLnBrk="1" latinLnBrk="0" hangingPunct="1"/>
            <a:r>
              <a:rPr lang="en-GB" sz="3600" b="1" kern="1200" dirty="0">
                <a:solidFill>
                  <a:srgbClr val="F89B2A"/>
                </a:solidFill>
                <a:effectLst/>
                <a:latin typeface="Helvetica LT Std"/>
                <a:ea typeface="+mn-ea"/>
                <a:cs typeface="+mn-cs"/>
              </a:rPr>
              <a:t>Web Accessibility Directive Training Series</a:t>
            </a:r>
            <a:endParaRPr lang="en-IE" dirty="0"/>
          </a:p>
        </p:txBody>
      </p:sp>
      <p:sp>
        <p:nvSpPr>
          <p:cNvPr id="3" name="Subtitle 2">
            <a:extLst>
              <a:ext uri="{FF2B5EF4-FFF2-40B4-BE49-F238E27FC236}">
                <a16:creationId xmlns:a16="http://schemas.microsoft.com/office/drawing/2014/main" id="{CA774AD2-B24E-A540-ACEF-FDD4137FCB4A}"/>
              </a:ext>
            </a:extLst>
          </p:cNvPr>
          <p:cNvSpPr>
            <a:spLocks noGrp="1"/>
          </p:cNvSpPr>
          <p:nvPr>
            <p:ph type="subTitle" idx="1"/>
          </p:nvPr>
        </p:nvSpPr>
        <p:spPr>
          <a:xfrm>
            <a:off x="777635" y="-2030429"/>
            <a:ext cx="11414365" cy="2030429"/>
          </a:xfrm>
        </p:spPr>
        <p:txBody>
          <a:bodyPr vert="horz" lIns="91440" tIns="45720" rIns="91440" bIns="45720" rtlCol="0" anchor="t">
            <a:noAutofit/>
          </a:bodyPr>
          <a:lstStyle/>
          <a:p>
            <a:pPr lvl="0" algn="l">
              <a:lnSpc>
                <a:spcPct val="100000"/>
              </a:lnSpc>
              <a:spcBef>
                <a:spcPts val="0"/>
              </a:spcBef>
              <a:buClr>
                <a:srgbClr val="F89B2A"/>
              </a:buClr>
              <a:defRPr/>
            </a:pPr>
            <a:r>
              <a:rPr lang="en-GB" sz="1000" dirty="0">
                <a:solidFill>
                  <a:prstClr val="white"/>
                </a:solidFill>
                <a:latin typeface="Helvetica LT Std"/>
              </a:rPr>
              <a:t>The Irish Computer Society (ICS), in partnership with the National Disability Authority (NDA), is holding a series of 3 information seminars and 3 follow up training webinars on EU Web Accessibility Directive. </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Each information seminar is lead by experts in the field of accessibility and is then followed by a more in-depth training webinar provided by </a:t>
            </a:r>
            <a:r>
              <a:rPr lang="en-GB" sz="1000" dirty="0" err="1">
                <a:solidFill>
                  <a:prstClr val="white"/>
                </a:solidFill>
                <a:latin typeface="Helvetica LT Std"/>
              </a:rPr>
              <a:t>AbilityNet</a:t>
            </a:r>
            <a:r>
              <a:rPr lang="en-GB" sz="1000" dirty="0">
                <a:solidFill>
                  <a:prstClr val="white"/>
                </a:solidFill>
                <a:latin typeface="Helvetica LT Std"/>
              </a:rPr>
              <a:t> on the same topic.</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Today’s seminar will give you an overview of the Directive, the obligations it places on public bodies and the standards public websites and mobile apps must comply with and the monitoring function of the National Disability Authority.  Speakers will include Donal Rice from the NDA, Carine </a:t>
            </a:r>
            <a:r>
              <a:rPr lang="en-GB" sz="1000" dirty="0" err="1">
                <a:solidFill>
                  <a:prstClr val="white"/>
                </a:solidFill>
                <a:latin typeface="Helvetica LT Std"/>
              </a:rPr>
              <a:t>Marzin</a:t>
            </a:r>
            <a:r>
              <a:rPr lang="en-GB" sz="1000" dirty="0">
                <a:solidFill>
                  <a:prstClr val="white"/>
                </a:solidFill>
                <a:latin typeface="Helvetica LT Std"/>
              </a:rPr>
              <a:t> from the European Disability Forum (EDF) and Daniel Montalvo from World Wide Web Consortium (W3C).</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Further information and registration can be found on</a:t>
            </a:r>
            <a:r>
              <a:rPr lang="en-GB" sz="1000" dirty="0">
                <a:solidFill>
                  <a:srgbClr val="FFFF00"/>
                </a:solidFill>
                <a:latin typeface="Helvetica LT Std"/>
              </a:rPr>
              <a:t> ics.ie/events</a:t>
            </a:r>
          </a:p>
          <a:p>
            <a:pPr lvl="0" algn="l">
              <a:lnSpc>
                <a:spcPct val="100000"/>
              </a:lnSpc>
              <a:spcBef>
                <a:spcPts val="0"/>
              </a:spcBef>
              <a:buClr>
                <a:srgbClr val="F89B2A"/>
              </a:buClr>
              <a:defRPr/>
            </a:pPr>
            <a:endParaRPr lang="en-GB" sz="1000" dirty="0">
              <a:solidFill>
                <a:prstClr val="white"/>
              </a:solidFill>
              <a:latin typeface="Helvetica LT Std"/>
            </a:endParaRPr>
          </a:p>
          <a:p>
            <a:pPr lvl="0" algn="l">
              <a:lnSpc>
                <a:spcPct val="100000"/>
              </a:lnSpc>
              <a:spcBef>
                <a:spcPts val="0"/>
              </a:spcBef>
              <a:buClr>
                <a:srgbClr val="F89B2A"/>
              </a:buClr>
              <a:defRPr/>
            </a:pPr>
            <a:r>
              <a:rPr lang="en-GB" sz="1000" dirty="0">
                <a:solidFill>
                  <a:prstClr val="white"/>
                </a:solidFill>
                <a:latin typeface="Helvetica LT Std"/>
              </a:rPr>
              <a:t>Become a member of ICS at </a:t>
            </a:r>
            <a:r>
              <a:rPr lang="en-GB" sz="1000" dirty="0">
                <a:solidFill>
                  <a:srgbClr val="FFFF00"/>
                </a:solidFill>
                <a:latin typeface="Helvetica LT Std"/>
              </a:rPr>
              <a:t>ics.ie/member</a:t>
            </a:r>
          </a:p>
        </p:txBody>
      </p:sp>
      <p:sp>
        <p:nvSpPr>
          <p:cNvPr id="5" name="TextBox 4"/>
          <p:cNvSpPr txBox="1"/>
          <p:nvPr/>
        </p:nvSpPr>
        <p:spPr>
          <a:xfrm>
            <a:off x="222028" y="1201589"/>
            <a:ext cx="108813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The Irish Computer Society (ICS), in partnership with the National Disability Authority (NDA), is holding a series of 3 information seminars and 3 follow up training webinars on EU Web Accessibility Directive. </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Each information seminar is lead by experts in the field of accessibility and is then followed by a more in-depth training webinar provided by </a:t>
            </a:r>
            <a:r>
              <a:rPr kumimoji="0" lang="en-GB" sz="1800" b="0" i="0" u="none" strike="noStrike" kern="1200" cap="none" spc="0" normalizeH="0" baseline="0" noProof="0" dirty="0" err="1">
                <a:ln>
                  <a:noFill/>
                </a:ln>
                <a:solidFill>
                  <a:prstClr val="white"/>
                </a:solidFill>
                <a:effectLst/>
                <a:uLnTx/>
                <a:uFillTx/>
                <a:latin typeface="Helvetica LT Std"/>
                <a:ea typeface="+mn-ea"/>
                <a:cs typeface="+mn-cs"/>
              </a:rPr>
              <a:t>AbilityNet</a:t>
            </a:r>
            <a:r>
              <a:rPr kumimoji="0" lang="en-GB" sz="1800" b="0" i="0" u="none" strike="noStrike" kern="1200" cap="none" spc="0" normalizeH="0" baseline="0" noProof="0" dirty="0">
                <a:ln>
                  <a:noFill/>
                </a:ln>
                <a:solidFill>
                  <a:prstClr val="white"/>
                </a:solidFill>
                <a:effectLst/>
                <a:uLnTx/>
                <a:uFillTx/>
                <a:latin typeface="Helvetica LT Std"/>
                <a:ea typeface="+mn-ea"/>
                <a:cs typeface="+mn-cs"/>
              </a:rPr>
              <a:t> on the same topic.</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Further information and registration can be found on</a:t>
            </a:r>
            <a:r>
              <a:rPr kumimoji="0" lang="en-GB" sz="1800" b="0" i="0" u="none" strike="noStrike" kern="1200" cap="none" spc="0" normalizeH="0" baseline="0" noProof="0" dirty="0">
                <a:ln>
                  <a:noFill/>
                </a:ln>
                <a:solidFill>
                  <a:srgbClr val="FFFF00"/>
                </a:solidFill>
                <a:effectLst/>
                <a:uLnTx/>
                <a:uFillTx/>
                <a:latin typeface="Helvetica LT Std"/>
                <a:ea typeface="+mn-ea"/>
                <a:cs typeface="+mn-cs"/>
              </a:rPr>
              <a:t> ics.ie/events</a:t>
            </a: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LT Std"/>
              <a:ea typeface="+mn-ea"/>
              <a:cs typeface="+mn-cs"/>
            </a:endParaRPr>
          </a:p>
          <a:p>
            <a:pPr marL="0" marR="0" lvl="0" indent="0" algn="l" defTabSz="914400" rtl="0" eaLnBrk="1" fontAlgn="auto" latinLnBrk="0" hangingPunct="1">
              <a:lnSpc>
                <a:spcPct val="100000"/>
              </a:lnSpc>
              <a:spcBef>
                <a:spcPts val="0"/>
              </a:spcBef>
              <a:spcAft>
                <a:spcPts val="0"/>
              </a:spcAft>
              <a:buClr>
                <a:srgbClr val="F89B2A"/>
              </a:buClr>
              <a:buSzTx/>
              <a:buFontTx/>
              <a:buNone/>
              <a:tabLst/>
              <a:defRPr/>
            </a:pPr>
            <a:r>
              <a:rPr kumimoji="0" lang="en-GB" sz="1800" b="0" i="0" u="none" strike="noStrike" kern="1200" cap="none" spc="0" normalizeH="0" baseline="0" noProof="0" dirty="0">
                <a:ln>
                  <a:noFill/>
                </a:ln>
                <a:solidFill>
                  <a:prstClr val="white"/>
                </a:solidFill>
                <a:effectLst/>
                <a:uLnTx/>
                <a:uFillTx/>
                <a:latin typeface="Helvetica LT Std"/>
                <a:ea typeface="+mn-ea"/>
                <a:cs typeface="+mn-cs"/>
              </a:rPr>
              <a:t>Become a member of ICS at </a:t>
            </a:r>
            <a:r>
              <a:rPr kumimoji="0" lang="en-GB" sz="1800" b="0" i="0" u="none" strike="noStrike" kern="1200" cap="none" spc="0" normalizeH="0" baseline="0" noProof="0" dirty="0">
                <a:ln>
                  <a:noFill/>
                </a:ln>
                <a:solidFill>
                  <a:srgbClr val="FFFF00"/>
                </a:solidFill>
                <a:effectLst/>
                <a:uLnTx/>
                <a:uFillTx/>
                <a:latin typeface="Helvetica LT Std"/>
                <a:ea typeface="+mn-ea"/>
                <a:cs typeface="+mn-cs"/>
              </a:rPr>
              <a:t>ics.ie/member</a:t>
            </a:r>
          </a:p>
        </p:txBody>
      </p:sp>
      <p:sp>
        <p:nvSpPr>
          <p:cNvPr id="6" name="TextBox 5">
            <a:extLst>
              <a:ext uri="{FF2B5EF4-FFF2-40B4-BE49-F238E27FC236}">
                <a16:creationId xmlns:a16="http://schemas.microsoft.com/office/drawing/2014/main" id="{C5A7F177-438C-40EA-986C-BEB76A4A8B1E}"/>
              </a:ext>
              <a:ext uri="{C183D7F6-B498-43B3-948B-1728B52AA6E4}">
                <adec:decorative xmlns:adec="http://schemas.microsoft.com/office/drawing/2017/decorative" val="1"/>
              </a:ext>
            </a:extLst>
          </p:cNvPr>
          <p:cNvSpPr txBox="1"/>
          <p:nvPr/>
        </p:nvSpPr>
        <p:spPr>
          <a:xfrm>
            <a:off x="339634" y="6421214"/>
            <a:ext cx="8575040"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89B2A"/>
                </a:solidFill>
                <a:effectLst/>
                <a:uLnTx/>
                <a:uFillTx/>
                <a:latin typeface="Arial Black"/>
                <a:ea typeface="+mn-ea"/>
                <a:cs typeface="Arial"/>
              </a:rPr>
              <a:t>ICS - The voice of IT Professionals in Ireland – www.ics.ie​</a:t>
            </a:r>
            <a:endParaRPr kumimoji="0" lang="en-IE" sz="1600" b="0" i="0" u="none" strike="noStrike" kern="1200" cap="none" spc="0" normalizeH="0" baseline="0" noProof="0" dirty="0">
              <a:ln>
                <a:noFill/>
              </a:ln>
              <a:solidFill>
                <a:srgbClr val="F89B2A"/>
              </a:solidFill>
              <a:effectLst/>
              <a:uLnTx/>
              <a:uFillTx/>
              <a:latin typeface="Arial Black"/>
              <a:ea typeface="+mn-ea"/>
              <a:cs typeface="Arial"/>
            </a:endParaRPr>
          </a:p>
        </p:txBody>
      </p:sp>
    </p:spTree>
    <p:extLst>
      <p:ext uri="{BB962C8B-B14F-4D97-AF65-F5344CB8AC3E}">
        <p14:creationId xmlns:p14="http://schemas.microsoft.com/office/powerpoint/2010/main" val="279116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Resources</a:t>
            </a:r>
          </a:p>
        </p:txBody>
      </p:sp>
      <p:sp>
        <p:nvSpPr>
          <p:cNvPr id="3" name="Content Placeholder 2"/>
          <p:cNvSpPr>
            <a:spLocks noGrp="1"/>
          </p:cNvSpPr>
          <p:nvPr>
            <p:ph idx="1"/>
          </p:nvPr>
        </p:nvSpPr>
        <p:spPr>
          <a:xfrm>
            <a:off x="838200" y="1825625"/>
            <a:ext cx="10422699" cy="3973926"/>
          </a:xfrm>
        </p:spPr>
        <p:txBody>
          <a:bodyPr/>
          <a:lstStyle/>
          <a:p>
            <a:r>
              <a:rPr lang="en-IE" dirty="0">
                <a:hlinkClick r:id="rId2"/>
              </a:rPr>
              <a:t>WAVE Chrome plugin</a:t>
            </a:r>
            <a:endParaRPr lang="en-IE" dirty="0">
              <a:hlinkClick r:id="rId3"/>
            </a:endParaRPr>
          </a:p>
          <a:p>
            <a:r>
              <a:rPr lang="en-IE" dirty="0" err="1">
                <a:hlinkClick r:id="rId3"/>
              </a:rPr>
              <a:t>Webaim</a:t>
            </a:r>
            <a:r>
              <a:rPr lang="en-IE" dirty="0">
                <a:hlinkClick r:id="rId3"/>
              </a:rPr>
              <a:t> Screen Reader Survey </a:t>
            </a:r>
            <a:endParaRPr lang="en-IE" dirty="0"/>
          </a:p>
          <a:p>
            <a:r>
              <a:rPr lang="en-IE" dirty="0">
                <a:hlinkClick r:id="rId4"/>
              </a:rPr>
              <a:t>NVDA screen reader</a:t>
            </a:r>
            <a:endParaRPr lang="en-IE" dirty="0"/>
          </a:p>
          <a:p>
            <a:r>
              <a:rPr lang="en-IE" dirty="0">
                <a:hlinkClick r:id="rId5"/>
              </a:rPr>
              <a:t>Colour Contrast Checker</a:t>
            </a:r>
            <a:endParaRPr lang="en-IE" dirty="0"/>
          </a:p>
          <a:p>
            <a:r>
              <a:rPr lang="en-IE" dirty="0">
                <a:hlinkClick r:id="rId6"/>
              </a:rPr>
              <a:t>Using NVDA to test for web accessibility </a:t>
            </a:r>
            <a:endParaRPr lang="en-IE" dirty="0"/>
          </a:p>
          <a:p>
            <a:pPr lvl="1"/>
            <a:endParaRPr lang="en-IE" dirty="0"/>
          </a:p>
        </p:txBody>
      </p:sp>
      <p:pic>
        <p:nvPicPr>
          <p:cNvPr id="6" name="Picture 5" descr="Screenshot of NDA website showing Web Accessibility Techniques ">
            <a:extLst>
              <a:ext uri="{FF2B5EF4-FFF2-40B4-BE49-F238E27FC236}">
                <a16:creationId xmlns:a16="http://schemas.microsoft.com/office/drawing/2014/main" id="{69D27AA2-A888-2942-8496-AE9858972933}"/>
              </a:ext>
            </a:extLst>
          </p:cNvPr>
          <p:cNvPicPr>
            <a:picLocks noChangeAspect="1"/>
          </p:cNvPicPr>
          <p:nvPr/>
        </p:nvPicPr>
        <p:blipFill rotWithShape="1">
          <a:blip r:embed="rId7">
            <a:extLst>
              <a:ext uri="{28A0092B-C50C-407E-A947-70E740481C1C}">
                <a14:useLocalDpi xmlns:a14="http://schemas.microsoft.com/office/drawing/2010/main" val="0"/>
              </a:ext>
            </a:extLst>
          </a:blip>
          <a:srcRect l="35478" t="16883" r="12459" b="8213"/>
          <a:stretch/>
        </p:blipFill>
        <p:spPr>
          <a:xfrm>
            <a:off x="8184956" y="501584"/>
            <a:ext cx="3827645" cy="4869805"/>
          </a:xfrm>
          <a:prstGeom prst="rect">
            <a:avLst/>
          </a:prstGeom>
          <a:ln>
            <a:noFill/>
          </a:ln>
          <a:effectLst>
            <a:outerShdw blurRad="190500" algn="tl" rotWithShape="0">
              <a:srgbClr val="000000">
                <a:alpha val="70000"/>
              </a:srgbClr>
            </a:outerShdw>
          </a:effectLst>
        </p:spPr>
      </p:pic>
      <p:sp>
        <p:nvSpPr>
          <p:cNvPr id="7" name="Rectangle 6"/>
          <p:cNvSpPr/>
          <p:nvPr/>
        </p:nvSpPr>
        <p:spPr>
          <a:xfrm>
            <a:off x="8184956" y="5894751"/>
            <a:ext cx="3899722" cy="461665"/>
          </a:xfrm>
          <a:prstGeom prst="rect">
            <a:avLst/>
          </a:prstGeom>
        </p:spPr>
        <p:txBody>
          <a:bodyPr wrap="none">
            <a:spAutoFit/>
          </a:bodyPr>
          <a:lstStyle/>
          <a:p>
            <a:r>
              <a:rPr lang="en-IE" sz="2400" b="1" dirty="0">
                <a:hlinkClick r:id="rId8"/>
              </a:rPr>
              <a:t>Web Accessibility Techniques</a:t>
            </a:r>
            <a:endParaRPr lang="en-US" sz="2400" b="1" dirty="0"/>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4627" y="5888037"/>
            <a:ext cx="19050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0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6388" y="378730"/>
            <a:ext cx="4621048" cy="3185070"/>
          </a:xfrm>
        </p:spPr>
        <p:txBody>
          <a:bodyPr>
            <a:normAutofit fontScale="90000"/>
          </a:bodyPr>
          <a:lstStyle/>
          <a:p>
            <a:pPr algn="l"/>
            <a:r>
              <a:rPr lang="en-IE" sz="6600" dirty="0"/>
              <a:t>Reviewing your website’s compliance</a:t>
            </a:r>
          </a:p>
        </p:txBody>
      </p:sp>
      <p:sp>
        <p:nvSpPr>
          <p:cNvPr id="3" name="Subtitle 2"/>
          <p:cNvSpPr>
            <a:spLocks noGrp="1"/>
          </p:cNvSpPr>
          <p:nvPr>
            <p:ph type="subTitle" idx="1"/>
          </p:nvPr>
        </p:nvSpPr>
        <p:spPr>
          <a:xfrm>
            <a:off x="7250363" y="4313223"/>
            <a:ext cx="4202526" cy="2445419"/>
          </a:xfrm>
        </p:spPr>
        <p:txBody>
          <a:bodyPr>
            <a:normAutofit/>
          </a:bodyPr>
          <a:lstStyle/>
          <a:p>
            <a:pPr algn="l"/>
            <a:r>
              <a:rPr lang="en-IE" dirty="0"/>
              <a:t>Dr Donal Fitzpatrick</a:t>
            </a:r>
          </a:p>
          <a:p>
            <a:pPr algn="l"/>
            <a:r>
              <a:rPr lang="en-IE" dirty="0"/>
              <a:t>Senior Design Advisor, ICT</a:t>
            </a:r>
          </a:p>
          <a:p>
            <a:pPr algn="l"/>
            <a:r>
              <a:rPr lang="en-IE" dirty="0">
                <a:hlinkClick r:id="rId2"/>
              </a:rPr>
              <a:t>djfitzpatrick@nda.ie</a:t>
            </a:r>
            <a:endParaRPr lang="en-IE" dirty="0"/>
          </a:p>
          <a:p>
            <a:pPr algn="l"/>
            <a:r>
              <a:rPr lang="en-IE" dirty="0"/>
              <a:t>www.universaldesign.ie</a:t>
            </a:r>
          </a:p>
          <a:p>
            <a:pPr algn="l"/>
            <a:endParaRPr lang="en-IE" dirty="0"/>
          </a:p>
          <a:p>
            <a:pPr algn="l"/>
            <a:endParaRPr lang="en-IE" dirty="0"/>
          </a:p>
          <a:p>
            <a:pPr algn="l"/>
            <a:endParaRPr lang="en-IE" dirty="0"/>
          </a:p>
        </p:txBody>
      </p:sp>
      <p:pic>
        <p:nvPicPr>
          <p:cNvPr id="8" name="Picture 7" descr="Centre for Excelle in Universal Design, National Disability Authority Logo">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4" y="941187"/>
            <a:ext cx="5755209" cy="2060157"/>
          </a:xfrm>
          <a:prstGeom prst="rect">
            <a:avLst/>
          </a:prstGeom>
        </p:spPr>
      </p:pic>
      <p:pic>
        <p:nvPicPr>
          <p:cNvPr id="6" name="Picture 2" descr="Donal Fitzapatr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09" y="3207775"/>
            <a:ext cx="3174055" cy="21160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069" y="5122424"/>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02853" y="5726951"/>
            <a:ext cx="460191" cy="460191"/>
          </a:xfrm>
          <a:prstGeom prst="rect">
            <a:avLst/>
          </a:prstGeom>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9978" y="5905371"/>
            <a:ext cx="1917462" cy="85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8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3156" y="371700"/>
            <a:ext cx="4621048" cy="3185070"/>
          </a:xfrm>
        </p:spPr>
        <p:txBody>
          <a:bodyPr>
            <a:normAutofit/>
          </a:bodyPr>
          <a:lstStyle/>
          <a:p>
            <a:pPr algn="l"/>
            <a:r>
              <a:rPr lang="en-IE" dirty="0"/>
              <a:t>Reviewing your website’s compliance</a:t>
            </a:r>
            <a:endParaRPr lang="en-IE" sz="6600" dirty="0"/>
          </a:p>
        </p:txBody>
      </p:sp>
      <p:sp>
        <p:nvSpPr>
          <p:cNvPr id="3" name="Subtitle 2"/>
          <p:cNvSpPr>
            <a:spLocks noGrp="1"/>
          </p:cNvSpPr>
          <p:nvPr>
            <p:ph type="subTitle" idx="1"/>
          </p:nvPr>
        </p:nvSpPr>
        <p:spPr>
          <a:xfrm>
            <a:off x="7250363" y="4313223"/>
            <a:ext cx="4202526" cy="2445419"/>
          </a:xfrm>
        </p:spPr>
        <p:txBody>
          <a:bodyPr>
            <a:normAutofit/>
          </a:bodyPr>
          <a:lstStyle/>
          <a:p>
            <a:pPr algn="l"/>
            <a:r>
              <a:rPr lang="en-IE" dirty="0"/>
              <a:t>Pat Cullen </a:t>
            </a:r>
          </a:p>
          <a:p>
            <a:pPr algn="l"/>
            <a:r>
              <a:rPr lang="en-IE" dirty="0"/>
              <a:t>Senior Accessibility Consultant </a:t>
            </a:r>
          </a:p>
          <a:p>
            <a:pPr algn="l"/>
            <a:r>
              <a:rPr lang="en-US" dirty="0"/>
              <a:t>InterAccess</a:t>
            </a:r>
          </a:p>
          <a:p>
            <a:pPr algn="l"/>
            <a:r>
              <a:rPr lang="en-US" dirty="0">
                <a:hlinkClick r:id="rId2"/>
              </a:rPr>
              <a:t>pat@interaccess.ie</a:t>
            </a:r>
            <a:endParaRPr lang="en-US" dirty="0"/>
          </a:p>
          <a:p>
            <a:pPr algn="l"/>
            <a:r>
              <a:rPr lang="en-US" dirty="0">
                <a:hlinkClick r:id="rId3"/>
              </a:rPr>
              <a:t>www.interaccess.ie</a:t>
            </a:r>
            <a:r>
              <a:rPr lang="en-US" dirty="0"/>
              <a:t> </a:t>
            </a:r>
            <a:endParaRPr lang="en-IE" dirty="0"/>
          </a:p>
        </p:txBody>
      </p:sp>
      <p:pic>
        <p:nvPicPr>
          <p:cNvPr id="13" name="Picture 4" descr="InterAccess Accessible UX Logo">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05" y="931171"/>
            <a:ext cx="3727761" cy="1391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at Cull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811" y="2915492"/>
            <a:ext cx="2397256" cy="2397256"/>
          </a:xfrm>
          <a:prstGeom prst="ellipse">
            <a:avLst/>
          </a:prstGeom>
          <a:ln>
            <a:noFill/>
          </a:ln>
          <a:effectLst>
            <a:softEdge rad="112500"/>
          </a:effectLst>
        </p:spPr>
      </p:pic>
      <p:pic>
        <p:nvPicPr>
          <p:cNvPr id="8" name="Picture 8">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228" y="5703985"/>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42984" y="6106757"/>
            <a:ext cx="460191" cy="460191"/>
          </a:xfrm>
          <a:prstGeom prst="rect">
            <a:avLst/>
          </a:prstGeom>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9979" y="5905371"/>
            <a:ext cx="1917462" cy="85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5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 about the audit?</a:t>
            </a:r>
            <a:endParaRPr lang="en-IE" dirty="0"/>
          </a:p>
        </p:txBody>
      </p:sp>
      <p:sp>
        <p:nvSpPr>
          <p:cNvPr id="3" name="Content Placeholder 2"/>
          <p:cNvSpPr>
            <a:spLocks noGrp="1"/>
          </p:cNvSpPr>
          <p:nvPr>
            <p:ph idx="1"/>
          </p:nvPr>
        </p:nvSpPr>
        <p:spPr/>
        <p:txBody>
          <a:bodyPr/>
          <a:lstStyle/>
          <a:p>
            <a:r>
              <a:rPr lang="en-US" dirty="0"/>
              <a:t> If the skills are not currently available in-house, you can have the audit performed for you by an external company</a:t>
            </a:r>
          </a:p>
          <a:p>
            <a:r>
              <a:rPr lang="en-US" dirty="0"/>
              <a:t> External expertise can be used to train the teams involved</a:t>
            </a:r>
          </a:p>
          <a:p>
            <a:r>
              <a:rPr lang="en-US" dirty="0"/>
              <a:t> An audit will find the issues, detail them, and suggest how to fix them</a:t>
            </a:r>
          </a:p>
          <a:p>
            <a:r>
              <a:rPr lang="en-US" dirty="0"/>
              <a:t> Do not expect to be fully compliant, especially after the first audit</a:t>
            </a:r>
          </a:p>
          <a:p>
            <a:r>
              <a:rPr lang="en-US" dirty="0"/>
              <a:t> Keep stakeholders informed and involved</a:t>
            </a:r>
          </a:p>
          <a:p>
            <a:r>
              <a:rPr lang="en-US" dirty="0"/>
              <a:t> The aim is to continuously produce accessible content, not just to perform an audit and make an accessibility statement</a:t>
            </a:r>
          </a:p>
          <a:p>
            <a:endParaRPr lang="en-IE" dirty="0"/>
          </a:p>
        </p:txBody>
      </p:sp>
    </p:spTree>
    <p:extLst>
      <p:ext uri="{BB962C8B-B14F-4D97-AF65-F5344CB8AC3E}">
        <p14:creationId xmlns:p14="http://schemas.microsoft.com/office/powerpoint/2010/main" val="253728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We have done the audit, are we finished?</a:t>
            </a:r>
          </a:p>
        </p:txBody>
      </p:sp>
      <p:sp>
        <p:nvSpPr>
          <p:cNvPr id="3" name="Content Placeholder 2"/>
          <p:cNvSpPr>
            <a:spLocks noGrp="1"/>
          </p:cNvSpPr>
          <p:nvPr>
            <p:ph idx="1"/>
          </p:nvPr>
        </p:nvSpPr>
        <p:spPr/>
        <p:txBody>
          <a:bodyPr>
            <a:normAutofit/>
          </a:bodyPr>
          <a:lstStyle/>
          <a:p>
            <a:r>
              <a:rPr lang="en-US" dirty="0"/>
              <a:t> The accessibility audit is just the start of the journey</a:t>
            </a:r>
          </a:p>
          <a:p>
            <a:r>
              <a:rPr lang="en-US" dirty="0"/>
              <a:t> All of the issues should be fixed. Prioritize the bugs, but plan to address them all</a:t>
            </a:r>
          </a:p>
          <a:p>
            <a:r>
              <a:rPr lang="en-US" dirty="0"/>
              <a:t> Verify that the issues have been fixed</a:t>
            </a:r>
          </a:p>
          <a:p>
            <a:r>
              <a:rPr lang="en-US" dirty="0"/>
              <a:t> Identify the origin of the issues and train the team accordingly</a:t>
            </a:r>
          </a:p>
          <a:p>
            <a:r>
              <a:rPr lang="en-US" dirty="0"/>
              <a:t> Bake accessibility into the team and organization </a:t>
            </a:r>
          </a:p>
          <a:p>
            <a:r>
              <a:rPr lang="en-US" dirty="0"/>
              <a:t> Don’t rely on “quick-fix” software; it can lead to more problems</a:t>
            </a:r>
          </a:p>
          <a:p>
            <a:r>
              <a:rPr lang="en-US" dirty="0"/>
              <a:t> Map and track improvements over time; there will be more audits</a:t>
            </a:r>
            <a:endParaRPr lang="en-IE" dirty="0"/>
          </a:p>
        </p:txBody>
      </p:sp>
    </p:spTree>
    <p:extLst>
      <p:ext uri="{BB962C8B-B14F-4D97-AF65-F5344CB8AC3E}">
        <p14:creationId xmlns:p14="http://schemas.microsoft.com/office/powerpoint/2010/main" val="1534541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Resources</a:t>
            </a:r>
          </a:p>
        </p:txBody>
      </p:sp>
      <p:sp>
        <p:nvSpPr>
          <p:cNvPr id="3" name="Content Placeholder 2"/>
          <p:cNvSpPr>
            <a:spLocks noGrp="1"/>
          </p:cNvSpPr>
          <p:nvPr>
            <p:ph idx="1"/>
          </p:nvPr>
        </p:nvSpPr>
        <p:spPr/>
        <p:txBody>
          <a:bodyPr/>
          <a:lstStyle/>
          <a:p>
            <a:endParaRPr lang="en-IE" dirty="0"/>
          </a:p>
          <a:p>
            <a:r>
              <a:rPr lang="en-US" dirty="0">
                <a:hlinkClick r:id="rId2"/>
              </a:rPr>
              <a:t>https://www.w3.org/WAI/test-evaluate/</a:t>
            </a:r>
            <a:r>
              <a:rPr lang="en-US" dirty="0"/>
              <a:t> </a:t>
            </a:r>
          </a:p>
          <a:p>
            <a:r>
              <a:rPr lang="en-IE" dirty="0">
                <a:hlinkClick r:id="rId3"/>
              </a:rPr>
              <a:t>https://www.gov.uk/service-manual/helping-people-to-use-your-service/testing-for-accessibility</a:t>
            </a:r>
            <a:r>
              <a:rPr lang="en-IE" dirty="0"/>
              <a:t> </a:t>
            </a:r>
          </a:p>
          <a:p>
            <a:r>
              <a:rPr lang="en-IE" dirty="0">
                <a:hlinkClick r:id="rId4"/>
              </a:rPr>
              <a:t>https://www.a11yproject.com/checklist/</a:t>
            </a:r>
            <a:r>
              <a:rPr lang="en-IE" dirty="0"/>
              <a:t> </a:t>
            </a:r>
          </a:p>
          <a:p>
            <a:r>
              <a:rPr lang="en-IE" dirty="0">
                <a:hlinkClick r:id="rId5"/>
              </a:rPr>
              <a:t>https://webaim.org/resources/evalquickref/</a:t>
            </a:r>
            <a:r>
              <a:rPr lang="en-IE" dirty="0"/>
              <a:t> </a:t>
            </a:r>
          </a:p>
          <a:p>
            <a:endParaRPr lang="en-US" dirty="0"/>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627" y="5888037"/>
            <a:ext cx="19050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8290" y="4919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FA29-C684-3F4E-A9DB-F777B22B4DB1}"/>
              </a:ext>
            </a:extLst>
          </p:cNvPr>
          <p:cNvSpPr>
            <a:spLocks noGrp="1"/>
          </p:cNvSpPr>
          <p:nvPr>
            <p:ph type="title"/>
          </p:nvPr>
        </p:nvSpPr>
        <p:spPr/>
        <p:txBody>
          <a:bodyPr>
            <a:normAutofit/>
          </a:bodyPr>
          <a:lstStyle/>
          <a:p>
            <a:r>
              <a:rPr lang="en-US" sz="3600" dirty="0">
                <a:hlinkClick r:id="rId3"/>
              </a:rPr>
              <a:t>ICS NDA Web Accessibility Directive Training Series</a:t>
            </a:r>
            <a:endParaRPr lang="en-US" sz="3600" dirty="0"/>
          </a:p>
        </p:txBody>
      </p:sp>
      <p:pic>
        <p:nvPicPr>
          <p:cNvPr id="11"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05" y="2620614"/>
            <a:ext cx="1698835" cy="755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409" b="33430"/>
          <a:stretch/>
        </p:blipFill>
        <p:spPr bwMode="auto">
          <a:xfrm>
            <a:off x="0" y="3597394"/>
            <a:ext cx="2882714" cy="984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troduction – EU Web Accessibility Directive - 29th September 12-1pm&#10;Introduction to accessibility- 21st October 10.30am – 12pm&#10;Reviewing your website’s compliance - 27th October 12-1pm&#10;Creating accessible digital content - 17th November 12-1pm&#10;Understanding Accessibility Evaluations and Testing Results - 25th November 10.30am-12pm&#10;Accessibility for Copywriters - 9th December 10.30am – 12pm&#10;&#10;">
            <a:extLst>
              <a:ext uri="{FF2B5EF4-FFF2-40B4-BE49-F238E27FC236}">
                <a16:creationId xmlns:a16="http://schemas.microsoft.com/office/drawing/2014/main" id="{B376D8E1-AF79-D9AB-4FA8-4EB70295F6E3}"/>
              </a:ext>
            </a:extLst>
          </p:cNvPr>
          <p:cNvPicPr>
            <a:picLocks noChangeAspect="1"/>
          </p:cNvPicPr>
          <p:nvPr/>
        </p:nvPicPr>
        <p:blipFill>
          <a:blip r:embed="rId6"/>
          <a:stretch>
            <a:fillRect/>
          </a:stretch>
        </p:blipFill>
        <p:spPr>
          <a:xfrm>
            <a:off x="3438144" y="1361809"/>
            <a:ext cx="8503751" cy="5455921"/>
          </a:xfrm>
          <a:prstGeom prst="rect">
            <a:avLst/>
          </a:prstGeom>
        </p:spPr>
      </p:pic>
    </p:spTree>
    <p:extLst>
      <p:ext uri="{BB962C8B-B14F-4D97-AF65-F5344CB8AC3E}">
        <p14:creationId xmlns:p14="http://schemas.microsoft.com/office/powerpoint/2010/main" val="30401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One last thing…</a:t>
            </a:r>
          </a:p>
        </p:txBody>
      </p:sp>
      <p:sp>
        <p:nvSpPr>
          <p:cNvPr id="3" name="Content Placeholder 2"/>
          <p:cNvSpPr>
            <a:spLocks noGrp="1"/>
          </p:cNvSpPr>
          <p:nvPr>
            <p:ph idx="1"/>
          </p:nvPr>
        </p:nvSpPr>
        <p:spPr/>
        <p:txBody>
          <a:bodyPr/>
          <a:lstStyle/>
          <a:p>
            <a:r>
              <a:rPr lang="en-IE" dirty="0"/>
              <a:t>NDA Research Promotion Scheme</a:t>
            </a:r>
          </a:p>
          <a:p>
            <a:r>
              <a:rPr lang="en-IE" dirty="0"/>
              <a:t>The focus of research topics for this year is: </a:t>
            </a:r>
            <a:r>
              <a:rPr lang="en-IE" b="1" dirty="0"/>
              <a:t>Assistive Products and Consumer Products that support choice and control for Persons with Disabilities.</a:t>
            </a:r>
          </a:p>
          <a:p>
            <a:endParaRPr lang="en-IE" b="1" dirty="0"/>
          </a:p>
          <a:p>
            <a:r>
              <a:rPr lang="en-IE" dirty="0"/>
              <a:t>Closing date for receipt of applications is:  </a:t>
            </a:r>
            <a:r>
              <a:rPr lang="en-IE" b="1" dirty="0"/>
              <a:t>12 noon on 9</a:t>
            </a:r>
            <a:r>
              <a:rPr lang="en-IE" b="1" baseline="30000" dirty="0"/>
              <a:t>th</a:t>
            </a:r>
            <a:r>
              <a:rPr lang="en-IE" b="1" dirty="0"/>
              <a:t> November 2021.</a:t>
            </a:r>
          </a:p>
          <a:p>
            <a:r>
              <a:rPr lang="en-IE" dirty="0"/>
              <a:t>More </a:t>
            </a:r>
            <a:r>
              <a:rPr lang="en-IE" dirty="0">
                <a:hlinkClick r:id="rId2"/>
              </a:rPr>
              <a:t>details available on the NDA website </a:t>
            </a:r>
            <a:endParaRPr lang="en-IE" dirty="0"/>
          </a:p>
        </p:txBody>
      </p:sp>
    </p:spTree>
    <p:extLst>
      <p:ext uri="{BB962C8B-B14F-4D97-AF65-F5344CB8AC3E}">
        <p14:creationId xmlns:p14="http://schemas.microsoft.com/office/powerpoint/2010/main" val="79650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5180" y="253859"/>
            <a:ext cx="5410200" cy="2387600"/>
          </a:xfrm>
        </p:spPr>
        <p:txBody>
          <a:bodyPr>
            <a:normAutofit/>
          </a:bodyPr>
          <a:lstStyle/>
          <a:p>
            <a:pPr algn="l"/>
            <a:r>
              <a:rPr lang="en-IE" dirty="0">
                <a:latin typeface="+mn-lt"/>
              </a:rPr>
              <a:t>Thank you</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608"/>
          <a:stretch/>
        </p:blipFill>
        <p:spPr>
          <a:xfrm>
            <a:off x="180342" y="699585"/>
            <a:ext cx="6434838" cy="4218298"/>
          </a:xfrm>
          <a:prstGeom prst="rect">
            <a:avLst/>
          </a:prstGeom>
        </p:spPr>
      </p:pic>
      <p:sp>
        <p:nvSpPr>
          <p:cNvPr id="3" name="Subtitle 2"/>
          <p:cNvSpPr>
            <a:spLocks noGrp="1"/>
          </p:cNvSpPr>
          <p:nvPr>
            <p:ph type="subTitle" idx="1"/>
          </p:nvPr>
        </p:nvSpPr>
        <p:spPr>
          <a:xfrm>
            <a:off x="7190728" y="4265563"/>
            <a:ext cx="4202526" cy="2445419"/>
          </a:xfrm>
        </p:spPr>
        <p:txBody>
          <a:bodyPr>
            <a:normAutofit fontScale="92500" lnSpcReduction="20000"/>
          </a:bodyPr>
          <a:lstStyle/>
          <a:p>
            <a:pPr algn="l"/>
            <a:r>
              <a:rPr lang="en-IE" dirty="0"/>
              <a:t>Dónal Rice</a:t>
            </a:r>
          </a:p>
          <a:p>
            <a:pPr algn="l"/>
            <a:r>
              <a:rPr lang="en-IE" dirty="0"/>
              <a:t>Senior Standards and Monitoring Officer</a:t>
            </a:r>
          </a:p>
          <a:p>
            <a:pPr algn="l"/>
            <a:r>
              <a:rPr lang="en-IE" dirty="0">
                <a:hlinkClick r:id="rId3"/>
              </a:rPr>
              <a:t>djrice@nda.ie</a:t>
            </a:r>
            <a:endParaRPr lang="en-IE" dirty="0"/>
          </a:p>
          <a:p>
            <a:pPr algn="l"/>
            <a:r>
              <a:rPr lang="en-IE" dirty="0"/>
              <a:t>@_</a:t>
            </a:r>
            <a:r>
              <a:rPr lang="en-IE" dirty="0" err="1"/>
              <a:t>donalrice</a:t>
            </a:r>
            <a:endParaRPr lang="en-IE" dirty="0"/>
          </a:p>
          <a:p>
            <a:pPr algn="l"/>
            <a:r>
              <a:rPr lang="en-IE" dirty="0"/>
              <a:t>086 8567357</a:t>
            </a:r>
          </a:p>
          <a:p>
            <a:pPr algn="l"/>
            <a:r>
              <a:rPr lang="en-IE" dirty="0"/>
              <a:t>www.universaldesign.ie</a:t>
            </a:r>
          </a:p>
          <a:p>
            <a:pPr algn="l"/>
            <a:endParaRPr lang="en-IE" dirty="0"/>
          </a:p>
          <a:p>
            <a:pPr algn="l"/>
            <a:endParaRPr lang="en-IE" dirty="0"/>
          </a:p>
          <a:p>
            <a:pPr algn="l"/>
            <a:endParaRPr lang="en-IE"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0192" y="5535932"/>
            <a:ext cx="305513" cy="316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069" y="5122424"/>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650"/>
          <a:stretch/>
        </p:blipFill>
        <p:spPr bwMode="auto">
          <a:xfrm>
            <a:off x="6780192" y="5964863"/>
            <a:ext cx="252395" cy="251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676293" y="6298451"/>
            <a:ext cx="460191" cy="460191"/>
          </a:xfrm>
          <a:prstGeom prst="rect">
            <a:avLst/>
          </a:prstGeom>
        </p:spPr>
      </p:pic>
    </p:spTree>
    <p:extLst>
      <p:ext uri="{BB962C8B-B14F-4D97-AF65-F5344CB8AC3E}">
        <p14:creationId xmlns:p14="http://schemas.microsoft.com/office/powerpoint/2010/main" val="15548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FA29-C684-3F4E-A9DB-F777B22B4DB1}"/>
              </a:ext>
            </a:extLst>
          </p:cNvPr>
          <p:cNvSpPr>
            <a:spLocks noGrp="1"/>
          </p:cNvSpPr>
          <p:nvPr>
            <p:ph type="title"/>
          </p:nvPr>
        </p:nvSpPr>
        <p:spPr/>
        <p:txBody>
          <a:bodyPr>
            <a:normAutofit/>
          </a:bodyPr>
          <a:lstStyle/>
          <a:p>
            <a:r>
              <a:rPr lang="en-US" sz="3600" dirty="0">
                <a:hlinkClick r:id="rId3"/>
              </a:rPr>
              <a:t>ICS NDA Web Accessibility Directive Training Series</a:t>
            </a:r>
            <a:endParaRPr lang="en-US" sz="3600" dirty="0"/>
          </a:p>
        </p:txBody>
      </p:sp>
      <p:pic>
        <p:nvPicPr>
          <p:cNvPr id="11" name="Picture 4" descr="Irish Computer 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05" y="2620614"/>
            <a:ext cx="1698835" cy="755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bilityNet - Tech4Good Awards"/>
          <p:cNvPicPr>
            <a:picLocks noChangeAspect="1" noChangeArrowheads="1"/>
          </p:cNvPicPr>
          <p:nvPr/>
        </p:nvPicPr>
        <p:blipFill rotWithShape="1">
          <a:blip r:embed="rId5">
            <a:extLst>
              <a:ext uri="{28A0092B-C50C-407E-A947-70E740481C1C}">
                <a14:useLocalDpi xmlns:a14="http://schemas.microsoft.com/office/drawing/2010/main" val="0"/>
              </a:ext>
            </a:extLst>
          </a:blip>
          <a:srcRect t="32409" b="33430"/>
          <a:stretch/>
        </p:blipFill>
        <p:spPr bwMode="auto">
          <a:xfrm>
            <a:off x="-25052" y="3597394"/>
            <a:ext cx="2882714" cy="9847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ntroduction – EU Web Accessibility Directive - 29th September 12-1pm&#10;Introduction to accessibility- 21st October 10.30am – 12pm&#10;Reviewing your website’s compliance - 27th October 12-1pm&#10;Creating accessible digital content - 17th November 12-1pm&#10;Understanding Accessibility Evaluations and Testing Results - 25th November 10.30am-12pm&#10;Accessibility for Copywriters - 9th December 10.30am – 12pm">
            <a:extLst>
              <a:ext uri="{FF2B5EF4-FFF2-40B4-BE49-F238E27FC236}">
                <a16:creationId xmlns:a16="http://schemas.microsoft.com/office/drawing/2014/main" id="{11AD5C10-BD73-0065-386C-2B10BA8423C2}"/>
              </a:ext>
            </a:extLst>
          </p:cNvPr>
          <p:cNvPicPr>
            <a:picLocks noChangeAspect="1"/>
          </p:cNvPicPr>
          <p:nvPr/>
        </p:nvPicPr>
        <p:blipFill>
          <a:blip r:embed="rId6"/>
          <a:stretch>
            <a:fillRect/>
          </a:stretch>
        </p:blipFill>
        <p:spPr>
          <a:xfrm>
            <a:off x="3151043" y="1403176"/>
            <a:ext cx="8362950" cy="4991100"/>
          </a:xfrm>
          <a:prstGeom prst="rect">
            <a:avLst/>
          </a:prstGeom>
        </p:spPr>
      </p:pic>
    </p:spTree>
    <p:extLst>
      <p:ext uri="{BB962C8B-B14F-4D97-AF65-F5344CB8AC3E}">
        <p14:creationId xmlns:p14="http://schemas.microsoft.com/office/powerpoint/2010/main" val="286357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0952" y="270184"/>
            <a:ext cx="4621048" cy="3185070"/>
          </a:xfrm>
        </p:spPr>
        <p:txBody>
          <a:bodyPr>
            <a:normAutofit fontScale="90000"/>
          </a:bodyPr>
          <a:lstStyle/>
          <a:p>
            <a:pPr algn="l"/>
            <a:r>
              <a:rPr lang="en-IE" sz="6600" dirty="0"/>
              <a:t>Reviewing your website’s compliance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14687" y="941187"/>
            <a:ext cx="1036521" cy="1036521"/>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59" y="941187"/>
            <a:ext cx="5755209" cy="2060157"/>
          </a:xfrm>
          <a:prstGeom prst="rect">
            <a:avLst/>
          </a:prstGeom>
        </p:spPr>
      </p:pic>
      <p:pic>
        <p:nvPicPr>
          <p:cNvPr id="4" name="Picture 3" descr="Donal Rice&#10;">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591" y="3143142"/>
            <a:ext cx="2046685" cy="2601860"/>
          </a:xfrm>
          <a:prstGeom prst="ellipse">
            <a:avLst/>
          </a:prstGeom>
          <a:ln>
            <a:noFill/>
          </a:ln>
          <a:effectLst>
            <a:softEdge rad="112500"/>
          </a:effectLst>
        </p:spPr>
      </p:pic>
      <p:sp>
        <p:nvSpPr>
          <p:cNvPr id="3" name="Subtitle 2"/>
          <p:cNvSpPr>
            <a:spLocks noGrp="1"/>
          </p:cNvSpPr>
          <p:nvPr>
            <p:ph type="subTitle" idx="1"/>
          </p:nvPr>
        </p:nvSpPr>
        <p:spPr>
          <a:xfrm>
            <a:off x="7250363" y="4313223"/>
            <a:ext cx="4202526" cy="2445419"/>
          </a:xfrm>
        </p:spPr>
        <p:txBody>
          <a:bodyPr>
            <a:normAutofit fontScale="92500" lnSpcReduction="20000"/>
          </a:bodyPr>
          <a:lstStyle/>
          <a:p>
            <a:pPr algn="l"/>
            <a:r>
              <a:rPr lang="en-IE" dirty="0"/>
              <a:t>Dónal Rice</a:t>
            </a:r>
          </a:p>
          <a:p>
            <a:pPr algn="l"/>
            <a:r>
              <a:rPr lang="en-IE" dirty="0"/>
              <a:t>Senior Standards and Monitoring Officer</a:t>
            </a:r>
          </a:p>
          <a:p>
            <a:pPr algn="l"/>
            <a:r>
              <a:rPr lang="en-IE" dirty="0">
                <a:hlinkClick r:id="rId5"/>
              </a:rPr>
              <a:t>djrice@nda.ie</a:t>
            </a:r>
            <a:endParaRPr lang="en-IE" dirty="0"/>
          </a:p>
          <a:p>
            <a:pPr algn="l"/>
            <a:r>
              <a:rPr lang="en-IE" dirty="0"/>
              <a:t>@_</a:t>
            </a:r>
            <a:r>
              <a:rPr lang="en-IE" dirty="0" err="1"/>
              <a:t>donalrice</a:t>
            </a:r>
            <a:endParaRPr lang="en-IE" dirty="0"/>
          </a:p>
          <a:p>
            <a:pPr algn="l"/>
            <a:r>
              <a:rPr lang="en-IE" dirty="0"/>
              <a:t>086 8567357</a:t>
            </a:r>
          </a:p>
          <a:p>
            <a:pPr algn="l"/>
            <a:r>
              <a:rPr lang="en-IE" dirty="0"/>
              <a:t>www.universaldesign.ie</a:t>
            </a:r>
          </a:p>
          <a:p>
            <a:pPr algn="l"/>
            <a:endParaRPr lang="en-IE" dirty="0"/>
          </a:p>
          <a:p>
            <a:pPr algn="l"/>
            <a:endParaRPr lang="en-IE" dirty="0"/>
          </a:p>
          <a:p>
            <a:pPr algn="l"/>
            <a:endParaRPr lang="en-IE" dirty="0"/>
          </a:p>
        </p:txBody>
      </p:sp>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0192" y="5133160"/>
            <a:ext cx="345760" cy="4027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192" y="5535932"/>
            <a:ext cx="305513" cy="316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650"/>
          <a:stretch/>
        </p:blipFill>
        <p:spPr bwMode="auto">
          <a:xfrm>
            <a:off x="6780192" y="5964863"/>
            <a:ext cx="252395" cy="251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676293" y="6298451"/>
            <a:ext cx="460191" cy="460191"/>
          </a:xfrm>
          <a:prstGeom prst="rect">
            <a:avLst/>
          </a:prstGeom>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9979" y="5905371"/>
            <a:ext cx="1917462" cy="85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5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 y="87682"/>
            <a:ext cx="4484318" cy="2165715"/>
          </a:xfrm>
        </p:spPr>
        <p:txBody>
          <a:bodyPr>
            <a:normAutofit fontScale="90000"/>
          </a:bodyPr>
          <a:lstStyle/>
          <a:p>
            <a:r>
              <a:rPr lang="en-IE" b="1" kern="0" dirty="0">
                <a:latin typeface="Arial" pitchFamily="34" charset="0"/>
                <a:cs typeface="Arial" pitchFamily="34" charset="0"/>
              </a:rPr>
              <a:t>Centre for Excellence in Universal Design</a:t>
            </a:r>
            <a:br>
              <a:rPr lang="en-IE" b="1" kern="0" dirty="0">
                <a:latin typeface="Arial" pitchFamily="34" charset="0"/>
                <a:cs typeface="Arial" pitchFamily="34" charset="0"/>
              </a:rPr>
            </a:br>
            <a:endParaRPr lang="en-IE" dirty="0"/>
          </a:p>
        </p:txBody>
      </p:sp>
      <p:sp>
        <p:nvSpPr>
          <p:cNvPr id="3" name="Content Placeholder 2"/>
          <p:cNvSpPr>
            <a:spLocks noGrp="1"/>
          </p:cNvSpPr>
          <p:nvPr>
            <p:ph idx="1"/>
          </p:nvPr>
        </p:nvSpPr>
        <p:spPr>
          <a:xfrm>
            <a:off x="43046" y="2506662"/>
            <a:ext cx="4855072" cy="4351338"/>
          </a:xfrm>
        </p:spPr>
        <p:txBody>
          <a:bodyPr/>
          <a:lstStyle/>
          <a:p>
            <a:pPr marL="0" indent="0">
              <a:spcBef>
                <a:spcPct val="20000"/>
              </a:spcBef>
              <a:buNone/>
              <a:defRPr/>
            </a:pPr>
            <a:r>
              <a:rPr lang="en-IE" b="1" kern="0" dirty="0">
                <a:latin typeface="Arial" pitchFamily="34" charset="0"/>
                <a:cs typeface="Arial" pitchFamily="34" charset="0"/>
              </a:rPr>
              <a:t>Statutory body, part of NDA</a:t>
            </a:r>
          </a:p>
          <a:p>
            <a:pPr marL="0" indent="0">
              <a:spcBef>
                <a:spcPct val="20000"/>
              </a:spcBef>
              <a:buNone/>
              <a:defRPr/>
            </a:pPr>
            <a:r>
              <a:rPr lang="en-IE" b="1" kern="0" dirty="0">
                <a:latin typeface="Arial" pitchFamily="34" charset="0"/>
                <a:cs typeface="Arial" pitchFamily="34" charset="0"/>
              </a:rPr>
              <a:t>Areas of work:</a:t>
            </a:r>
          </a:p>
          <a:p>
            <a:pPr marL="342900" indent="-342900">
              <a:spcBef>
                <a:spcPct val="20000"/>
              </a:spcBef>
              <a:defRPr/>
            </a:pPr>
            <a:r>
              <a:rPr lang="en-IE" b="1" kern="0" dirty="0">
                <a:latin typeface="Arial" pitchFamily="34" charset="0"/>
                <a:cs typeface="Arial" pitchFamily="34" charset="0"/>
              </a:rPr>
              <a:t>Standards</a:t>
            </a:r>
          </a:p>
          <a:p>
            <a:pPr marL="342900" indent="-342900">
              <a:spcBef>
                <a:spcPct val="20000"/>
              </a:spcBef>
              <a:defRPr/>
            </a:pPr>
            <a:r>
              <a:rPr lang="en-IE" b="1" kern="0" dirty="0">
                <a:latin typeface="Arial" pitchFamily="34" charset="0"/>
                <a:cs typeface="Arial" pitchFamily="34" charset="0"/>
              </a:rPr>
              <a:t>Awareness</a:t>
            </a:r>
          </a:p>
          <a:p>
            <a:pPr marL="342900" indent="-342900">
              <a:spcBef>
                <a:spcPct val="20000"/>
              </a:spcBef>
              <a:defRPr/>
            </a:pPr>
            <a:r>
              <a:rPr lang="en-IE" b="1" kern="0" dirty="0">
                <a:latin typeface="Arial" pitchFamily="34" charset="0"/>
                <a:cs typeface="Arial" pitchFamily="34" charset="0"/>
              </a:rPr>
              <a:t>Education and CPD</a:t>
            </a:r>
          </a:p>
          <a:p>
            <a:pPr marL="342900" indent="-342900">
              <a:spcBef>
                <a:spcPct val="20000"/>
              </a:spcBef>
              <a:defRPr/>
            </a:pPr>
            <a:r>
              <a:rPr lang="en-IE" b="1" kern="0" dirty="0">
                <a:latin typeface="Arial" pitchFamily="34" charset="0"/>
                <a:cs typeface="Arial" pitchFamily="34" charset="0"/>
              </a:rPr>
              <a:t>Monitoring</a:t>
            </a:r>
          </a:p>
          <a:p>
            <a:endParaRPr lang="en-IE" dirty="0"/>
          </a:p>
        </p:txBody>
      </p:sp>
      <p:sp>
        <p:nvSpPr>
          <p:cNvPr id="10" name="Rectangle 2"/>
          <p:cNvSpPr txBox="1">
            <a:spLocks noChangeArrowheads="1"/>
          </p:cNvSpPr>
          <p:nvPr/>
        </p:nvSpPr>
        <p:spPr bwMode="auto">
          <a:xfrm>
            <a:off x="4634630" y="4909281"/>
            <a:ext cx="4906925" cy="1573889"/>
          </a:xfrm>
          <a:prstGeom prst="rect">
            <a:avLst/>
          </a:prstGeom>
          <a:noFill/>
          <a:ln w="9525">
            <a:noFill/>
            <a:miter lim="800000"/>
            <a:headEnd/>
            <a:tailEnd/>
          </a:ln>
        </p:spPr>
        <p:txBody>
          <a:bodyPr lIns="91436" tIns="45716" rIns="91436"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Built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Products &amp; Services</a:t>
            </a:r>
            <a:endPar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CC3399"/>
                </a:solidFill>
                <a:effectLst/>
                <a:uLnTx/>
                <a:uFillTx/>
                <a:latin typeface="Arial" pitchFamily="34" charset="0"/>
                <a:ea typeface="+mn-ea"/>
                <a:cs typeface="Arial" pitchFamily="34" charset="0"/>
              </a:rPr>
              <a:t>ICT </a:t>
            </a:r>
            <a:br>
              <a:rPr kumimoji="0" lang="en-IE" sz="2800" b="0" i="0" u="none" strike="noStrike" kern="0" cap="none" spc="0" normalizeH="0" baseline="0" noProof="0" dirty="0">
                <a:ln>
                  <a:noFill/>
                </a:ln>
                <a:solidFill>
                  <a:prstClr val="black"/>
                </a:solidFill>
                <a:effectLst/>
                <a:uLnTx/>
                <a:uFillTx/>
                <a:latin typeface="Calibri Light" panose="020F0302020204030204"/>
                <a:ea typeface="+mn-ea"/>
                <a:cs typeface="+mn-cs"/>
              </a:rPr>
            </a:br>
            <a:endParaRPr kumimoji="0" lang="en-US" sz="2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FD180967-6AF8-E92F-8162-8CE02F6F71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39837" y="445966"/>
            <a:ext cx="6276975" cy="4210050"/>
          </a:xfrm>
          <a:prstGeom prst="rect">
            <a:avLst/>
          </a:prstGeom>
        </p:spPr>
      </p:pic>
    </p:spTree>
    <p:extLst>
      <p:ext uri="{BB962C8B-B14F-4D97-AF65-F5344CB8AC3E}">
        <p14:creationId xmlns:p14="http://schemas.microsoft.com/office/powerpoint/2010/main" val="357954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Speakers</a:t>
            </a:r>
            <a:r>
              <a:rPr lang="en-IE" dirty="0"/>
              <a:t>	</a:t>
            </a:r>
          </a:p>
        </p:txBody>
      </p:sp>
      <p:sp>
        <p:nvSpPr>
          <p:cNvPr id="3" name="Content Placeholder 2"/>
          <p:cNvSpPr>
            <a:spLocks noGrp="1"/>
          </p:cNvSpPr>
          <p:nvPr>
            <p:ph idx="1"/>
          </p:nvPr>
        </p:nvSpPr>
        <p:spPr>
          <a:xfrm>
            <a:off x="333930" y="1595888"/>
            <a:ext cx="11402268" cy="4581075"/>
          </a:xfrm>
        </p:spPr>
        <p:txBody>
          <a:bodyPr>
            <a:normAutofit fontScale="92500" lnSpcReduction="10000"/>
          </a:bodyPr>
          <a:lstStyle/>
          <a:p>
            <a:r>
              <a:rPr lang="en-IE" dirty="0"/>
              <a:t>Dónal Rice, Centre for Excellence in Universal </a:t>
            </a:r>
          </a:p>
          <a:p>
            <a:pPr marL="0" indent="0">
              <a:buNone/>
            </a:pPr>
            <a:r>
              <a:rPr lang="en-IE" dirty="0"/>
              <a:t>   Design , NDA</a:t>
            </a:r>
          </a:p>
          <a:p>
            <a:endParaRPr lang="en-IE" dirty="0"/>
          </a:p>
          <a:p>
            <a:endParaRPr lang="en-IE" dirty="0"/>
          </a:p>
          <a:p>
            <a:r>
              <a:rPr lang="en-IE" dirty="0"/>
              <a:t>Dr Donal Fitzpatrick, Centre for Excellence in Universal </a:t>
            </a:r>
          </a:p>
          <a:p>
            <a:pPr marL="0" indent="0">
              <a:buNone/>
            </a:pPr>
            <a:r>
              <a:rPr lang="en-IE" dirty="0"/>
              <a:t>   Design , NDA</a:t>
            </a:r>
          </a:p>
          <a:p>
            <a:endParaRPr lang="en-IE" dirty="0"/>
          </a:p>
          <a:p>
            <a:endParaRPr lang="en-US" dirty="0"/>
          </a:p>
          <a:p>
            <a:endParaRPr lang="en-IE" dirty="0"/>
          </a:p>
          <a:p>
            <a:r>
              <a:rPr lang="en-IE" dirty="0"/>
              <a:t>Pat Cullen, </a:t>
            </a:r>
            <a:r>
              <a:rPr lang="en-IE" dirty="0" err="1"/>
              <a:t>InterAccess</a:t>
            </a:r>
            <a:endParaRPr lang="en-IE" dirty="0"/>
          </a:p>
          <a:p>
            <a:endParaRPr lang="en-IE"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772" y="1595888"/>
            <a:ext cx="3591426" cy="100979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772" y="3133335"/>
            <a:ext cx="3591426" cy="1009791"/>
          </a:xfrm>
          <a:prstGeom prst="rect">
            <a:avLst/>
          </a:prstGeom>
        </p:spPr>
      </p:pic>
      <p:pic>
        <p:nvPicPr>
          <p:cNvPr id="8"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772" y="4902645"/>
            <a:ext cx="2712227" cy="101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2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ED4F-3D0F-D20B-53FF-CF01CD5820E1}"/>
              </a:ext>
            </a:extLst>
          </p:cNvPr>
          <p:cNvSpPr>
            <a:spLocks noGrp="1"/>
          </p:cNvSpPr>
          <p:nvPr>
            <p:ph type="title"/>
          </p:nvPr>
        </p:nvSpPr>
        <p:spPr>
          <a:xfrm>
            <a:off x="838200" y="1647825"/>
            <a:ext cx="10515600" cy="1325563"/>
          </a:xfrm>
        </p:spPr>
        <p:txBody>
          <a:bodyPr/>
          <a:lstStyle/>
          <a:p>
            <a:r>
              <a:rPr lang="en-IE" dirty="0"/>
              <a:t>Accessibility</a:t>
            </a:r>
            <a:r>
              <a:rPr lang="en-IE" baseline="0" dirty="0"/>
              <a:t> is not a specialism It's a mindful way of working</a:t>
            </a:r>
            <a:endParaRPr lang="en-IE" dirty="0"/>
          </a:p>
        </p:txBody>
      </p:sp>
      <p:sp>
        <p:nvSpPr>
          <p:cNvPr id="10" name="TextBox 9"/>
          <p:cNvSpPr txBox="1"/>
          <p:nvPr/>
        </p:nvSpPr>
        <p:spPr>
          <a:xfrm>
            <a:off x="9629889" y="6394217"/>
            <a:ext cx="2312894" cy="369332"/>
          </a:xfrm>
          <a:prstGeom prst="rect">
            <a:avLst/>
          </a:prstGeom>
          <a:noFill/>
        </p:spPr>
        <p:txBody>
          <a:bodyPr wrap="square" rtlCol="0">
            <a:spAutoFit/>
          </a:bodyPr>
          <a:lstStyle/>
          <a:p>
            <a:r>
              <a:rPr lang="en-US" dirty="0"/>
              <a:t>Alistair </a:t>
            </a:r>
            <a:r>
              <a:rPr lang="en-US" dirty="0" err="1"/>
              <a:t>McNaught</a:t>
            </a:r>
            <a:endParaRPr lang="en-IE"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540" y="4932970"/>
            <a:ext cx="1461247" cy="14612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92070" y="4724541"/>
            <a:ext cx="1884829" cy="1884829"/>
          </a:xfrm>
          <a:prstGeom prst="rect">
            <a:avLst/>
          </a:prstGeom>
        </p:spPr>
      </p:pic>
      <p:pic>
        <p:nvPicPr>
          <p:cNvPr id="1038" name="Picture 1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0028" y="4890623"/>
            <a:ext cx="2096808" cy="15035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6137" y="468992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D62E-B734-B34F-8759-A66D951BA4CC}"/>
              </a:ext>
            </a:extLst>
          </p:cNvPr>
          <p:cNvSpPr>
            <a:spLocks noGrp="1"/>
          </p:cNvSpPr>
          <p:nvPr>
            <p:ph type="title"/>
          </p:nvPr>
        </p:nvSpPr>
        <p:spPr>
          <a:xfrm>
            <a:off x="965199" y="453413"/>
            <a:ext cx="8511572" cy="1461778"/>
          </a:xfrm>
        </p:spPr>
        <p:txBody>
          <a:bodyPr>
            <a:normAutofit/>
          </a:bodyPr>
          <a:lstStyle/>
          <a:p>
            <a:r>
              <a:rPr lang="en-US" sz="4000" b="1" dirty="0"/>
              <a:t>Recap of first information seminar of the EU Web Accessibility Directive</a:t>
            </a:r>
          </a:p>
        </p:txBody>
      </p:sp>
      <p:sp>
        <p:nvSpPr>
          <p:cNvPr id="9" name="Content Placeholder 8">
            <a:extLst>
              <a:ext uri="{FF2B5EF4-FFF2-40B4-BE49-F238E27FC236}">
                <a16:creationId xmlns:a16="http://schemas.microsoft.com/office/drawing/2014/main" id="{D7345890-F42C-BD4C-9B1E-716C8A913EAA}"/>
              </a:ext>
            </a:extLst>
          </p:cNvPr>
          <p:cNvSpPr>
            <a:spLocks noGrp="1"/>
          </p:cNvSpPr>
          <p:nvPr>
            <p:ph idx="1"/>
          </p:nvPr>
        </p:nvSpPr>
        <p:spPr>
          <a:xfrm>
            <a:off x="965199" y="2028600"/>
            <a:ext cx="8102019" cy="4490387"/>
          </a:xfrm>
        </p:spPr>
        <p:txBody>
          <a:bodyPr>
            <a:normAutofit/>
          </a:bodyPr>
          <a:lstStyle/>
          <a:p>
            <a:r>
              <a:rPr lang="en-US" sz="2400" dirty="0"/>
              <a:t>An EU Directive in support of both human rights and single market objectives</a:t>
            </a:r>
          </a:p>
          <a:p>
            <a:endParaRPr lang="en-US" sz="2400" dirty="0"/>
          </a:p>
          <a:p>
            <a:endParaRPr lang="en-US" sz="2400" dirty="0"/>
          </a:p>
          <a:p>
            <a:r>
              <a:rPr lang="en-US" sz="2400" dirty="0"/>
              <a:t>Requires the use of internationally accepted web accessibility standards: WCAG 2.1, EN 301 549</a:t>
            </a:r>
          </a:p>
          <a:p>
            <a:endParaRPr lang="en-US" sz="2400" dirty="0"/>
          </a:p>
          <a:p>
            <a:r>
              <a:rPr lang="en-US" sz="2400" dirty="0"/>
              <a:t>Transposed into Irish Law: </a:t>
            </a:r>
            <a:r>
              <a:rPr lang="en-IE" dirty="0">
                <a:hlinkClick r:id="rId2"/>
              </a:rPr>
              <a:t>European Union (Accessibility of Websites and Mobile Applications of Public Sector Bodies) Regulations 2020</a:t>
            </a:r>
            <a:r>
              <a:rPr lang="en-IE" dirty="0"/>
              <a:t> </a:t>
            </a:r>
            <a:endParaRPr lang="en-US" sz="2400" dirty="0"/>
          </a:p>
          <a:p>
            <a:endParaRPr lang="en-US" sz="2400" dirty="0"/>
          </a:p>
          <a:p>
            <a:endParaRPr lang="en-US" sz="2400"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4851" y="1915191"/>
            <a:ext cx="1001152" cy="849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1266" y="1821447"/>
            <a:ext cx="1036521" cy="1036521"/>
          </a:xfrm>
          <a:prstGeom prst="rect">
            <a:avLst/>
          </a:prstGeom>
        </p:spPr>
      </p:pic>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9728" y="3670296"/>
            <a:ext cx="1453600" cy="51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6"/>
          <a:srcRect r="397" b="2"/>
          <a:stretch/>
        </p:blipFill>
        <p:spPr>
          <a:xfrm>
            <a:off x="10966822" y="3492761"/>
            <a:ext cx="745407" cy="1039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0828" y="4613073"/>
            <a:ext cx="19050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4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14" y="3643304"/>
            <a:ext cx="3861960" cy="2437244"/>
          </a:xfrm>
        </p:spPr>
        <p:txBody>
          <a:bodyPr anchor="ctr">
            <a:normAutofit/>
          </a:bodyPr>
          <a:lstStyle/>
          <a:p>
            <a:r>
              <a:rPr lang="en-IE" sz="3600" b="1" dirty="0">
                <a:latin typeface="+mn-lt"/>
              </a:rPr>
              <a:t>Web Accessibility Directive – What public bodies must do</a:t>
            </a:r>
          </a:p>
        </p:txBody>
      </p:sp>
      <p:sp>
        <p:nvSpPr>
          <p:cNvPr id="3" name="Content Placeholder 2"/>
          <p:cNvSpPr>
            <a:spLocks noGrp="1"/>
          </p:cNvSpPr>
          <p:nvPr>
            <p:ph idx="1"/>
          </p:nvPr>
        </p:nvSpPr>
        <p:spPr>
          <a:xfrm>
            <a:off x="5162719" y="3930305"/>
            <a:ext cx="6586915" cy="2437244"/>
          </a:xfrm>
        </p:spPr>
        <p:txBody>
          <a:bodyPr anchor="ctr">
            <a:normAutofit lnSpcReduction="10000"/>
          </a:bodyPr>
          <a:lstStyle/>
          <a:p>
            <a:r>
              <a:rPr lang="en-IE" sz="2000" dirty="0"/>
              <a:t>Ensure all their websites and mobile apps comply with </a:t>
            </a:r>
            <a:r>
              <a:rPr lang="en-IE" sz="2000" b="1" dirty="0"/>
              <a:t>AA WCAG 2.1</a:t>
            </a:r>
          </a:p>
          <a:p>
            <a:pPr lvl="1"/>
            <a:endParaRPr lang="en-IE" sz="2000" dirty="0"/>
          </a:p>
          <a:p>
            <a:r>
              <a:rPr lang="en-IE" sz="2000" dirty="0"/>
              <a:t>Provide and maintain a detailed </a:t>
            </a:r>
            <a:r>
              <a:rPr lang="en-IE" sz="2000" b="1" dirty="0"/>
              <a:t>accessibility statement</a:t>
            </a:r>
          </a:p>
          <a:p>
            <a:endParaRPr lang="en-IE" sz="2000" b="1" dirty="0"/>
          </a:p>
          <a:p>
            <a:r>
              <a:rPr lang="en-IE" sz="2000" dirty="0">
                <a:sym typeface="Open Sans"/>
              </a:rPr>
              <a:t>Include a </a:t>
            </a:r>
            <a:r>
              <a:rPr lang="en-IE" sz="2000" b="1" dirty="0">
                <a:sym typeface="Open Sans"/>
              </a:rPr>
              <a:t>feedback</a:t>
            </a:r>
            <a:r>
              <a:rPr lang="en-IE" sz="2000" dirty="0">
                <a:sym typeface="Open Sans"/>
              </a:rPr>
              <a:t> mechanism and info on asking for support or making a complaint</a:t>
            </a:r>
            <a:endParaRPr lang="en-IE" sz="2000" dirty="0"/>
          </a:p>
        </p:txBody>
      </p:sp>
      <p:pic>
        <p:nvPicPr>
          <p:cNvPr id="4102" name="Picture 6" descr="W3C WCAG 2.1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61" y="984462"/>
            <a:ext cx="35052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913"/>
          <a:stretch/>
        </p:blipFill>
        <p:spPr bwMode="auto">
          <a:xfrm>
            <a:off x="5012053" y="400261"/>
            <a:ext cx="2664275" cy="249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861" y="745067"/>
            <a:ext cx="2374587" cy="1921205"/>
          </a:xfrm>
          <a:prstGeom prst="rect">
            <a:avLst/>
          </a:prstGeom>
        </p:spPr>
      </p:pic>
    </p:spTree>
    <p:extLst>
      <p:ext uri="{BB962C8B-B14F-4D97-AF65-F5344CB8AC3E}">
        <p14:creationId xmlns:p14="http://schemas.microsoft.com/office/powerpoint/2010/main" val="1192123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49F5D4C43B2547B4543A3491B34E91" ma:contentTypeVersion="12" ma:contentTypeDescription="Create a new document." ma:contentTypeScope="" ma:versionID="953bf75cc8c55e5c236882b25aee5718">
  <xsd:schema xmlns:xsd="http://www.w3.org/2001/XMLSchema" xmlns:xs="http://www.w3.org/2001/XMLSchema" xmlns:p="http://schemas.microsoft.com/office/2006/metadata/properties" xmlns:ns2="a1bae1e3-6ed3-490d-92e6-a7f8b43a5ab6" xmlns:ns3="31cc14a6-26fa-42a9-9920-bf6c2fa04fbc" targetNamespace="http://schemas.microsoft.com/office/2006/metadata/properties" ma:root="true" ma:fieldsID="e78c1b1ba1f7dc199d954aef5e3e59c7" ns2:_="" ns3:_="">
    <xsd:import namespace="a1bae1e3-6ed3-490d-92e6-a7f8b43a5ab6"/>
    <xsd:import namespace="31cc14a6-26fa-42a9-9920-bf6c2fa04f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ae1e3-6ed3-490d-92e6-a7f8b43a5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14a6-26fa-42a9-9920-bf6c2fa04f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5CE3B-E9BE-498C-89CF-E8E7AF013F07}">
  <ds:schemaRefs>
    <ds:schemaRef ds:uri="a1bae1e3-6ed3-490d-92e6-a7f8b43a5ab6"/>
    <ds:schemaRef ds:uri="http://purl.org/dc/terms/"/>
    <ds:schemaRef ds:uri="31cc14a6-26fa-42a9-9920-bf6c2fa04fbc"/>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71BA65C-DCAC-4981-9D60-5297FD68D291}">
  <ds:schemaRefs>
    <ds:schemaRef ds:uri="http://schemas.microsoft.com/sharepoint/v3/contenttype/forms"/>
  </ds:schemaRefs>
</ds:datastoreItem>
</file>

<file path=customXml/itemProps3.xml><?xml version="1.0" encoding="utf-8"?>
<ds:datastoreItem xmlns:ds="http://schemas.openxmlformats.org/officeDocument/2006/customXml" ds:itemID="{FFB79647-F1E3-4D60-A3D2-1B81F3697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ae1e3-6ed3-490d-92e6-a7f8b43a5ab6"/>
    <ds:schemaRef ds:uri="31cc14a6-26fa-42a9-9920-bf6c2fa04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1423</TotalTime>
  <Words>1626</Words>
  <Application>Microsoft Office PowerPoint</Application>
  <PresentationFormat>Widescreen</PresentationFormat>
  <Paragraphs>231</Paragraphs>
  <Slides>28</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.AppleSystemUIFont</vt:lpstr>
      <vt:lpstr>Arial</vt:lpstr>
      <vt:lpstr>Arial Black</vt:lpstr>
      <vt:lpstr>Arial Narrow</vt:lpstr>
      <vt:lpstr>Calibri</vt:lpstr>
      <vt:lpstr>Calibri Light</vt:lpstr>
      <vt:lpstr>Gilroy-Regular</vt:lpstr>
      <vt:lpstr>Helvetica LT Std</vt:lpstr>
      <vt:lpstr>office theme</vt:lpstr>
      <vt:lpstr>1_Office Theme</vt:lpstr>
      <vt:lpstr>2_Office Theme</vt:lpstr>
      <vt:lpstr>3_Office Theme</vt:lpstr>
      <vt:lpstr>EU Web Accessibility Directive- Reviewing your website’s Compliance</vt:lpstr>
      <vt:lpstr>Web Accessibility Directive Training Series</vt:lpstr>
      <vt:lpstr>ICS NDA Web Accessibility Directive Training Series</vt:lpstr>
      <vt:lpstr>Reviewing your website’s compliance</vt:lpstr>
      <vt:lpstr>Centre for Excellence in Universal Design </vt:lpstr>
      <vt:lpstr>Speakers </vt:lpstr>
      <vt:lpstr>Accessibility is not a specialism It's a mindful way of working</vt:lpstr>
      <vt:lpstr>Recap of first information seminar of the EU Web Accessibility Directive</vt:lpstr>
      <vt:lpstr>Web Accessibility Directive – What public bodies must do</vt:lpstr>
      <vt:lpstr>Core Aspects</vt:lpstr>
      <vt:lpstr>Update on monitoring</vt:lpstr>
      <vt:lpstr>WCAG 2.1 – AA</vt:lpstr>
      <vt:lpstr>Structure of WCAG 2.1</vt:lpstr>
      <vt:lpstr>Accessibility Guidelines</vt:lpstr>
      <vt:lpstr>The Accessibility Statement must contain:</vt:lpstr>
      <vt:lpstr>Conducting your own review</vt:lpstr>
      <vt:lpstr>Tools</vt:lpstr>
      <vt:lpstr>What to test</vt:lpstr>
      <vt:lpstr>How to test – today!</vt:lpstr>
      <vt:lpstr>Resources</vt:lpstr>
      <vt:lpstr>Reviewing your website’s compliance</vt:lpstr>
      <vt:lpstr>Reviewing your website’s compliance</vt:lpstr>
      <vt:lpstr>What do we do about the audit?</vt:lpstr>
      <vt:lpstr>We have done the audit, are we finished?</vt:lpstr>
      <vt:lpstr>Resources</vt:lpstr>
      <vt:lpstr>ICS NDA Web Accessibility Directive Training Series</vt:lpstr>
      <vt:lpstr>One last thing…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Kenny</dc:creator>
  <cp:lastModifiedBy>Meghna Manu (NDA)</cp:lastModifiedBy>
  <cp:revision>273</cp:revision>
  <dcterms:created xsi:type="dcterms:W3CDTF">2021-09-10T10:08:50Z</dcterms:created>
  <dcterms:modified xsi:type="dcterms:W3CDTF">2023-08-01T21:35:37Z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0x0101008249F5D4C43B2547B4543A3491B34E91</vt:lpwstr>
  </property>
</Properties>
</file>