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7" r:id="rId7"/>
    <p:sldMasterId id="2147483703" r:id="rId8"/>
  </p:sldMasterIdLst>
  <p:notesMasterIdLst>
    <p:notesMasterId r:id="rId35"/>
  </p:notesMasterIdLst>
  <p:sldIdLst>
    <p:sldId id="291" r:id="rId9"/>
    <p:sldId id="264" r:id="rId10"/>
    <p:sldId id="265" r:id="rId11"/>
    <p:sldId id="266" r:id="rId12"/>
    <p:sldId id="267" r:id="rId13"/>
    <p:sldId id="281" r:id="rId14"/>
    <p:sldId id="282" r:id="rId15"/>
    <p:sldId id="283" r:id="rId16"/>
    <p:sldId id="284" r:id="rId17"/>
    <p:sldId id="285" r:id="rId18"/>
    <p:sldId id="277" r:id="rId19"/>
    <p:sldId id="278" r:id="rId20"/>
    <p:sldId id="279" r:id="rId21"/>
    <p:sldId id="280" r:id="rId22"/>
    <p:sldId id="268" r:id="rId23"/>
    <p:sldId id="269" r:id="rId24"/>
    <p:sldId id="270" r:id="rId25"/>
    <p:sldId id="288" r:id="rId26"/>
    <p:sldId id="286" r:id="rId27"/>
    <p:sldId id="271" r:id="rId28"/>
    <p:sldId id="289" r:id="rId29"/>
    <p:sldId id="275" r:id="rId30"/>
    <p:sldId id="287" r:id="rId31"/>
    <p:sldId id="272" r:id="rId32"/>
    <p:sldId id="273" r:id="rId33"/>
    <p:sldId id="276" r:id="rId3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D86"/>
    <a:srgbClr val="F89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026EB-9FE5-83A7-5812-20D61D63FF4E}" v="1" dt="2021-09-20T09:43:01.410"/>
    <p1510:client id="{268BCB8D-FDA5-44B7-66B0-0690BD031A9A}" v="46" dt="2021-09-13T09:45:35.983"/>
    <p1510:client id="{31614561-4D5E-5E42-3430-FF1F479A0DEF}" v="158" dt="2021-09-10T10:34:51.538"/>
    <p1510:client id="{33055865-FA49-3C9F-A264-7C90A785CB3E}" v="25" dt="2021-09-14T15:36:30.733"/>
    <p1510:client id="{426839A4-1DB7-4D50-8C4A-0EBFB0F9220C}" v="54" dt="2021-09-10T10:19:24.267"/>
    <p1510:client id="{4F8A6807-2496-7E02-60FA-0FE2A503D236}" v="16" dt="2021-09-24T10:05:15.076"/>
    <p1510:client id="{BE37CAD5-9E2B-E5AA-52B1-C01F5B1B9A07}" v="2" dt="2021-09-13T14:00:46.388"/>
    <p1510:client id="{FEED1641-3EE8-CB26-DFAA-D1D5C36580A7}" v="25" dt="2021-09-18T11:48:53.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23" autoAdjust="0"/>
  </p:normalViewPr>
  <p:slideViewPr>
    <p:cSldViewPr snapToGrid="0">
      <p:cViewPr varScale="1">
        <p:scale>
          <a:sx n="62" d="100"/>
          <a:sy n="62" d="100"/>
        </p:scale>
        <p:origin x="86" y="322"/>
      </p:cViewPr>
      <p:guideLst/>
    </p:cSldViewPr>
  </p:slideViewPr>
  <p:outlineViewPr>
    <p:cViewPr>
      <p:scale>
        <a:sx n="33" d="100"/>
        <a:sy n="33" d="100"/>
      </p:scale>
      <p:origin x="0" y="-2126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5F970-3A30-49DD-BE8E-0D68531B628C}" type="datetimeFigureOut">
              <a:rPr lang="en-IE" smtClean="0"/>
              <a:t>21/07/2023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824FB-57B2-4DF2-8B93-7BB1B40859FD}" type="slidenum">
              <a:rPr lang="en-IE" smtClean="0"/>
              <a:t>‹#›</a:t>
            </a:fld>
            <a:endParaRPr lang="en-IE"/>
          </a:p>
        </p:txBody>
      </p:sp>
    </p:spTree>
    <p:extLst>
      <p:ext uri="{BB962C8B-B14F-4D97-AF65-F5344CB8AC3E}">
        <p14:creationId xmlns:p14="http://schemas.microsoft.com/office/powerpoint/2010/main" val="286495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df-feph.or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w3.org/WAI/perspective-videos/" TargetMode="External"/><Relationship Id="rId4" Type="http://schemas.openxmlformats.org/officeDocument/2006/relationships/hyperlink" Target="https://www.un.org/development/desa/disabilities/convention-on-the-rights-of-persons-with-disabilities.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7BA42-6526-4FE0-AB99-16372A4897C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64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9D0D46-E0A2-4408-99B6-049CFD8E891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9610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Office file formats published before 23 Sept 2018– unless of particular relevance</a:t>
            </a:r>
          </a:p>
          <a:p>
            <a:r>
              <a:rPr lang="en-GB" dirty="0"/>
              <a:t>Videos before 23 September 2018</a:t>
            </a:r>
          </a:p>
          <a:p>
            <a:r>
              <a:rPr lang="en-GB" dirty="0"/>
              <a:t>Live media</a:t>
            </a:r>
          </a:p>
          <a:p>
            <a:r>
              <a:rPr lang="en-GB" dirty="0"/>
              <a:t>Maps – alternative for navigational maps</a:t>
            </a:r>
          </a:p>
          <a:p>
            <a:r>
              <a:rPr lang="en-GB" dirty="0"/>
              <a:t>Reproductions of items in heritage collections </a:t>
            </a:r>
          </a:p>
          <a:p>
            <a:r>
              <a:rPr lang="en-GB" dirty="0"/>
              <a:t>3</a:t>
            </a:r>
            <a:r>
              <a:rPr lang="en-GB" baseline="30000" dirty="0"/>
              <a:t>rd</a:t>
            </a:r>
            <a:r>
              <a:rPr lang="en-GB" dirty="0"/>
              <a:t> party content not under control of a public body</a:t>
            </a:r>
          </a:p>
          <a:p>
            <a:r>
              <a:rPr lang="en-GB" dirty="0"/>
              <a:t>Extranets / intranets  developed before 23 September 2019 </a:t>
            </a:r>
          </a:p>
          <a:p>
            <a:endParaRPr lang="en-IE" dirty="0"/>
          </a:p>
        </p:txBody>
      </p:sp>
      <p:sp>
        <p:nvSpPr>
          <p:cNvPr id="4" name="Slide Number Placeholder 3"/>
          <p:cNvSpPr>
            <a:spLocks noGrp="1"/>
          </p:cNvSpPr>
          <p:nvPr>
            <p:ph type="sldNum" sz="quarter" idx="5"/>
          </p:nvPr>
        </p:nvSpPr>
        <p:spPr/>
        <p:txBody>
          <a:bodyPr/>
          <a:lstStyle/>
          <a:p>
            <a:fld id="{AC87BA42-6526-4FE0-AB99-16372A4897C6}" type="slidenum">
              <a:rPr lang="en-IE" smtClean="0"/>
              <a:t>18</a:t>
            </a:fld>
            <a:endParaRPr lang="en-IE"/>
          </a:p>
        </p:txBody>
      </p:sp>
    </p:spTree>
    <p:extLst>
      <p:ext uri="{BB962C8B-B14F-4D97-AF65-F5344CB8AC3E}">
        <p14:creationId xmlns:p14="http://schemas.microsoft.com/office/powerpoint/2010/main" val="540972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Office file formats published before 23 Sept 2018– unless of particular relevance</a:t>
            </a:r>
          </a:p>
          <a:p>
            <a:r>
              <a:rPr lang="en-GB" dirty="0"/>
              <a:t>Videos before 23 September 2018</a:t>
            </a:r>
          </a:p>
          <a:p>
            <a:r>
              <a:rPr lang="en-GB" dirty="0"/>
              <a:t>Live media</a:t>
            </a:r>
          </a:p>
          <a:p>
            <a:r>
              <a:rPr lang="en-GB" dirty="0"/>
              <a:t>Maps – alternative for navigational maps</a:t>
            </a:r>
          </a:p>
          <a:p>
            <a:r>
              <a:rPr lang="en-GB" dirty="0"/>
              <a:t>Reproductions of items in heritage collections </a:t>
            </a:r>
          </a:p>
          <a:p>
            <a:r>
              <a:rPr lang="en-GB" dirty="0"/>
              <a:t>3</a:t>
            </a:r>
            <a:r>
              <a:rPr lang="en-GB" baseline="30000" dirty="0"/>
              <a:t>rd</a:t>
            </a:r>
            <a:r>
              <a:rPr lang="en-GB" dirty="0"/>
              <a:t> party content not under control of a public body</a:t>
            </a:r>
          </a:p>
          <a:p>
            <a:r>
              <a:rPr lang="en-GB" dirty="0"/>
              <a:t>Extranets / intranets  developed before 23 September 2019 </a:t>
            </a: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7BA42-6526-4FE0-AB99-16372A4897C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02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21</a:t>
            </a:fld>
            <a:endParaRPr lang="en-IE"/>
          </a:p>
        </p:txBody>
      </p:sp>
    </p:spTree>
    <p:extLst>
      <p:ext uri="{BB962C8B-B14F-4D97-AF65-F5344CB8AC3E}">
        <p14:creationId xmlns:p14="http://schemas.microsoft.com/office/powerpoint/2010/main" val="692620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sz="2400" dirty="0"/>
              <a:t>A clear intro</a:t>
            </a:r>
          </a:p>
          <a:p>
            <a:pPr marL="742950" lvl="1" indent="-285750">
              <a:buFont typeface="Arial" panose="020B0604020202020204" pitchFamily="34" charset="0"/>
              <a:buChar char="•"/>
            </a:pPr>
            <a:r>
              <a:rPr lang="en-US" sz="2400" dirty="0"/>
              <a:t>Techniques</a:t>
            </a:r>
          </a:p>
          <a:p>
            <a:pPr marL="742950" lvl="1" indent="-285750">
              <a:buFont typeface="Arial" panose="020B0604020202020204" pitchFamily="34" charset="0"/>
              <a:buChar char="•"/>
            </a:pPr>
            <a:r>
              <a:rPr lang="en-US" sz="2400" dirty="0"/>
              <a:t>Tips</a:t>
            </a:r>
          </a:p>
          <a:p>
            <a:pPr marL="742950" lvl="1" indent="-285750">
              <a:buFont typeface="Arial" panose="020B0604020202020204" pitchFamily="34" charset="0"/>
              <a:buChar char="•"/>
            </a:pPr>
            <a:r>
              <a:rPr lang="en-US" sz="2400" dirty="0"/>
              <a:t>Good and bad examples</a:t>
            </a:r>
          </a:p>
          <a:p>
            <a:pPr marL="742950" lvl="1" indent="-285750">
              <a:buFont typeface="Arial" panose="020B0604020202020204" pitchFamily="34" charset="0"/>
              <a:buChar char="•"/>
            </a:pPr>
            <a:r>
              <a:rPr lang="en-US" sz="2400" dirty="0"/>
              <a:t>Reference to WCAG/EN 301 549 </a:t>
            </a:r>
            <a:r>
              <a:rPr lang="en-US" sz="2400" dirty="0">
                <a:solidFill>
                  <a:srgbClr val="FF0000"/>
                </a:solidFill>
              </a:rPr>
              <a:t>(new)</a:t>
            </a:r>
          </a:p>
          <a:p>
            <a:pPr marL="742950" lvl="1" indent="-285750">
              <a:buFont typeface="Arial" panose="020B0604020202020204" pitchFamily="34" charset="0"/>
              <a:buChar char="•"/>
            </a:pPr>
            <a:r>
              <a:rPr lang="en-US" sz="2400" dirty="0"/>
              <a:t>Updated reference to other resources </a:t>
            </a:r>
            <a:r>
              <a:rPr lang="en-US" sz="2400" dirty="0">
                <a:solidFill>
                  <a:srgbClr val="FF0000"/>
                </a:solidFill>
              </a:rPr>
              <a:t>(new)</a:t>
            </a:r>
          </a:p>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7BA42-6526-4FE0-AB99-16372A4897C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17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dirty="0"/>
              <a:t>EU Web Accessibility Directive</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solidFill>
                  <a:schemeClr val="bg1"/>
                </a:solidFill>
              </a:rPr>
              <a:t>Carine Marzin, WAI-CooP Project Manager</a:t>
            </a:r>
            <a:br>
              <a:rPr lang="en-US" sz="1200" dirty="0">
                <a:solidFill>
                  <a:schemeClr val="bg1"/>
                </a:solidFill>
              </a:rPr>
            </a:br>
            <a:r>
              <a:rPr lang="en-US" sz="1200" dirty="0">
                <a:solidFill>
                  <a:schemeClr val="bg1"/>
                </a:solidFill>
              </a:rPr>
              <a:t>European Disability Forum</a:t>
            </a:r>
            <a:endParaRPr lang="el-GR" sz="1200" dirty="0">
              <a:solidFill>
                <a:schemeClr val="bg1"/>
              </a:solidFill>
            </a:endParaRPr>
          </a:p>
          <a:p>
            <a:endParaRPr lang="en-US" dirty="0"/>
          </a:p>
        </p:txBody>
      </p:sp>
    </p:spTree>
    <p:extLst>
      <p:ext uri="{BB962C8B-B14F-4D97-AF65-F5344CB8AC3E}">
        <p14:creationId xmlns:p14="http://schemas.microsoft.com/office/powerpoint/2010/main" val="103987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BF66C64F-6212-4927-97FD-AF0D04F84A6C}"/>
              </a:ext>
            </a:extLst>
          </p:cNvPr>
          <p:cNvSpPr>
            <a:spLocks noGrp="1" noChangeArrowheads="1"/>
          </p:cNvSpPr>
          <p:nvPr>
            <p:ph type="body" idx="1"/>
          </p:nvPr>
        </p:nvSpPr>
        <p:spPr/>
        <p:txBody>
          <a:bodyPr/>
          <a:lstStyle/>
          <a:p>
            <a:pPr eaLnBrk="1" hangingPunct="1">
              <a:defRPr/>
            </a:pPr>
            <a:r>
              <a:rPr lang="en-US" sz="1400" b="1" dirty="0">
                <a:solidFill>
                  <a:srgbClr val="0085C7"/>
                </a:solidFill>
                <a:latin typeface="Arial" charset="0"/>
                <a:cs typeface="Arial" charset="0"/>
              </a:rPr>
              <a:t>About the European Disability Forum</a:t>
            </a:r>
            <a:endParaRPr lang="en-US" sz="1200" dirty="0">
              <a:latin typeface="Arial" charset="0"/>
              <a:cs typeface="Arial" charset="0"/>
            </a:endParaRPr>
          </a:p>
          <a:p>
            <a:pPr eaLnBrk="1" hangingPunct="1">
              <a:defRPr/>
            </a:pPr>
            <a:endParaRPr lang="en-US" sz="1200" dirty="0">
              <a:latin typeface="Arial" charset="0"/>
              <a:cs typeface="Arial" charset="0"/>
            </a:endParaRPr>
          </a:p>
          <a:p>
            <a:pPr eaLnBrk="1" hangingPunct="1">
              <a:defRPr/>
            </a:pPr>
            <a:endParaRPr lang="en-US" sz="1200" dirty="0">
              <a:latin typeface="Arial" charset="0"/>
              <a:cs typeface="Arial" charset="0"/>
            </a:endParaRPr>
          </a:p>
          <a:p>
            <a:pPr marL="355600" indent="-342900" eaLnBrk="1" hangingPunct="1">
              <a:buFont typeface="Arial" charset="0"/>
              <a:buChar char="•"/>
              <a:defRPr/>
            </a:pPr>
            <a:r>
              <a:rPr lang="en-US" sz="1200" dirty="0">
                <a:latin typeface="Arial" charset="0"/>
                <a:cs typeface="Arial" charset="0"/>
              </a:rPr>
              <a:t>Umbrella </a:t>
            </a:r>
            <a:r>
              <a:rPr lang="en-US" sz="1200" dirty="0" err="1">
                <a:latin typeface="Arial" charset="0"/>
                <a:cs typeface="Arial" charset="0"/>
              </a:rPr>
              <a:t>organisation</a:t>
            </a:r>
            <a:r>
              <a:rPr lang="en-US" sz="1200" dirty="0">
                <a:latin typeface="Arial" charset="0"/>
                <a:cs typeface="Arial" charset="0"/>
              </a:rPr>
              <a:t> </a:t>
            </a:r>
            <a:r>
              <a:rPr lang="en-US" sz="1200" b="1" u="sng" dirty="0">
                <a:latin typeface="Arial" charset="0"/>
                <a:cs typeface="Arial" charset="0"/>
              </a:rPr>
              <a:t>of</a:t>
            </a:r>
            <a:r>
              <a:rPr lang="en-US" sz="1200" b="1" dirty="0">
                <a:latin typeface="Arial" charset="0"/>
                <a:cs typeface="Arial" charset="0"/>
              </a:rPr>
              <a:t> </a:t>
            </a:r>
            <a:r>
              <a:rPr lang="en-US" sz="1200" dirty="0">
                <a:latin typeface="Arial" charset="0"/>
                <a:cs typeface="Arial" charset="0"/>
              </a:rPr>
              <a:t>persons with disabilities</a:t>
            </a:r>
          </a:p>
          <a:p>
            <a:pPr marL="355600" indent="-342900" eaLnBrk="1" hangingPunct="1">
              <a:buFont typeface="Arial" charset="0"/>
              <a:buChar char="•"/>
              <a:defRPr/>
            </a:pPr>
            <a:endParaRPr lang="en-US" sz="1200" dirty="0">
              <a:latin typeface="Arial" charset="0"/>
              <a:cs typeface="Arial" charset="0"/>
            </a:endParaRPr>
          </a:p>
          <a:p>
            <a:pPr marL="355600" indent="-342900" eaLnBrk="1" hangingPunct="1">
              <a:buFont typeface="Arial" charset="0"/>
              <a:buChar char="•"/>
              <a:defRPr/>
            </a:pPr>
            <a:r>
              <a:rPr lang="en-US" sz="1200" dirty="0">
                <a:latin typeface="Arial" charset="0"/>
                <a:cs typeface="Arial" charset="0"/>
              </a:rPr>
              <a:t>100 million persons with disabilities in Europe</a:t>
            </a:r>
          </a:p>
          <a:p>
            <a:pPr eaLnBrk="1" hangingPunct="1">
              <a:defRPr/>
            </a:pPr>
            <a:endParaRPr lang="en-US" sz="1200" dirty="0">
              <a:latin typeface="Arial" charset="0"/>
              <a:cs typeface="Arial" charset="0"/>
            </a:endParaRPr>
          </a:p>
          <a:p>
            <a:pPr marL="355600" indent="-342900" eaLnBrk="1" hangingPunct="1">
              <a:buFont typeface="Arial" charset="0"/>
              <a:buChar char="•"/>
              <a:defRPr/>
            </a:pPr>
            <a:r>
              <a:rPr lang="en-US" sz="1200" dirty="0">
                <a:latin typeface="Arial" charset="0"/>
                <a:cs typeface="Arial" charset="0"/>
              </a:rPr>
              <a:t>Influencing EU law </a:t>
            </a:r>
          </a:p>
          <a:p>
            <a:pPr marL="355600" indent="-342900" eaLnBrk="1" hangingPunct="1">
              <a:buFont typeface="Arial" charset="0"/>
              <a:buChar char="•"/>
              <a:defRPr/>
            </a:pPr>
            <a:endParaRPr lang="en-US" sz="1200" dirty="0">
              <a:latin typeface="Arial" charset="0"/>
              <a:cs typeface="Arial" charset="0"/>
            </a:endParaRPr>
          </a:p>
          <a:p>
            <a:pPr marL="355600" indent="-342900" eaLnBrk="1" hangingPunct="1">
              <a:buFont typeface="Arial" charset="0"/>
              <a:buChar char="•"/>
              <a:defRPr/>
            </a:pPr>
            <a:r>
              <a:rPr lang="en-US" sz="1200" dirty="0">
                <a:latin typeface="Arial" charset="0"/>
                <a:cs typeface="Arial" charset="0"/>
              </a:rPr>
              <a:t>Focused on implementing</a:t>
            </a:r>
            <a:r>
              <a:rPr lang="en-GB" sz="1200" dirty="0"/>
              <a:t> United Nations Convention on Rights of Persons with Disabilities (UN CRPD)</a:t>
            </a:r>
            <a:endParaRPr lang="en-US" sz="1200" dirty="0">
              <a:latin typeface="Arial" charset="0"/>
              <a:cs typeface="Arial" charset="0"/>
            </a:endParaRPr>
          </a:p>
          <a:p>
            <a:pPr eaLnBrk="1" hangingPunct="1">
              <a:defRPr/>
            </a:pPr>
            <a:endParaRPr lang="en-US" dirty="0"/>
          </a:p>
        </p:txBody>
      </p:sp>
    </p:spTree>
    <p:extLst>
      <p:ext uri="{BB962C8B-B14F-4D97-AF65-F5344CB8AC3E}">
        <p14:creationId xmlns:p14="http://schemas.microsoft.com/office/powerpoint/2010/main" val="122169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noChangeArrowheads="1"/>
          </p:cNvSpPr>
          <p:nvPr>
            <p:ph type="body" idx="1"/>
          </p:nvPr>
        </p:nvSpPr>
        <p:spPr>
          <a:noFill/>
        </p:spPr>
        <p:txBody>
          <a:bodyPr/>
          <a:lstStyle/>
          <a:p>
            <a:pPr marL="0" indent="0">
              <a:buNone/>
            </a:pPr>
            <a:r>
              <a:rPr lang="en-US" b="1" dirty="0">
                <a:solidFill>
                  <a:srgbClr val="0085C7"/>
                </a:solidFill>
                <a:cs typeface="Arial" charset="0"/>
              </a:rPr>
              <a:t>What is the UN CRPD?</a:t>
            </a:r>
          </a:p>
          <a:p>
            <a:pPr marL="0" indent="0">
              <a:buNone/>
            </a:pPr>
            <a:endParaRPr lang="en-US" b="1" dirty="0">
              <a:solidFill>
                <a:srgbClr val="0085C7"/>
              </a:solidFill>
              <a:cs typeface="Arial" charset="0"/>
            </a:endParaRPr>
          </a:p>
          <a:p>
            <a:r>
              <a:rPr lang="en-US" dirty="0"/>
              <a:t>Binding international human rights treaty, ratified by the EU in 2010 and all Member States</a:t>
            </a:r>
          </a:p>
          <a:p>
            <a:endParaRPr lang="en-US" dirty="0"/>
          </a:p>
          <a:p>
            <a:r>
              <a:rPr lang="en-US" dirty="0"/>
              <a:t>Clarifies the rights of persons with disabilities</a:t>
            </a:r>
          </a:p>
          <a:p>
            <a:pPr marL="0" indent="0">
              <a:buNone/>
            </a:pPr>
            <a:r>
              <a:rPr lang="en-US" dirty="0"/>
              <a:t> </a:t>
            </a:r>
          </a:p>
          <a:p>
            <a:r>
              <a:rPr lang="en-US" dirty="0"/>
              <a:t>Establishes </a:t>
            </a:r>
            <a:r>
              <a:rPr lang="en-US" b="1" dirty="0"/>
              <a:t>accessibility</a:t>
            </a:r>
            <a:r>
              <a:rPr lang="en-US" dirty="0"/>
              <a:t> as a general principle</a:t>
            </a:r>
          </a:p>
          <a:p>
            <a:pPr marL="0" indent="0">
              <a:buNone/>
            </a:pPr>
            <a:r>
              <a:rPr lang="en-US" dirty="0"/>
              <a:t> </a:t>
            </a:r>
          </a:p>
          <a:p>
            <a:r>
              <a:rPr lang="en-US" dirty="0"/>
              <a:t>Article 9 on accessibility</a:t>
            </a:r>
            <a:endParaRPr lang="en-GB" altLang="en-US" dirty="0">
              <a:latin typeface="Calibri" panose="020F0502020204030204" pitchFamily="34" charset="0"/>
              <a:ea typeface="ＭＳ Ｐゴシック" panose="020B0600070205080204" pitchFamily="34" charset="-128"/>
            </a:endParaRPr>
          </a:p>
        </p:txBody>
      </p:sp>
      <p:sp>
        <p:nvSpPr>
          <p:cNvPr id="133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6B275-64DA-4621-8A58-E9610271FB8E}"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3296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noChangeArrowheads="1"/>
          </p:cNvSpPr>
          <p:nvPr>
            <p:ph type="body" idx="1"/>
          </p:nvPr>
        </p:nvSpPr>
        <p:spPr>
          <a:noFill/>
        </p:spPr>
        <p:txBody>
          <a:bodyPr/>
          <a:lstStyle/>
          <a:p>
            <a:pPr marL="0" indent="0">
              <a:buFontTx/>
              <a:buNone/>
              <a:defRPr/>
            </a:pPr>
            <a:r>
              <a:rPr lang="en-US" b="1" dirty="0">
                <a:solidFill>
                  <a:srgbClr val="0085C7"/>
                </a:solidFill>
                <a:cs typeface="Arial" charset="0"/>
              </a:rPr>
              <a:t>Web Accessibility: a priority for EDF</a:t>
            </a:r>
            <a:endParaRPr lang="en-US" dirty="0"/>
          </a:p>
          <a:p>
            <a:pPr>
              <a:buFontTx/>
              <a:buChar char="-"/>
              <a:defRPr/>
            </a:pPr>
            <a:endParaRPr lang="en-GB" dirty="0"/>
          </a:p>
          <a:p>
            <a:pPr>
              <a:buFont typeface="Arial" panose="020B0604020202020204" pitchFamily="34" charset="0"/>
              <a:buChar char="•"/>
              <a:defRPr/>
            </a:pPr>
            <a:r>
              <a:rPr lang="en-GB" dirty="0"/>
              <a:t>Millions of people impacted</a:t>
            </a:r>
          </a:p>
          <a:p>
            <a:pPr>
              <a:buFont typeface="Arial" panose="020B0604020202020204" pitchFamily="34" charset="0"/>
              <a:buChar char="•"/>
              <a:defRPr/>
            </a:pPr>
            <a:endParaRPr lang="en-GB" dirty="0"/>
          </a:p>
          <a:p>
            <a:pPr>
              <a:buFont typeface="Arial" panose="020B0604020202020204" pitchFamily="34" charset="0"/>
              <a:buChar char="•"/>
              <a:defRPr/>
            </a:pPr>
            <a:r>
              <a:rPr lang="en-GB" dirty="0"/>
              <a:t>EU Web Accessibility Directive: a unique lever</a:t>
            </a:r>
          </a:p>
          <a:p>
            <a:pPr>
              <a:buFont typeface="Arial" panose="020B0604020202020204" pitchFamily="34" charset="0"/>
              <a:buChar char="•"/>
              <a:defRPr/>
            </a:pPr>
            <a:endParaRPr lang="en-GB" dirty="0"/>
          </a:p>
          <a:p>
            <a:pPr>
              <a:buFont typeface="Arial" panose="020B0604020202020204" pitchFamily="34" charset="0"/>
              <a:buChar char="•"/>
              <a:defRPr/>
            </a:pPr>
            <a:r>
              <a:rPr lang="en-GB" dirty="0"/>
              <a:t>Accessibility: a ‘must-have’, on a par with privacy and security</a:t>
            </a:r>
          </a:p>
          <a:p>
            <a:pPr>
              <a:buFont typeface="Arial" panose="020B0604020202020204" pitchFamily="34" charset="0"/>
              <a:buChar char="•"/>
              <a:defRPr/>
            </a:pPr>
            <a:endParaRPr lang="en-GB" dirty="0"/>
          </a:p>
          <a:p>
            <a:pPr>
              <a:buFont typeface="Arial" panose="020B0604020202020204" pitchFamily="34" charset="0"/>
              <a:buChar char="•"/>
              <a:defRPr/>
            </a:pPr>
            <a:r>
              <a:rPr lang="en-GB" dirty="0"/>
              <a:t>Meaningful involvement of persons with disabilities </a:t>
            </a:r>
          </a:p>
          <a:p>
            <a:endParaRPr lang="en-GB" altLang="en-US" dirty="0">
              <a:latin typeface="Calibri" panose="020F0502020204030204" pitchFamily="34" charset="0"/>
              <a:ea typeface="ＭＳ Ｐゴシック" panose="020B0600070205080204" pitchFamily="34" charset="-128"/>
            </a:endParaRPr>
          </a:p>
        </p:txBody>
      </p:sp>
      <p:sp>
        <p:nvSpPr>
          <p:cNvPr id="133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6B275-64DA-4621-8A58-E9610271FB8E}"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3214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EEFD1C9-BB4B-42BA-9E79-E25EC60B0AD6}"/>
              </a:ext>
            </a:extLst>
          </p:cNvPr>
          <p:cNvSpPr>
            <a:spLocks noGrp="1"/>
          </p:cNvSpPr>
          <p:nvPr>
            <p:ph type="body" idx="1"/>
          </p:nvPr>
        </p:nvSpPr>
        <p:spPr/>
        <p:txBody>
          <a:bodyPr/>
          <a:lstStyle/>
          <a:p>
            <a:pPr marL="0" indent="0" eaLnBrk="1" hangingPunct="1">
              <a:buFontTx/>
              <a:buNone/>
              <a:defRPr/>
            </a:pPr>
            <a:r>
              <a:rPr lang="en-US" sz="1600" b="1" dirty="0">
                <a:solidFill>
                  <a:srgbClr val="0085C7"/>
                </a:solidFill>
                <a:cs typeface="Arial" charset="0"/>
              </a:rPr>
              <a:t>Resources</a:t>
            </a:r>
            <a:endParaRPr lang="en-US" sz="1200" b="1" dirty="0">
              <a:solidFill>
                <a:srgbClr val="0085C7"/>
              </a:solidFill>
              <a:cs typeface="Arial" charset="0"/>
            </a:endParaRPr>
          </a:p>
          <a:p>
            <a:pPr marL="0" indent="0">
              <a:buNone/>
              <a:defRPr/>
            </a:pPr>
            <a:endParaRPr lang="en-GB" sz="1200" dirty="0"/>
          </a:p>
          <a:p>
            <a:pPr marL="0" indent="0">
              <a:buNone/>
              <a:defRPr/>
            </a:pPr>
            <a:r>
              <a:rPr lang="en-GB" sz="1200" dirty="0"/>
              <a:t>European Disability Forum: </a:t>
            </a:r>
            <a:r>
              <a:rPr lang="en-GB" sz="1200" dirty="0">
                <a:hlinkClick r:id="rId3"/>
              </a:rPr>
              <a:t>https://www.edf-feph.org/</a:t>
            </a:r>
            <a:r>
              <a:rPr lang="en-GB" sz="1200" dirty="0"/>
              <a:t> </a:t>
            </a:r>
          </a:p>
          <a:p>
            <a:pPr marL="0" indent="0">
              <a:buNone/>
              <a:defRPr/>
            </a:pPr>
            <a:endParaRPr lang="en-GB" sz="1200" dirty="0"/>
          </a:p>
          <a:p>
            <a:pPr marL="0" indent="0">
              <a:buNone/>
              <a:defRPr/>
            </a:pPr>
            <a:r>
              <a:rPr lang="en-GB" sz="1200" dirty="0"/>
              <a:t>UN Convention on Rights of Persons with Disabilities: </a:t>
            </a:r>
            <a:r>
              <a:rPr lang="en-GB" sz="1200" dirty="0">
                <a:hlinkClick r:id="rId4"/>
              </a:rPr>
              <a:t>https://www.un.org/development/desa/disabilities/convention-on-the-rights-of-persons-with-disabilities.html</a:t>
            </a:r>
            <a:r>
              <a:rPr lang="en-GB" sz="1200" dirty="0"/>
              <a:t> </a:t>
            </a:r>
          </a:p>
          <a:p>
            <a:pPr marL="0" indent="0">
              <a:buNone/>
              <a:defRPr/>
            </a:pPr>
            <a:endParaRPr lang="en-GB" sz="1200" dirty="0"/>
          </a:p>
          <a:p>
            <a:pPr marL="0" indent="0">
              <a:buNone/>
              <a:defRPr/>
            </a:pPr>
            <a:r>
              <a:rPr lang="en-GB" sz="1200" dirty="0"/>
              <a:t>Web Accessibility Perspectives Videos (W3C WAI): </a:t>
            </a:r>
            <a:r>
              <a:rPr lang="en-GB" sz="1200" dirty="0">
                <a:hlinkClick r:id="rId5"/>
              </a:rPr>
              <a:t>https://www.w3.org/WAI/perspective-videos/</a:t>
            </a:r>
            <a:r>
              <a:rPr lang="en-GB" sz="1200" dirty="0"/>
              <a:t> </a:t>
            </a:r>
          </a:p>
          <a:p>
            <a:pPr eaLnBrk="1" hangingPunct="1">
              <a:defRPr/>
            </a:pPr>
            <a:endParaRPr lang="en-GB" dirty="0"/>
          </a:p>
        </p:txBody>
      </p:sp>
      <p:sp>
        <p:nvSpPr>
          <p:cNvPr id="15364" name="Slide Number Placeholder 3"/>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A0D468A-0285-4698-802F-2B1497D7FFE8}"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4733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9D0D46-E0A2-4408-99B6-049CFD8E891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9454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WCAG 2</a:t>
            </a:r>
          </a:p>
          <a:p>
            <a:r>
              <a:rPr lang="en-US" noProof="0" dirty="0"/>
              <a:t>  Focus Visible now level A</a:t>
            </a:r>
          </a:p>
          <a:p>
            <a:r>
              <a:rPr lang="en-US" noProof="0" dirty="0"/>
              <a:t>  Authentication</a:t>
            </a:r>
          </a:p>
          <a:p>
            <a:r>
              <a:rPr lang="en-US" noProof="0" dirty="0"/>
              <a:t>  Dragging Movement</a:t>
            </a:r>
          </a:p>
          <a:p>
            <a:r>
              <a:rPr lang="en-US" noProof="0" dirty="0"/>
              <a:t>  </a:t>
            </a:r>
            <a:r>
              <a:rPr lang="en-US" noProof="0"/>
              <a:t>Consistent Help</a:t>
            </a:r>
          </a:p>
          <a:p>
            <a:endParaRPr 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9D0D46-E0A2-4408-99B6-049CFD8E891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171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WCAG 2</a:t>
            </a:r>
          </a:p>
          <a:p>
            <a:r>
              <a:rPr lang="en-US" noProof="0" dirty="0"/>
              <a:t>  Focus Visible now level A</a:t>
            </a:r>
          </a:p>
          <a:p>
            <a:r>
              <a:rPr lang="en-US" noProof="0" dirty="0"/>
              <a:t>  Authentication</a:t>
            </a:r>
          </a:p>
          <a:p>
            <a:r>
              <a:rPr lang="en-US" noProof="0" dirty="0"/>
              <a:t>  Dragging Movement</a:t>
            </a:r>
          </a:p>
          <a:p>
            <a:r>
              <a:rPr lang="en-US" noProof="0" dirty="0"/>
              <a:t>  </a:t>
            </a:r>
            <a:r>
              <a:rPr lang="en-US" noProof="0"/>
              <a:t>Consistent Help</a:t>
            </a:r>
          </a:p>
          <a:p>
            <a:endParaRPr 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9D0D46-E0A2-4408-99B6-049CFD8E891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2424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21/07/2023</a:t>
            </a:fld>
            <a:endParaRPr lang="en-GB"/>
          </a:p>
        </p:txBody>
      </p:sp>
      <p:sp>
        <p:nvSpPr>
          <p:cNvPr id="5" name="Footer Placeholder 4"/>
          <p:cNvSpPr>
            <a:spLocks noGrp="1"/>
          </p:cNvSpPr>
          <p:nvPr>
            <p:ph type="ftr" sz="quarter" idx="11"/>
          </p:nvPr>
        </p:nvSpPr>
        <p:spPr/>
        <p:txBody>
          <a:bodyPr/>
          <a:lstStyle/>
          <a:p>
            <a:r>
              <a:rPr lang="en-GB"/>
              <a:t>ICS - The voice of IT Professionals in Ireland – www.ics.ie​​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21/07/2023</a:t>
            </a:fld>
            <a:endParaRPr lang="en-GB"/>
          </a:p>
        </p:txBody>
      </p:sp>
      <p:sp>
        <p:nvSpPr>
          <p:cNvPr id="5" name="Footer Placeholder 4"/>
          <p:cNvSpPr>
            <a:spLocks noGrp="1"/>
          </p:cNvSpPr>
          <p:nvPr>
            <p:ph type="ftr" sz="quarter" idx="11"/>
          </p:nvPr>
        </p:nvSpPr>
        <p:spPr/>
        <p:txBody>
          <a:bodyPr/>
          <a:lstStyle/>
          <a:p>
            <a:r>
              <a:rPr lang="en-GB"/>
              <a:t>ICS - The voice of IT Professionals in Ireland – www.ics.ie​​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21/07/2023</a:t>
            </a:fld>
            <a:endParaRPr lang="en-GB"/>
          </a:p>
        </p:txBody>
      </p:sp>
      <p:sp>
        <p:nvSpPr>
          <p:cNvPr id="5" name="Footer Placeholder 4"/>
          <p:cNvSpPr>
            <a:spLocks noGrp="1"/>
          </p:cNvSpPr>
          <p:nvPr>
            <p:ph type="ftr" sz="quarter" idx="11"/>
          </p:nvPr>
        </p:nvSpPr>
        <p:spPr/>
        <p:txBody>
          <a:bodyPr/>
          <a:lstStyle/>
          <a:p>
            <a:r>
              <a:rPr lang="en-GB"/>
              <a:t>ICS - The voice of IT Professionals in Ireland – www.ics.ie​​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9F94-14EB-774C-BB73-8A71051D93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B1B79D-575A-0845-8E6A-6DF39F70E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F4F76-0FEC-1144-AF7A-F93FCAC88FC3}"/>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5" name="Footer Placeholder 4">
            <a:extLst>
              <a:ext uri="{FF2B5EF4-FFF2-40B4-BE49-F238E27FC236}">
                <a16:creationId xmlns:a16="http://schemas.microsoft.com/office/drawing/2014/main" id="{31EAC8EA-3B89-B949-BE17-8D0187FCF85E}"/>
              </a:ext>
            </a:extLst>
          </p:cNvPr>
          <p:cNvSpPr>
            <a:spLocks noGrp="1"/>
          </p:cNvSpPr>
          <p:nvPr>
            <p:ph type="ftr" sz="quarter" idx="11"/>
          </p:nvPr>
        </p:nvSpPr>
        <p:spPr/>
        <p:txBody>
          <a:body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2B3049FE-CEFD-CF42-99B9-288DDC6C5485}"/>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41803691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9DE0-A133-6442-85F6-0BDA72350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17CC94-AC6A-964A-AA84-41BDFB90EC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D5B6D-1D39-3041-9DE8-309343C3A75E}"/>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5" name="Footer Placeholder 4">
            <a:extLst>
              <a:ext uri="{FF2B5EF4-FFF2-40B4-BE49-F238E27FC236}">
                <a16:creationId xmlns:a16="http://schemas.microsoft.com/office/drawing/2014/main" id="{BDBA3AC5-9414-9642-AFD3-4CBD15E52630}"/>
              </a:ext>
            </a:extLst>
          </p:cNvPr>
          <p:cNvSpPr>
            <a:spLocks noGrp="1"/>
          </p:cNvSpPr>
          <p:nvPr>
            <p:ph type="ftr" sz="quarter" idx="11"/>
          </p:nvPr>
        </p:nvSpPr>
        <p:spPr/>
        <p:txBody>
          <a:body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1B920468-F3F7-C046-9296-4037DD91DB43}"/>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3702848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3941-6B6F-0144-8A71-4908E5C186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124283-9B76-1D4B-8940-9FBBAC6DA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94B10E-F790-1B4C-BC69-FA3A1E1F9F0C}"/>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5" name="Footer Placeholder 4">
            <a:extLst>
              <a:ext uri="{FF2B5EF4-FFF2-40B4-BE49-F238E27FC236}">
                <a16:creationId xmlns:a16="http://schemas.microsoft.com/office/drawing/2014/main" id="{0F01DDA2-8AAE-C14F-85B4-EFFEC6EBB4F1}"/>
              </a:ext>
            </a:extLst>
          </p:cNvPr>
          <p:cNvSpPr>
            <a:spLocks noGrp="1"/>
          </p:cNvSpPr>
          <p:nvPr>
            <p:ph type="ftr" sz="quarter" idx="11"/>
          </p:nvPr>
        </p:nvSpPr>
        <p:spPr/>
        <p:txBody>
          <a:body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AD47B5BB-330B-E04B-A059-FCF7886EA4EA}"/>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23118432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0384-0D63-6A42-B16C-D7AC9CFAE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5C4B67-0696-EE49-9094-DA55E13FB1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EDC3B-27F0-9341-9E02-EE43C25FFD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048B71-4755-A44D-9399-D467C02BD2C2}"/>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6" name="Footer Placeholder 5">
            <a:extLst>
              <a:ext uri="{FF2B5EF4-FFF2-40B4-BE49-F238E27FC236}">
                <a16:creationId xmlns:a16="http://schemas.microsoft.com/office/drawing/2014/main" id="{765FC018-8A23-CA47-8436-C24F929211A6}"/>
              </a:ext>
            </a:extLst>
          </p:cNvPr>
          <p:cNvSpPr>
            <a:spLocks noGrp="1"/>
          </p:cNvSpPr>
          <p:nvPr>
            <p:ph type="ftr" sz="quarter" idx="11"/>
          </p:nvPr>
        </p:nvSpPr>
        <p:spPr/>
        <p:txBody>
          <a:bodyPr/>
          <a:lstStyle/>
          <a:p>
            <a:r>
              <a:rPr lang="en-US"/>
              <a:t>ICS - The voice of IT Professionals in Ireland – www.ics.ie​​</a:t>
            </a:r>
          </a:p>
        </p:txBody>
      </p:sp>
      <p:sp>
        <p:nvSpPr>
          <p:cNvPr id="7" name="Slide Number Placeholder 6">
            <a:extLst>
              <a:ext uri="{FF2B5EF4-FFF2-40B4-BE49-F238E27FC236}">
                <a16:creationId xmlns:a16="http://schemas.microsoft.com/office/drawing/2014/main" id="{08FAEDC9-62BA-DC45-8F58-3EC8DE398505}"/>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17000150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A521-298C-384A-A3C3-1A9530BF90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AA5047-DF19-5B42-9875-F612FE283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6A3CD2-F327-DE40-BA82-B6A97A51DB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ACB2F-B68F-BB41-8611-D7A58D61E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C9E6A2-1928-E144-B658-07FC39363E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C0C6BA-CAF7-9B48-B6E5-77822F8B2018}"/>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8" name="Footer Placeholder 7">
            <a:extLst>
              <a:ext uri="{FF2B5EF4-FFF2-40B4-BE49-F238E27FC236}">
                <a16:creationId xmlns:a16="http://schemas.microsoft.com/office/drawing/2014/main" id="{93A3AA44-8EBD-BF42-8F3A-0AFAE0F087C9}"/>
              </a:ext>
            </a:extLst>
          </p:cNvPr>
          <p:cNvSpPr>
            <a:spLocks noGrp="1"/>
          </p:cNvSpPr>
          <p:nvPr>
            <p:ph type="ftr" sz="quarter" idx="11"/>
          </p:nvPr>
        </p:nvSpPr>
        <p:spPr/>
        <p:txBody>
          <a:bodyPr/>
          <a:lstStyle/>
          <a:p>
            <a:r>
              <a:rPr lang="en-US"/>
              <a:t>ICS - The voice of IT Professionals in Ireland – www.ics.ie​​</a:t>
            </a:r>
          </a:p>
        </p:txBody>
      </p:sp>
      <p:sp>
        <p:nvSpPr>
          <p:cNvPr id="9" name="Slide Number Placeholder 8">
            <a:extLst>
              <a:ext uri="{FF2B5EF4-FFF2-40B4-BE49-F238E27FC236}">
                <a16:creationId xmlns:a16="http://schemas.microsoft.com/office/drawing/2014/main" id="{82FF7EAE-AEB7-CC41-AEBE-ABA4A63BAC85}"/>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137654554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1940-D108-884F-AC1C-84FD6AE788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A0FA49-EA23-394A-B91C-038442DC8BD9}"/>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4" name="Footer Placeholder 3">
            <a:extLst>
              <a:ext uri="{FF2B5EF4-FFF2-40B4-BE49-F238E27FC236}">
                <a16:creationId xmlns:a16="http://schemas.microsoft.com/office/drawing/2014/main" id="{525997E6-2E45-BC4A-B65D-D41A8DFF897B}"/>
              </a:ext>
            </a:extLst>
          </p:cNvPr>
          <p:cNvSpPr>
            <a:spLocks noGrp="1"/>
          </p:cNvSpPr>
          <p:nvPr>
            <p:ph type="ftr" sz="quarter" idx="11"/>
          </p:nvPr>
        </p:nvSpPr>
        <p:spPr/>
        <p:txBody>
          <a:bodyPr/>
          <a:lstStyle/>
          <a:p>
            <a:r>
              <a:rPr lang="en-US"/>
              <a:t>ICS - The voice of IT Professionals in Ireland – www.ics.ie​​</a:t>
            </a:r>
          </a:p>
        </p:txBody>
      </p:sp>
      <p:sp>
        <p:nvSpPr>
          <p:cNvPr id="5" name="Slide Number Placeholder 4">
            <a:extLst>
              <a:ext uri="{FF2B5EF4-FFF2-40B4-BE49-F238E27FC236}">
                <a16:creationId xmlns:a16="http://schemas.microsoft.com/office/drawing/2014/main" id="{D8FC6EDC-792E-DA46-8A04-94C347E7A58E}"/>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7998716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95DCA-4C35-AA41-A0C8-F73982CFB571}"/>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3" name="Footer Placeholder 2">
            <a:extLst>
              <a:ext uri="{FF2B5EF4-FFF2-40B4-BE49-F238E27FC236}">
                <a16:creationId xmlns:a16="http://schemas.microsoft.com/office/drawing/2014/main" id="{77990385-C158-9A4F-AEA0-CD5BFB1E45AA}"/>
              </a:ext>
            </a:extLst>
          </p:cNvPr>
          <p:cNvSpPr>
            <a:spLocks noGrp="1"/>
          </p:cNvSpPr>
          <p:nvPr>
            <p:ph type="ftr" sz="quarter" idx="11"/>
          </p:nvPr>
        </p:nvSpPr>
        <p:spPr/>
        <p:txBody>
          <a:bodyPr/>
          <a:lstStyle/>
          <a:p>
            <a:r>
              <a:rPr lang="en-US"/>
              <a:t>ICS - The voice of IT Professionals in Ireland – www.ics.ie​​</a:t>
            </a:r>
          </a:p>
        </p:txBody>
      </p:sp>
      <p:sp>
        <p:nvSpPr>
          <p:cNvPr id="4" name="Slide Number Placeholder 3">
            <a:extLst>
              <a:ext uri="{FF2B5EF4-FFF2-40B4-BE49-F238E27FC236}">
                <a16:creationId xmlns:a16="http://schemas.microsoft.com/office/drawing/2014/main" id="{26B8871B-D6E9-1443-86FE-5BA56E7C0139}"/>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346891641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22C3-C1E0-B546-94F6-1D88D4132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5A09A-ACC0-BA49-833A-817836B52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CBF50-14B1-2742-B879-4926D5EA0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7C1658-5492-544F-9448-43BB0F261AC1}"/>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6" name="Footer Placeholder 5">
            <a:extLst>
              <a:ext uri="{FF2B5EF4-FFF2-40B4-BE49-F238E27FC236}">
                <a16:creationId xmlns:a16="http://schemas.microsoft.com/office/drawing/2014/main" id="{3EC4E96F-B648-6744-8C02-2AE181354227}"/>
              </a:ext>
            </a:extLst>
          </p:cNvPr>
          <p:cNvSpPr>
            <a:spLocks noGrp="1"/>
          </p:cNvSpPr>
          <p:nvPr>
            <p:ph type="ftr" sz="quarter" idx="11"/>
          </p:nvPr>
        </p:nvSpPr>
        <p:spPr/>
        <p:txBody>
          <a:bodyPr/>
          <a:lstStyle/>
          <a:p>
            <a:r>
              <a:rPr lang="en-US"/>
              <a:t>ICS - The voice of IT Professionals in Ireland – www.ics.ie​​</a:t>
            </a:r>
          </a:p>
        </p:txBody>
      </p:sp>
      <p:sp>
        <p:nvSpPr>
          <p:cNvPr id="7" name="Slide Number Placeholder 6">
            <a:extLst>
              <a:ext uri="{FF2B5EF4-FFF2-40B4-BE49-F238E27FC236}">
                <a16:creationId xmlns:a16="http://schemas.microsoft.com/office/drawing/2014/main" id="{F8A2382F-00C8-BE45-9DA3-50B323759427}"/>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38326836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21/07/2023</a:t>
            </a:fld>
            <a:endParaRPr lang="en-GB"/>
          </a:p>
        </p:txBody>
      </p:sp>
      <p:sp>
        <p:nvSpPr>
          <p:cNvPr id="5" name="Footer Placeholder 4"/>
          <p:cNvSpPr>
            <a:spLocks noGrp="1"/>
          </p:cNvSpPr>
          <p:nvPr>
            <p:ph type="ftr" sz="quarter" idx="11"/>
          </p:nvPr>
        </p:nvSpPr>
        <p:spPr/>
        <p:txBody>
          <a:bodyPr/>
          <a:lstStyle/>
          <a:p>
            <a:r>
              <a:rPr lang="en-GB"/>
              <a:t>ICS - The voice of IT Professionals in Ireland – www.ics.ie​​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A4DC-BDD0-CB42-A708-BBAAF076F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72038A-A47D-7F4A-B0DE-8CB181EC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C4B342-1581-0B4D-8E00-FD825F8DC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10C702-798F-164C-922E-7F21D97CB3FC}"/>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6" name="Footer Placeholder 5">
            <a:extLst>
              <a:ext uri="{FF2B5EF4-FFF2-40B4-BE49-F238E27FC236}">
                <a16:creationId xmlns:a16="http://schemas.microsoft.com/office/drawing/2014/main" id="{A336B763-75D5-6340-9D15-2686E83FDB27}"/>
              </a:ext>
            </a:extLst>
          </p:cNvPr>
          <p:cNvSpPr>
            <a:spLocks noGrp="1"/>
          </p:cNvSpPr>
          <p:nvPr>
            <p:ph type="ftr" sz="quarter" idx="11"/>
          </p:nvPr>
        </p:nvSpPr>
        <p:spPr/>
        <p:txBody>
          <a:bodyPr/>
          <a:lstStyle/>
          <a:p>
            <a:r>
              <a:rPr lang="en-US"/>
              <a:t>ICS - The voice of IT Professionals in Ireland – www.ics.ie​​</a:t>
            </a:r>
          </a:p>
        </p:txBody>
      </p:sp>
      <p:sp>
        <p:nvSpPr>
          <p:cNvPr id="7" name="Slide Number Placeholder 6">
            <a:extLst>
              <a:ext uri="{FF2B5EF4-FFF2-40B4-BE49-F238E27FC236}">
                <a16:creationId xmlns:a16="http://schemas.microsoft.com/office/drawing/2014/main" id="{DF57467B-97F2-BF4A-A679-E51374B865B5}"/>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251830113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C8BE-B929-4449-8C7F-B2BE162985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57F76-AF4B-6346-88B5-94DD3B44CA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689DF-C0C2-3740-82F1-12DE9AEA28EB}"/>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5" name="Footer Placeholder 4">
            <a:extLst>
              <a:ext uri="{FF2B5EF4-FFF2-40B4-BE49-F238E27FC236}">
                <a16:creationId xmlns:a16="http://schemas.microsoft.com/office/drawing/2014/main" id="{A4AA4747-3B4F-8547-80A8-6368DF107DD5}"/>
              </a:ext>
            </a:extLst>
          </p:cNvPr>
          <p:cNvSpPr>
            <a:spLocks noGrp="1"/>
          </p:cNvSpPr>
          <p:nvPr>
            <p:ph type="ftr" sz="quarter" idx="11"/>
          </p:nvPr>
        </p:nvSpPr>
        <p:spPr/>
        <p:txBody>
          <a:body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B4235A1C-56C8-F84A-A3AA-867666F279B0}"/>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68218660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90808-84A8-CA49-89AB-93DFBCBA4E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F3407-BA77-F144-B9CA-1FF68BACD0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BB971-33BF-C44A-87E3-EDD8DF5F6F16}"/>
              </a:ext>
            </a:extLst>
          </p:cNvPr>
          <p:cNvSpPr>
            <a:spLocks noGrp="1"/>
          </p:cNvSpPr>
          <p:nvPr>
            <p:ph type="dt" sz="half" idx="10"/>
          </p:nvPr>
        </p:nvSpPr>
        <p:spPr/>
        <p:txBody>
          <a:bodyPr/>
          <a:lstStyle/>
          <a:p>
            <a:fld id="{AA990962-8452-6D42-8599-F86E756BE304}" type="datetimeFigureOut">
              <a:rPr lang="en-US" smtClean="0"/>
              <a:t>7/21/2023</a:t>
            </a:fld>
            <a:endParaRPr lang="en-US"/>
          </a:p>
        </p:txBody>
      </p:sp>
      <p:sp>
        <p:nvSpPr>
          <p:cNvPr id="5" name="Footer Placeholder 4">
            <a:extLst>
              <a:ext uri="{FF2B5EF4-FFF2-40B4-BE49-F238E27FC236}">
                <a16:creationId xmlns:a16="http://schemas.microsoft.com/office/drawing/2014/main" id="{2D041BBA-2384-A742-B4D4-A854CA88F5B1}"/>
              </a:ext>
            </a:extLst>
          </p:cNvPr>
          <p:cNvSpPr>
            <a:spLocks noGrp="1"/>
          </p:cNvSpPr>
          <p:nvPr>
            <p:ph type="ftr" sz="quarter" idx="11"/>
          </p:nvPr>
        </p:nvSpPr>
        <p:spPr/>
        <p:txBody>
          <a:body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D3EA4364-4F03-EE43-8D2A-76A14633A613}"/>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214813210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21/07/2023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3389809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21/07/2023</a:t>
            </a:fld>
            <a:endParaRPr lang="en-IE"/>
          </a:p>
        </p:txBody>
      </p:sp>
      <p:sp>
        <p:nvSpPr>
          <p:cNvPr id="5" name="Footer Placeholder 4"/>
          <p:cNvSpPr>
            <a:spLocks noGrp="1"/>
          </p:cNvSpPr>
          <p:nvPr>
            <p:ph type="ftr" sz="quarter" idx="11"/>
          </p:nvPr>
        </p:nvSpPr>
        <p:spPr/>
        <p:txBody>
          <a:bodyPr/>
          <a:lstStyle/>
          <a:p>
            <a:r>
              <a:rPr lang="en-IE" dirty="0"/>
              <a:t>Centre for Excellence in Universal Design, NDA</a:t>
            </a:r>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072863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CC7104-9844-483E-A763-5355F55EB434}" type="datetimeFigureOut">
              <a:rPr lang="en-IE" smtClean="0"/>
              <a:t>21/07/2023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40249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A0CC7104-9844-483E-A763-5355F55EB434}" type="datetimeFigureOut">
              <a:rPr lang="en-IE" smtClean="0"/>
              <a:t>21/07/2023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201187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A0CC7104-9844-483E-A763-5355F55EB434}" type="datetimeFigureOut">
              <a:rPr lang="en-IE" smtClean="0"/>
              <a:t>21/07/2023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700227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A0CC7104-9844-483E-A763-5355F55EB434}" type="datetimeFigureOut">
              <a:rPr lang="en-IE" smtClean="0"/>
              <a:t>21/07/2023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3721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C7104-9844-483E-A763-5355F55EB434}" type="datetimeFigureOut">
              <a:rPr lang="en-IE" smtClean="0"/>
              <a:t>21/07/2023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40700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21/07/2023</a:t>
            </a:fld>
            <a:endParaRPr lang="en-GB"/>
          </a:p>
        </p:txBody>
      </p:sp>
      <p:sp>
        <p:nvSpPr>
          <p:cNvPr id="5" name="Footer Placeholder 4"/>
          <p:cNvSpPr>
            <a:spLocks noGrp="1"/>
          </p:cNvSpPr>
          <p:nvPr>
            <p:ph type="ftr" sz="quarter" idx="11"/>
          </p:nvPr>
        </p:nvSpPr>
        <p:spPr/>
        <p:txBody>
          <a:bodyPr/>
          <a:lstStyle/>
          <a:p>
            <a:r>
              <a:rPr lang="en-GB"/>
              <a:t>ICS - The voice of IT Professionals in Ireland – www.ics.ie​​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CC7104-9844-483E-A763-5355F55EB434}" type="datetimeFigureOut">
              <a:rPr lang="en-IE" smtClean="0"/>
              <a:t>21/07/2023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289478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CC7104-9844-483E-A763-5355F55EB434}" type="datetimeFigureOut">
              <a:rPr lang="en-IE" smtClean="0"/>
              <a:t>21/07/2023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707981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21/07/2023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978350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21/07/2023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192673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Blank (with Harp)">
    <p:spTree>
      <p:nvGrpSpPr>
        <p:cNvPr id="1" name=""/>
        <p:cNvGrpSpPr/>
        <p:nvPr/>
      </p:nvGrpSpPr>
      <p:grpSpPr>
        <a:xfrm>
          <a:off x="0" y="0"/>
          <a:ext cx="0" cy="0"/>
          <a:chOff x="0" y="0"/>
          <a:chExt cx="0" cy="0"/>
        </a:xfrm>
      </p:grpSpPr>
      <p:sp>
        <p:nvSpPr>
          <p:cNvPr id="43" name="Body Level One…"/>
          <p:cNvSpPr txBox="1">
            <a:spLocks noGrp="1"/>
          </p:cNvSpPr>
          <p:nvPr>
            <p:ph type="body" idx="1"/>
          </p:nvPr>
        </p:nvSpPr>
        <p:spPr>
          <a:xfrm>
            <a:off x="720726" y="1778000"/>
            <a:ext cx="9885112" cy="4376153"/>
          </a:xfrm>
          <a:prstGeom prst="rect">
            <a:avLst/>
          </a:prstGeom>
        </p:spPr>
        <p:txBody>
          <a:bodyPr numCol="1" spcCol="1039079"/>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291609556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66"/>
        </a:solidFill>
        <a:effectLst/>
      </p:bgPr>
    </p:bg>
    <p:spTree>
      <p:nvGrpSpPr>
        <p:cNvPr id="1" name=""/>
        <p:cNvGrpSpPr/>
        <p:nvPr/>
      </p:nvGrpSpPr>
      <p:grpSpPr>
        <a:xfrm>
          <a:off x="0" y="0"/>
          <a:ext cx="0" cy="0"/>
          <a:chOff x="0" y="0"/>
          <a:chExt cx="0" cy="0"/>
        </a:xfrm>
      </p:grpSpPr>
      <p:sp>
        <p:nvSpPr>
          <p:cNvPr id="190474" name="Rectangle 10"/>
          <p:cNvSpPr>
            <a:spLocks noGrp="1" noChangeArrowheads="1"/>
          </p:cNvSpPr>
          <p:nvPr>
            <p:ph type="ctrTitle" sz="quarter"/>
          </p:nvPr>
        </p:nvSpPr>
        <p:spPr>
          <a:xfrm>
            <a:off x="0" y="0"/>
            <a:ext cx="12192000" cy="2959100"/>
          </a:xfrm>
        </p:spPr>
        <p:txBody>
          <a:bodyPr anchorCtr="1"/>
          <a:lstStyle>
            <a:lvl1pPr algn="ctr">
              <a:defRPr sz="6600">
                <a:solidFill>
                  <a:srgbClr val="EAEAEA"/>
                </a:solidFill>
                <a:latin typeface="Noto Sans" panose="020B0502040504020204" pitchFamily="34"/>
                <a:ea typeface="Noto Sans" panose="020B0502040504020204" pitchFamily="34"/>
                <a:cs typeface="Noto Sans" panose="020B0502040504020204" pitchFamily="34"/>
              </a:defRPr>
            </a:lvl1pPr>
          </a:lstStyle>
          <a:p>
            <a:r>
              <a:rPr lang="en-US" dirty="0"/>
              <a:t>Click to edit Master title style</a:t>
            </a:r>
          </a:p>
        </p:txBody>
      </p:sp>
      <p:sp>
        <p:nvSpPr>
          <p:cNvPr id="190475" name="Rectangle 11"/>
          <p:cNvSpPr>
            <a:spLocks noGrp="1" noChangeArrowheads="1"/>
          </p:cNvSpPr>
          <p:nvPr>
            <p:ph type="subTitle" sz="quarter" idx="1"/>
          </p:nvPr>
        </p:nvSpPr>
        <p:spPr>
          <a:xfrm>
            <a:off x="0" y="4256690"/>
            <a:ext cx="12192000" cy="1345599"/>
          </a:xfrm>
          <a:prstGeom prst="rect">
            <a:avLst/>
          </a:prstGeom>
        </p:spPr>
        <p:txBody>
          <a:bodyPr anchor="ctr" anchorCtr="1"/>
          <a:lstStyle>
            <a:lvl1pPr marL="0" indent="0" algn="ctr">
              <a:buFont typeface="Wingdings" pitchFamily="2" charset="2"/>
              <a:buNone/>
              <a:defRPr sz="3600">
                <a:latin typeface="Noto Sans" panose="020B0502040504020204" pitchFamily="34"/>
                <a:ea typeface="Noto Sans" panose="020B0502040504020204" pitchFamily="34"/>
                <a:cs typeface="Noto Sans" panose="020B0502040504020204" pitchFamily="34"/>
              </a:defRPr>
            </a:lvl1pPr>
          </a:lstStyle>
          <a:p>
            <a:r>
              <a:rPr lang="en-US" dirty="0"/>
              <a:t>Click to edit Master subtitle style</a:t>
            </a:r>
          </a:p>
        </p:txBody>
      </p:sp>
      <p:sp>
        <p:nvSpPr>
          <p:cNvPr id="4" name="Rectangle 3">
            <a:extLst>
              <a:ext uri="{FF2B5EF4-FFF2-40B4-BE49-F238E27FC236}">
                <a16:creationId xmlns:a16="http://schemas.microsoft.com/office/drawing/2014/main" id="{E1F7D2F2-DB44-4FAB-97F1-CCD4027A20D5}"/>
              </a:ext>
            </a:extLst>
          </p:cNvPr>
          <p:cNvSpPr/>
          <p:nvPr userDrawn="1"/>
        </p:nvSpPr>
        <p:spPr bwMode="auto">
          <a:xfrm>
            <a:off x="0" y="6239061"/>
            <a:ext cx="12192000" cy="66867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empus Sans ITC" pitchFamily="82" charset="0"/>
              <a:cs typeface="Arial" charset="0"/>
            </a:endParaRPr>
          </a:p>
        </p:txBody>
      </p:sp>
      <p:pic>
        <p:nvPicPr>
          <p:cNvPr id="5" name="whole.pdf" descr="whole.pdf">
            <a:extLst>
              <a:ext uri="{FF2B5EF4-FFF2-40B4-BE49-F238E27FC236}">
                <a16:creationId xmlns:a16="http://schemas.microsoft.com/office/drawing/2014/main" id="{59D6D5DA-CD57-4F49-81E6-3B75FC37968A}"/>
              </a:ext>
            </a:extLst>
          </p:cNvPr>
          <p:cNvPicPr>
            <a:picLocks noChangeAspect="1"/>
          </p:cNvPicPr>
          <p:nvPr userDrawn="1"/>
        </p:nvPicPr>
        <p:blipFill>
          <a:blip r:embed="rId2"/>
          <a:stretch>
            <a:fillRect/>
          </a:stretch>
        </p:blipFill>
        <p:spPr>
          <a:xfrm>
            <a:off x="4572001" y="6239061"/>
            <a:ext cx="2585544" cy="668675"/>
          </a:xfrm>
          <a:prstGeom prst="rect">
            <a:avLst/>
          </a:prstGeom>
          <a:ln w="12700">
            <a:miter lim="400000"/>
          </a:ln>
        </p:spPr>
      </p:pic>
    </p:spTree>
    <p:extLst>
      <p:ext uri="{BB962C8B-B14F-4D97-AF65-F5344CB8AC3E}">
        <p14:creationId xmlns:p14="http://schemas.microsoft.com/office/powerpoint/2010/main" val="2864160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33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39806"/>
            <a:ext cx="11582400" cy="1139825"/>
          </a:xfrm>
        </p:spPr>
        <p:txBody>
          <a:bodyPr/>
          <a:lstStyle>
            <a:lvl1pPr>
              <a:tabLst/>
              <a:defRPr sz="4000">
                <a:solidFill>
                  <a:schemeClr val="accent2">
                    <a:lumMod val="20000"/>
                    <a:lumOff val="80000"/>
                  </a:schemeClr>
                </a:solidFill>
                <a:latin typeface="Noto Sans" panose="020B0502040504020204" pitchFamily="34"/>
                <a:ea typeface="Noto Sans" panose="020B0502040504020204" pitchFamily="34"/>
                <a:cs typeface="Noto Sans" panose="020B0502040504020204" pitchFamily="34"/>
              </a:defRPr>
            </a:lvl1pPr>
          </a:lstStyle>
          <a:p>
            <a:r>
              <a:rPr lang="en-US" dirty="0"/>
              <a:t>Click to edit Master title style</a:t>
            </a:r>
          </a:p>
        </p:txBody>
      </p:sp>
      <p:sp>
        <p:nvSpPr>
          <p:cNvPr id="3" name="Content Placeholder 2"/>
          <p:cNvSpPr>
            <a:spLocks noGrp="1"/>
          </p:cNvSpPr>
          <p:nvPr>
            <p:ph idx="1" hasCustomPrompt="1"/>
          </p:nvPr>
        </p:nvSpPr>
        <p:spPr>
          <a:xfrm>
            <a:off x="609600" y="1295400"/>
            <a:ext cx="11582400" cy="5181600"/>
          </a:xfrm>
          <a:prstGeom prst="rect">
            <a:avLst/>
          </a:prstGeom>
        </p:spPr>
        <p:txBody>
          <a:bodyPr/>
          <a:lstStyle>
            <a:lvl1pPr marL="301752" marR="0" indent="-301752" algn="l" defTabSz="914400" rtl="0" eaLnBrk="0" fontAlgn="base" latinLnBrk="0" hangingPunct="0">
              <a:lnSpc>
                <a:spcPct val="100000"/>
              </a:lnSpc>
              <a:spcBef>
                <a:spcPts val="1500"/>
              </a:spcBef>
              <a:spcAft>
                <a:spcPct val="0"/>
              </a:spcAft>
              <a:buClr>
                <a:srgbClr val="EED009"/>
              </a:buClr>
              <a:buSzPct val="125000"/>
              <a:buFont typeface="Wingdings" panose="05000000000000000000" pitchFamily="2" charset="2"/>
              <a:buChar char="§"/>
              <a:tabLst/>
              <a:defRPr b="0">
                <a:latin typeface="Noto Sans" panose="020B0502040504020204" pitchFamily="34"/>
                <a:ea typeface="Noto Sans" panose="020B0502040504020204" pitchFamily="34"/>
                <a:cs typeface="Noto Sans" panose="020B0502040504020204" pitchFamily="34"/>
              </a:defRPr>
            </a:lvl1pPr>
            <a:lvl2pPr marL="603504" marR="0" indent="-301752" algn="l" defTabSz="914400" rtl="0" eaLnBrk="0" fontAlgn="base" latinLnBrk="0" hangingPunct="0">
              <a:lnSpc>
                <a:spcPct val="100000"/>
              </a:lnSpc>
              <a:spcBef>
                <a:spcPts val="1500"/>
              </a:spcBef>
              <a:spcAft>
                <a:spcPct val="0"/>
              </a:spcAft>
              <a:buClr>
                <a:srgbClr val="EED009"/>
              </a:buClr>
              <a:buSzPct val="75000"/>
              <a:buFont typeface="Wingdings" panose="05000000000000000000" pitchFamily="2" charset="2"/>
              <a:buChar char="§"/>
              <a:tabLst/>
              <a:defRPr lang="en-US" sz="3200" b="0" dirty="0">
                <a:solidFill>
                  <a:srgbClr val="EAEAEA"/>
                </a:solidFill>
                <a:latin typeface="Noto Sans" panose="020B0502040504020204" pitchFamily="34"/>
                <a:ea typeface="Noto Sans" panose="020B0502040504020204" pitchFamily="34"/>
                <a:cs typeface="Noto Sans" panose="020B0502040504020204" pitchFamily="34"/>
              </a:defRPr>
            </a:lvl2pPr>
            <a:lvl3pPr marL="905256" marR="0" indent="-301752" algn="l" defTabSz="914400" rtl="0" eaLnBrk="0" fontAlgn="base" latinLnBrk="0" hangingPunct="0">
              <a:lnSpc>
                <a:spcPct val="100000"/>
              </a:lnSpc>
              <a:spcBef>
                <a:spcPts val="1500"/>
              </a:spcBef>
              <a:spcAft>
                <a:spcPct val="0"/>
              </a:spcAft>
              <a:buClr>
                <a:srgbClr val="EED009"/>
              </a:buClr>
              <a:buSzPct val="75000"/>
              <a:buFont typeface="Arial" panose="020B0604020202020204" pitchFamily="34" charset="0"/>
              <a:buChar char="•"/>
              <a:tabLst/>
              <a:defRPr lang="en-US" sz="3200" b="0" dirty="0" smtClean="0">
                <a:solidFill>
                  <a:schemeClr val="tx1"/>
                </a:solidFill>
                <a:latin typeface="Noto Sans" panose="020B0502040504020204" pitchFamily="34"/>
                <a:ea typeface="Noto Sans" panose="020B0502040504020204" pitchFamily="34"/>
                <a:cs typeface="Noto Sans" panose="020B0502040504020204" pitchFamily="34"/>
              </a:defRPr>
            </a:lvl3pPr>
            <a:lvl4pPr marL="1207008" marR="0" indent="-301752" algn="l" defTabSz="914400" rtl="0" eaLnBrk="0" fontAlgn="base" latinLnBrk="0" hangingPunct="0">
              <a:lnSpc>
                <a:spcPct val="100000"/>
              </a:lnSpc>
              <a:spcBef>
                <a:spcPts val="1100"/>
              </a:spcBef>
              <a:spcAft>
                <a:spcPct val="0"/>
              </a:spcAft>
              <a:buClr>
                <a:srgbClr val="EED009"/>
              </a:buClr>
              <a:buSzPct val="50000"/>
              <a:buFont typeface="Wingdings" panose="05000000000000000000" pitchFamily="2" charset="2"/>
              <a:buChar char="§"/>
              <a:tabLst/>
              <a:defRPr lang="en-US" sz="3200" b="0" dirty="0" smtClean="0">
                <a:solidFill>
                  <a:schemeClr val="tx1"/>
                </a:solidFill>
                <a:latin typeface="Noto Sans" panose="020B0502040504020204" pitchFamily="34"/>
                <a:ea typeface="Noto Sans" panose="020B0502040504020204" pitchFamily="34"/>
                <a:cs typeface="Noto Sans" panose="020B0502040504020204" pitchFamily="34"/>
              </a:defRPr>
            </a:lvl4pPr>
            <a:lvl5pPr marL="1499616" marR="0" indent="-301752" algn="l" defTabSz="914400" rtl="0" eaLnBrk="0" fontAlgn="base" latinLnBrk="0" hangingPunct="0">
              <a:lnSpc>
                <a:spcPct val="100000"/>
              </a:lnSpc>
              <a:spcBef>
                <a:spcPts val="1100"/>
              </a:spcBef>
              <a:spcAft>
                <a:spcPct val="0"/>
              </a:spcAft>
              <a:buClr>
                <a:srgbClr val="EED009"/>
              </a:buClr>
              <a:buSzPct val="33000"/>
              <a:buFont typeface="Arial" panose="020B0604020202020204" pitchFamily="34" charset="0"/>
              <a:buChar char="•"/>
              <a:tabLst/>
              <a:defRPr lang="en-US" sz="3200" b="0" dirty="0">
                <a:solidFill>
                  <a:schemeClr val="tx1"/>
                </a:solidFill>
                <a:latin typeface="Noto Sans" panose="020B0502040504020204" pitchFamily="34"/>
                <a:ea typeface="Noto Sans" panose="020B0502040504020204" pitchFamily="34"/>
                <a:cs typeface="Noto Sans" panose="020B0502040504020204" pitchFamily="34"/>
              </a:defRPr>
            </a:lvl5pPr>
          </a:lstStyle>
          <a:p>
            <a:pPr marL="301752" marR="0" lvl="0" indent="-301752" algn="l" defTabSz="914400" rtl="0" eaLnBrk="0" fontAlgn="base" latinLnBrk="0" hangingPunct="0">
              <a:lnSpc>
                <a:spcPct val="100000"/>
              </a:lnSpc>
              <a:spcBef>
                <a:spcPts val="1500"/>
              </a:spcBef>
              <a:spcAft>
                <a:spcPct val="0"/>
              </a:spcAft>
              <a:buClr>
                <a:srgbClr val="EED009"/>
              </a:buClr>
              <a:buSzPct val="125000"/>
              <a:buFont typeface="Wingdings" panose="05000000000000000000" pitchFamily="2" charset="2"/>
              <a:buChar char="§"/>
              <a:tabLst/>
              <a:defRPr/>
            </a:pPr>
            <a:r>
              <a:rPr kumimoji="0" lang="en-US" sz="32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Click to edit Master text styles</a:t>
            </a:r>
          </a:p>
          <a:p>
            <a:pPr marL="603504" marR="0" lvl="1" indent="-301752" algn="l" defTabSz="914400" rtl="0" eaLnBrk="0" fontAlgn="base" latinLnBrk="0" hangingPunct="0">
              <a:lnSpc>
                <a:spcPct val="100000"/>
              </a:lnSpc>
              <a:spcBef>
                <a:spcPts val="1500"/>
              </a:spcBef>
              <a:spcAft>
                <a:spcPct val="0"/>
              </a:spcAft>
              <a:buClr>
                <a:srgbClr val="EED009"/>
              </a:buClr>
              <a:buSzPct val="75000"/>
              <a:buFont typeface="Wingdings" panose="05000000000000000000" pitchFamily="2" charset="2"/>
              <a:buChar char="§"/>
              <a:tabLst/>
              <a:defRPr/>
            </a:pPr>
            <a:r>
              <a:rPr kumimoji="0" lang="en-US" sz="32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Second level</a:t>
            </a:r>
          </a:p>
          <a:p>
            <a:pPr marL="905256" marR="0" lvl="2" indent="-301752" algn="l" defTabSz="914400" rtl="0" eaLnBrk="0" fontAlgn="base" latinLnBrk="0" hangingPunct="0">
              <a:lnSpc>
                <a:spcPct val="100000"/>
              </a:lnSpc>
              <a:spcBef>
                <a:spcPts val="1500"/>
              </a:spcBef>
              <a:spcAft>
                <a:spcPct val="0"/>
              </a:spcAft>
              <a:buClr>
                <a:srgbClr val="EED009"/>
              </a:buClr>
              <a:buSzPct val="75000"/>
              <a:buFont typeface="Arial" panose="020B0604020202020204" pitchFamily="34" charset="0"/>
              <a:buChar char="•"/>
              <a:tabLst/>
              <a:defRPr/>
            </a:pPr>
            <a:r>
              <a:rPr kumimoji="0" lang="en-US" sz="32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Third level</a:t>
            </a:r>
          </a:p>
          <a:p>
            <a:pPr marL="1207008" marR="0" lvl="3" indent="-301752" algn="l" defTabSz="914400" rtl="0" eaLnBrk="0" fontAlgn="base" latinLnBrk="0" hangingPunct="0">
              <a:lnSpc>
                <a:spcPct val="100000"/>
              </a:lnSpc>
              <a:spcBef>
                <a:spcPts val="1100"/>
              </a:spcBef>
              <a:spcAft>
                <a:spcPct val="0"/>
              </a:spcAft>
              <a:buClr>
                <a:srgbClr val="EED009"/>
              </a:buClr>
              <a:buSzPct val="50000"/>
              <a:buFont typeface="Wingdings" panose="05000000000000000000" pitchFamily="2" charset="2"/>
              <a:buChar char="§"/>
              <a:tabLst/>
              <a:defRPr/>
            </a:pPr>
            <a:r>
              <a:rPr kumimoji="0" lang="en-US" sz="24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Fourth level</a:t>
            </a:r>
          </a:p>
          <a:p>
            <a:pPr marL="1499616" marR="0" lvl="4" indent="-301752" algn="l" defTabSz="914400" rtl="0" eaLnBrk="0" fontAlgn="base" latinLnBrk="0" hangingPunct="0">
              <a:lnSpc>
                <a:spcPct val="100000"/>
              </a:lnSpc>
              <a:spcBef>
                <a:spcPts val="1100"/>
              </a:spcBef>
              <a:spcAft>
                <a:spcPct val="0"/>
              </a:spcAft>
              <a:buClr>
                <a:srgbClr val="EED009"/>
              </a:buClr>
              <a:buSzPct val="33000"/>
              <a:buFont typeface="Arial" panose="020B0604020202020204" pitchFamily="34" charset="0"/>
              <a:buChar char="•"/>
              <a:tabLst/>
              <a:defRPr/>
            </a:pPr>
            <a:r>
              <a:rPr kumimoji="0" lang="en-US" sz="24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Fifth level</a:t>
            </a:r>
          </a:p>
        </p:txBody>
      </p:sp>
    </p:spTree>
    <p:extLst>
      <p:ext uri="{BB962C8B-B14F-4D97-AF65-F5344CB8AC3E}">
        <p14:creationId xmlns:p14="http://schemas.microsoft.com/office/powerpoint/2010/main" val="804643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3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0224" y="663193"/>
            <a:ext cx="10363200" cy="1362075"/>
          </a:xfrm>
        </p:spPr>
        <p:txBody>
          <a:bodyPr anchor="t"/>
          <a:lstStyle>
            <a:lvl1pPr algn="ctr">
              <a:defRPr sz="3600" b="1" cap="none" spc="100" baseline="0">
                <a:solidFill>
                  <a:srgbClr val="EAEAEA"/>
                </a:solidFill>
                <a:latin typeface="Noto Sans" panose="020B0502040504020204" pitchFamily="34"/>
                <a:ea typeface="Noto Sans" panose="020B0502040504020204" pitchFamily="34"/>
                <a:cs typeface="Noto Sans" panose="020B0502040504020204" pitchFamily="34"/>
              </a:defRPr>
            </a:lvl1pPr>
          </a:lstStyle>
          <a:p>
            <a:r>
              <a:rPr lang="en-US" dirty="0"/>
              <a:t>Click to edit Master title style</a:t>
            </a:r>
          </a:p>
        </p:txBody>
      </p:sp>
      <p:sp>
        <p:nvSpPr>
          <p:cNvPr id="3" name="Text Placeholder 2"/>
          <p:cNvSpPr>
            <a:spLocks noGrp="1"/>
          </p:cNvSpPr>
          <p:nvPr>
            <p:ph type="body" idx="1"/>
          </p:nvPr>
        </p:nvSpPr>
        <p:spPr>
          <a:xfrm>
            <a:off x="869299" y="2746442"/>
            <a:ext cx="10363200" cy="1165122"/>
          </a:xfrm>
          <a:prstGeom prst="rect">
            <a:avLst/>
          </a:prstGeom>
        </p:spPr>
        <p:txBody>
          <a:bodyPr anchor="b"/>
          <a:lstStyle>
            <a:lvl1pPr marL="0" indent="0" algn="ctr">
              <a:buNone/>
              <a:defRPr sz="3600" b="0" spc="300" baseline="0">
                <a:latin typeface="Noto Sans" panose="020B0502040504020204" pitchFamily="34"/>
                <a:ea typeface="Noto Sans" panose="020B0502040504020204" pitchFamily="34"/>
                <a:cs typeface="Noto Sans" panose="020B0502040504020204" pitchFamily="34"/>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98868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09600" y="1295400"/>
            <a:ext cx="5689600" cy="5181600"/>
          </a:xfrm>
          <a:prstGeom prst="rect">
            <a:avLst/>
          </a:prstGeom>
        </p:spPr>
        <p:txBody>
          <a:bodyPr/>
          <a:lstStyle>
            <a:lvl1pPr marL="301752" marR="0" indent="-301752" algn="l" defTabSz="914400" rtl="0" eaLnBrk="0" fontAlgn="base" latinLnBrk="0" hangingPunct="0">
              <a:lnSpc>
                <a:spcPct val="100000"/>
              </a:lnSpc>
              <a:spcBef>
                <a:spcPts val="1500"/>
              </a:spcBef>
              <a:spcAft>
                <a:spcPct val="0"/>
              </a:spcAft>
              <a:buClr>
                <a:srgbClr val="EED009"/>
              </a:buClr>
              <a:buSzPct val="125000"/>
              <a:buFont typeface="Wingdings" panose="05000000000000000000" pitchFamily="2" charset="2"/>
              <a:buChar char="§"/>
              <a:tabLst/>
              <a:defRPr sz="2800"/>
            </a:lvl1pPr>
            <a:lvl2pPr marL="603504" marR="0" indent="-301752" algn="l" defTabSz="914400" rtl="0" eaLnBrk="0" fontAlgn="base" latinLnBrk="0" hangingPunct="0">
              <a:lnSpc>
                <a:spcPct val="100000"/>
              </a:lnSpc>
              <a:spcBef>
                <a:spcPts val="1500"/>
              </a:spcBef>
              <a:spcAft>
                <a:spcPct val="0"/>
              </a:spcAft>
              <a:buClr>
                <a:srgbClr val="EED009"/>
              </a:buClr>
              <a:buSzPct val="75000"/>
              <a:buFont typeface="Wingdings" panose="05000000000000000000" pitchFamily="2" charset="2"/>
              <a:buChar char="§"/>
              <a:tabLst/>
              <a:defRPr sz="2400"/>
            </a:lvl2pPr>
            <a:lvl3pPr marL="905256" marR="0" indent="-301752" algn="l" defTabSz="914400" rtl="0" eaLnBrk="0" fontAlgn="base" latinLnBrk="0" hangingPunct="0">
              <a:lnSpc>
                <a:spcPct val="100000"/>
              </a:lnSpc>
              <a:spcBef>
                <a:spcPts val="1500"/>
              </a:spcBef>
              <a:spcAft>
                <a:spcPct val="0"/>
              </a:spcAft>
              <a:buClr>
                <a:srgbClr val="EED009"/>
              </a:buClr>
              <a:buSzPct val="75000"/>
              <a:buFont typeface="Arial" panose="020B0604020202020204" pitchFamily="34" charset="0"/>
              <a:buChar char="•"/>
              <a:tabLst/>
              <a:defRPr sz="2400"/>
            </a:lvl3pPr>
            <a:lvl4pPr marL="1207008" marR="0" indent="-301752" algn="l" defTabSz="914400" rtl="0" eaLnBrk="0" fontAlgn="base" latinLnBrk="0" hangingPunct="0">
              <a:lnSpc>
                <a:spcPct val="100000"/>
              </a:lnSpc>
              <a:spcBef>
                <a:spcPts val="1100"/>
              </a:spcBef>
              <a:spcAft>
                <a:spcPct val="0"/>
              </a:spcAft>
              <a:buClr>
                <a:srgbClr val="EED009"/>
              </a:buClr>
              <a:buSzPct val="50000"/>
              <a:buFont typeface="Wingdings" panose="05000000000000000000" pitchFamily="2" charset="2"/>
              <a:buChar char="§"/>
              <a:tabLst/>
              <a:defRPr sz="2000"/>
            </a:lvl4pPr>
            <a:lvl5pPr marL="1499616" marR="0" indent="-301752" algn="l" defTabSz="914400" rtl="0" eaLnBrk="0" fontAlgn="base" latinLnBrk="0" hangingPunct="0">
              <a:lnSpc>
                <a:spcPct val="100000"/>
              </a:lnSpc>
              <a:spcBef>
                <a:spcPts val="1100"/>
              </a:spcBef>
              <a:spcAft>
                <a:spcPct val="0"/>
              </a:spcAft>
              <a:buClr>
                <a:srgbClr val="EED009"/>
              </a:buClr>
              <a:buSzPct val="33000"/>
              <a:buFont typeface="Arial" panose="020B0604020202020204" pitchFamily="34" charset="0"/>
              <a:buChar char="•"/>
              <a:tabLst/>
              <a:defRPr sz="2000"/>
            </a:lvl5pPr>
            <a:lvl6pPr>
              <a:defRPr sz="1800"/>
            </a:lvl6pPr>
            <a:lvl7pPr>
              <a:defRPr sz="1800"/>
            </a:lvl7pPr>
            <a:lvl8pPr>
              <a:defRPr sz="1800"/>
            </a:lvl8pPr>
            <a:lvl9pPr>
              <a:defRPr sz="1800"/>
            </a:lvl9pPr>
          </a:lstStyle>
          <a:p>
            <a:pPr marL="301752" marR="0" lvl="0" indent="-301752" algn="l" defTabSz="914400" rtl="0" eaLnBrk="0" fontAlgn="base" latinLnBrk="0" hangingPunct="0">
              <a:lnSpc>
                <a:spcPct val="100000"/>
              </a:lnSpc>
              <a:spcBef>
                <a:spcPts val="1500"/>
              </a:spcBef>
              <a:spcAft>
                <a:spcPct val="0"/>
              </a:spcAft>
              <a:buClr>
                <a:srgbClr val="EED009"/>
              </a:buClr>
              <a:buSzPct val="125000"/>
              <a:buFont typeface="Wingdings" panose="05000000000000000000" pitchFamily="2" charset="2"/>
              <a:buChar char="§"/>
              <a:tabLst/>
              <a:defRPr/>
            </a:pPr>
            <a:r>
              <a:rPr kumimoji="0" lang="en-US" sz="32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Click to edit Master text styles</a:t>
            </a:r>
          </a:p>
          <a:p>
            <a:pPr marL="603504" marR="0" lvl="1" indent="-301752" algn="l" defTabSz="914400" rtl="0" eaLnBrk="0" fontAlgn="base" latinLnBrk="0" hangingPunct="0">
              <a:lnSpc>
                <a:spcPct val="100000"/>
              </a:lnSpc>
              <a:spcBef>
                <a:spcPts val="1500"/>
              </a:spcBef>
              <a:spcAft>
                <a:spcPct val="0"/>
              </a:spcAft>
              <a:buClr>
                <a:srgbClr val="EED009"/>
              </a:buClr>
              <a:buSzPct val="75000"/>
              <a:buFont typeface="Wingdings" panose="05000000000000000000" pitchFamily="2" charset="2"/>
              <a:buChar char="§"/>
              <a:tabLst/>
              <a:defRPr/>
            </a:pPr>
            <a:r>
              <a:rPr kumimoji="0" lang="en-US" sz="32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Second level</a:t>
            </a:r>
          </a:p>
          <a:p>
            <a:pPr marL="905256" marR="0" lvl="2" indent="-301752" algn="l" defTabSz="914400" rtl="0" eaLnBrk="0" fontAlgn="base" latinLnBrk="0" hangingPunct="0">
              <a:lnSpc>
                <a:spcPct val="100000"/>
              </a:lnSpc>
              <a:spcBef>
                <a:spcPts val="1500"/>
              </a:spcBef>
              <a:spcAft>
                <a:spcPct val="0"/>
              </a:spcAft>
              <a:buClr>
                <a:srgbClr val="EED009"/>
              </a:buClr>
              <a:buSzPct val="75000"/>
              <a:buFont typeface="Arial" panose="020B0604020202020204" pitchFamily="34" charset="0"/>
              <a:buChar char="•"/>
              <a:tabLst/>
              <a:defRPr/>
            </a:pPr>
            <a:r>
              <a:rPr kumimoji="0" lang="en-US" sz="32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Third level</a:t>
            </a:r>
          </a:p>
          <a:p>
            <a:pPr marL="1207008" marR="0" lvl="3" indent="-301752" algn="l" defTabSz="914400" rtl="0" eaLnBrk="0" fontAlgn="base" latinLnBrk="0" hangingPunct="0">
              <a:lnSpc>
                <a:spcPct val="100000"/>
              </a:lnSpc>
              <a:spcBef>
                <a:spcPts val="1100"/>
              </a:spcBef>
              <a:spcAft>
                <a:spcPct val="0"/>
              </a:spcAft>
              <a:buClr>
                <a:srgbClr val="EED009"/>
              </a:buClr>
              <a:buSzPct val="50000"/>
              <a:buFont typeface="Wingdings" panose="05000000000000000000" pitchFamily="2" charset="2"/>
              <a:buChar char="§"/>
              <a:tabLst/>
              <a:defRPr/>
            </a:pPr>
            <a:r>
              <a:rPr kumimoji="0" lang="en-US" sz="24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Fourth level</a:t>
            </a:r>
          </a:p>
          <a:p>
            <a:pPr marL="1499616" marR="0" lvl="4" indent="-301752" algn="l" defTabSz="914400" rtl="0" eaLnBrk="0" fontAlgn="base" latinLnBrk="0" hangingPunct="0">
              <a:lnSpc>
                <a:spcPct val="100000"/>
              </a:lnSpc>
              <a:spcBef>
                <a:spcPts val="1100"/>
              </a:spcBef>
              <a:spcAft>
                <a:spcPct val="0"/>
              </a:spcAft>
              <a:buClr>
                <a:srgbClr val="EED009"/>
              </a:buClr>
              <a:buSzPct val="33000"/>
              <a:buFont typeface="Arial" panose="020B0604020202020204" pitchFamily="34" charset="0"/>
              <a:buChar char="•"/>
              <a:tabLst/>
              <a:defRPr/>
            </a:pPr>
            <a:r>
              <a:rPr kumimoji="0" lang="en-US" sz="24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Fifth level</a:t>
            </a:r>
          </a:p>
        </p:txBody>
      </p:sp>
      <p:sp>
        <p:nvSpPr>
          <p:cNvPr id="4" name="Content Placeholder 3"/>
          <p:cNvSpPr>
            <a:spLocks noGrp="1"/>
          </p:cNvSpPr>
          <p:nvPr>
            <p:ph sz="half" idx="2" hasCustomPrompt="1"/>
          </p:nvPr>
        </p:nvSpPr>
        <p:spPr>
          <a:xfrm>
            <a:off x="6502400" y="1295400"/>
            <a:ext cx="5689600" cy="5181600"/>
          </a:xfrm>
          <a:prstGeom prst="rect">
            <a:avLst/>
          </a:prstGeom>
        </p:spPr>
        <p:txBody>
          <a:bodyPr/>
          <a:lstStyle>
            <a:lvl1pPr marL="301752" marR="0" indent="-301752" algn="l" defTabSz="914400" rtl="0" eaLnBrk="0" fontAlgn="base" latinLnBrk="0" hangingPunct="0">
              <a:lnSpc>
                <a:spcPct val="100000"/>
              </a:lnSpc>
              <a:spcBef>
                <a:spcPts val="1500"/>
              </a:spcBef>
              <a:spcAft>
                <a:spcPct val="0"/>
              </a:spcAft>
              <a:buClr>
                <a:srgbClr val="EED009"/>
              </a:buClr>
              <a:buSzPct val="125000"/>
              <a:buFont typeface="Wingdings" panose="05000000000000000000" pitchFamily="2" charset="2"/>
              <a:buChar char="§"/>
              <a:tabLst/>
              <a:defRPr sz="2400"/>
            </a:lvl1pPr>
            <a:lvl2pPr marL="603504" marR="0" indent="-301752" algn="l" defTabSz="914400" rtl="0" eaLnBrk="0" fontAlgn="base" latinLnBrk="0" hangingPunct="0">
              <a:lnSpc>
                <a:spcPct val="100000"/>
              </a:lnSpc>
              <a:spcBef>
                <a:spcPts val="1500"/>
              </a:spcBef>
              <a:spcAft>
                <a:spcPct val="0"/>
              </a:spcAft>
              <a:buClr>
                <a:srgbClr val="EED009"/>
              </a:buClr>
              <a:buSzPct val="75000"/>
              <a:buFont typeface="Wingdings" panose="05000000000000000000" pitchFamily="2" charset="2"/>
              <a:buChar char="§"/>
              <a:tabLst/>
              <a:defRPr sz="2400"/>
            </a:lvl2pPr>
            <a:lvl3pPr marL="905256" marR="0" indent="-301752" algn="l" defTabSz="914400" rtl="0" eaLnBrk="0" fontAlgn="base" latinLnBrk="0" hangingPunct="0">
              <a:lnSpc>
                <a:spcPct val="100000"/>
              </a:lnSpc>
              <a:spcBef>
                <a:spcPts val="1500"/>
              </a:spcBef>
              <a:spcAft>
                <a:spcPct val="0"/>
              </a:spcAft>
              <a:buClr>
                <a:srgbClr val="EED009"/>
              </a:buClr>
              <a:buSzPct val="75000"/>
              <a:buFont typeface="Arial" panose="020B0604020202020204" pitchFamily="34" charset="0"/>
              <a:buChar char="•"/>
              <a:tabLst/>
              <a:defRPr sz="2400"/>
            </a:lvl3pPr>
            <a:lvl4pPr marL="1207008" marR="0" indent="-301752" algn="l" defTabSz="914400" rtl="0" eaLnBrk="0" fontAlgn="base" latinLnBrk="0" hangingPunct="0">
              <a:lnSpc>
                <a:spcPct val="100000"/>
              </a:lnSpc>
              <a:spcBef>
                <a:spcPts val="1100"/>
              </a:spcBef>
              <a:spcAft>
                <a:spcPct val="0"/>
              </a:spcAft>
              <a:buClr>
                <a:srgbClr val="EED009"/>
              </a:buClr>
              <a:buSzPct val="50000"/>
              <a:buFont typeface="Wingdings" panose="05000000000000000000" pitchFamily="2" charset="2"/>
              <a:buChar char="§"/>
              <a:tabLst/>
              <a:defRPr sz="2400"/>
            </a:lvl4pPr>
            <a:lvl5pPr marL="1499616" marR="0" indent="-301752" algn="l" defTabSz="914400" rtl="0" eaLnBrk="0" fontAlgn="base" latinLnBrk="0" hangingPunct="0">
              <a:lnSpc>
                <a:spcPct val="100000"/>
              </a:lnSpc>
              <a:spcBef>
                <a:spcPts val="1100"/>
              </a:spcBef>
              <a:spcAft>
                <a:spcPct val="0"/>
              </a:spcAft>
              <a:buClr>
                <a:srgbClr val="EED009"/>
              </a:buClr>
              <a:buSzPct val="33000"/>
              <a:buFont typeface="Arial" panose="020B0604020202020204" pitchFamily="34" charset="0"/>
              <a:buChar char="•"/>
              <a:tabLst/>
              <a:defRPr sz="2400"/>
            </a:lvl5pPr>
            <a:lvl6pPr>
              <a:defRPr sz="1800"/>
            </a:lvl6pPr>
            <a:lvl7pPr>
              <a:defRPr sz="1800"/>
            </a:lvl7pPr>
            <a:lvl8pPr>
              <a:defRPr sz="1800"/>
            </a:lvl8pPr>
            <a:lvl9pPr>
              <a:defRPr sz="1800"/>
            </a:lvl9pPr>
          </a:lstStyle>
          <a:p>
            <a:pPr marL="301752" marR="0" lvl="0" indent="-301752" algn="l" defTabSz="914400" rtl="0" eaLnBrk="0" fontAlgn="base" latinLnBrk="0" hangingPunct="0">
              <a:lnSpc>
                <a:spcPct val="100000"/>
              </a:lnSpc>
              <a:spcBef>
                <a:spcPts val="1500"/>
              </a:spcBef>
              <a:spcAft>
                <a:spcPct val="0"/>
              </a:spcAft>
              <a:buClr>
                <a:srgbClr val="EED009"/>
              </a:buClr>
              <a:buSzPct val="125000"/>
              <a:buFont typeface="Wingdings" panose="05000000000000000000" pitchFamily="2" charset="2"/>
              <a:buChar char="§"/>
              <a:tabLst/>
              <a:defRPr/>
            </a:pPr>
            <a:r>
              <a:rPr kumimoji="0" lang="en-US" sz="32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Click to edit Master text styles</a:t>
            </a:r>
          </a:p>
          <a:p>
            <a:pPr marL="603504" marR="0" lvl="1" indent="-301752" algn="l" defTabSz="914400" rtl="0" eaLnBrk="0" fontAlgn="base" latinLnBrk="0" hangingPunct="0">
              <a:lnSpc>
                <a:spcPct val="100000"/>
              </a:lnSpc>
              <a:spcBef>
                <a:spcPts val="1500"/>
              </a:spcBef>
              <a:spcAft>
                <a:spcPct val="0"/>
              </a:spcAft>
              <a:buClr>
                <a:srgbClr val="EED009"/>
              </a:buClr>
              <a:buSzPct val="75000"/>
              <a:buFont typeface="Wingdings" panose="05000000000000000000" pitchFamily="2" charset="2"/>
              <a:buChar char="§"/>
              <a:tabLst/>
              <a:defRPr/>
            </a:pPr>
            <a:r>
              <a:rPr kumimoji="0" lang="en-US" sz="32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Second level</a:t>
            </a:r>
          </a:p>
          <a:p>
            <a:pPr marL="905256" marR="0" lvl="2" indent="-301752" algn="l" defTabSz="914400" rtl="0" eaLnBrk="0" fontAlgn="base" latinLnBrk="0" hangingPunct="0">
              <a:lnSpc>
                <a:spcPct val="100000"/>
              </a:lnSpc>
              <a:spcBef>
                <a:spcPts val="1500"/>
              </a:spcBef>
              <a:spcAft>
                <a:spcPct val="0"/>
              </a:spcAft>
              <a:buClr>
                <a:srgbClr val="EED009"/>
              </a:buClr>
              <a:buSzPct val="75000"/>
              <a:buFont typeface="Arial" panose="020B0604020202020204" pitchFamily="34" charset="0"/>
              <a:buChar char="•"/>
              <a:tabLst/>
              <a:defRPr/>
            </a:pPr>
            <a:r>
              <a:rPr kumimoji="0" lang="en-US" sz="32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Third level</a:t>
            </a:r>
          </a:p>
          <a:p>
            <a:pPr marL="1207008" marR="0" lvl="3" indent="-301752" algn="l" defTabSz="914400" rtl="0" eaLnBrk="0" fontAlgn="base" latinLnBrk="0" hangingPunct="0">
              <a:lnSpc>
                <a:spcPct val="100000"/>
              </a:lnSpc>
              <a:spcBef>
                <a:spcPts val="1100"/>
              </a:spcBef>
              <a:spcAft>
                <a:spcPct val="0"/>
              </a:spcAft>
              <a:buClr>
                <a:srgbClr val="EED009"/>
              </a:buClr>
              <a:buSzPct val="50000"/>
              <a:buFont typeface="Wingdings" panose="05000000000000000000" pitchFamily="2" charset="2"/>
              <a:buChar char="§"/>
              <a:tabLst/>
              <a:defRPr/>
            </a:pPr>
            <a:r>
              <a:rPr kumimoji="0" lang="en-US" sz="24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Fourth level</a:t>
            </a:r>
          </a:p>
          <a:p>
            <a:pPr marL="1499616" marR="0" lvl="4" indent="-301752" algn="l" defTabSz="914400" rtl="0" eaLnBrk="0" fontAlgn="base" latinLnBrk="0" hangingPunct="0">
              <a:lnSpc>
                <a:spcPct val="100000"/>
              </a:lnSpc>
              <a:spcBef>
                <a:spcPts val="1100"/>
              </a:spcBef>
              <a:spcAft>
                <a:spcPct val="0"/>
              </a:spcAft>
              <a:buClr>
                <a:srgbClr val="EED009"/>
              </a:buClr>
              <a:buSzPct val="33000"/>
              <a:buFont typeface="Arial" panose="020B0604020202020204" pitchFamily="34" charset="0"/>
              <a:buChar char="•"/>
              <a:tabLst/>
              <a:defRPr/>
            </a:pPr>
            <a:r>
              <a:rPr kumimoji="0" lang="en-US" sz="2400" b="0" i="0" u="none" strike="noStrike" kern="0" cap="none" spc="0" normalizeH="0" baseline="0" noProof="0" dirty="0">
                <a:ln>
                  <a:noFill/>
                </a:ln>
                <a:solidFill>
                  <a:srgbClr val="EAEAEA"/>
                </a:solidFill>
                <a:effectLst/>
                <a:uLnTx/>
                <a:uFillTx/>
                <a:latin typeface="Noto Sans" panose="020B0502040504020204" pitchFamily="34"/>
                <a:ea typeface="Noto Sans" panose="020B0502040504020204" pitchFamily="34"/>
                <a:cs typeface="Noto Sans" panose="020B0502040504020204" pitchFamily="34"/>
              </a:rPr>
              <a:t>Fifth level</a:t>
            </a:r>
          </a:p>
        </p:txBody>
      </p:sp>
    </p:spTree>
    <p:extLst>
      <p:ext uri="{BB962C8B-B14F-4D97-AF65-F5344CB8AC3E}">
        <p14:creationId xmlns:p14="http://schemas.microsoft.com/office/powerpoint/2010/main" val="2531583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70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21/07/2023</a:t>
            </a:fld>
            <a:endParaRPr lang="en-GB"/>
          </a:p>
        </p:txBody>
      </p:sp>
      <p:sp>
        <p:nvSpPr>
          <p:cNvPr id="6" name="Footer Placeholder 5"/>
          <p:cNvSpPr>
            <a:spLocks noGrp="1"/>
          </p:cNvSpPr>
          <p:nvPr>
            <p:ph type="ftr" sz="quarter" idx="11"/>
          </p:nvPr>
        </p:nvSpPr>
        <p:spPr/>
        <p:txBody>
          <a:bodyPr/>
          <a:lstStyle/>
          <a:p>
            <a:r>
              <a:rPr lang="en-GB"/>
              <a:t>ICS - The voice of IT Professionals in Ireland – www.ics.ie​​</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Διαφάνεια τίτλου">
    <p:spTree>
      <p:nvGrpSpPr>
        <p:cNvPr id="1" name=""/>
        <p:cNvGrpSpPr/>
        <p:nvPr/>
      </p:nvGrpSpPr>
      <p:grpSpPr>
        <a:xfrm>
          <a:off x="0" y="0"/>
          <a:ext cx="0" cy="0"/>
          <a:chOff x="0" y="0"/>
          <a:chExt cx="0" cy="0"/>
        </a:xfrm>
      </p:grpSpPr>
      <p:sp>
        <p:nvSpPr>
          <p:cNvPr id="2" name="Holder 2"/>
          <p:cNvSpPr>
            <a:spLocks noGrp="1"/>
          </p:cNvSpPr>
          <p:nvPr>
            <p:ph type="ctrTitle"/>
          </p:nvPr>
        </p:nvSpPr>
        <p:spPr>
          <a:xfrm>
            <a:off x="915378" y="2125980"/>
            <a:ext cx="10374291" cy="1440180"/>
          </a:xfrm>
          <a:prstGeom prst="rect">
            <a:avLst/>
          </a:prstGeom>
        </p:spPr>
        <p:txBody>
          <a:bodyPr>
            <a:noAutofit/>
          </a:bodyPr>
          <a:lstStyle/>
          <a:p>
            <a:r>
              <a:rPr lang="el-GR"/>
              <a:t>Κάντε κλικ για να επεξεργαστείτε τον τίτλο υποδείγματος</a:t>
            </a:r>
            <a:endParaRPr/>
          </a:p>
        </p:txBody>
      </p:sp>
      <p:sp>
        <p:nvSpPr>
          <p:cNvPr id="3" name="Holder 3"/>
          <p:cNvSpPr>
            <a:spLocks noGrp="1"/>
          </p:cNvSpPr>
          <p:nvPr>
            <p:ph type="subTitle" idx="4"/>
          </p:nvPr>
        </p:nvSpPr>
        <p:spPr>
          <a:xfrm>
            <a:off x="1830757" y="3840480"/>
            <a:ext cx="8543533" cy="1714500"/>
          </a:xfrm>
          <a:prstGeom prst="rect">
            <a:avLst/>
          </a:prstGeom>
        </p:spPr>
        <p:txBody>
          <a:bodyPr>
            <a:noAutofit/>
          </a:bodyPr>
          <a:lstStyle/>
          <a:p>
            <a:r>
              <a:rPr lang="el-GR"/>
              <a:t>Κάντε κλικ για να επεξεργαστείτε τον υπότιτλο του υποδείγματος</a:t>
            </a:r>
            <a:endParaRPr/>
          </a:p>
        </p:txBody>
      </p:sp>
      <p:sp>
        <p:nvSpPr>
          <p:cNvPr id="4" name="Holder 4"/>
          <p:cNvSpPr>
            <a:spLocks noGrp="1"/>
          </p:cNvSpPr>
          <p:nvPr>
            <p:ph type="ftr" sz="quarter" idx="10"/>
          </p:nvPr>
        </p:nvSpPr>
        <p:spPr/>
        <p:txBody>
          <a:bodyPr/>
          <a:lstStyle>
            <a:lvl1pPr>
              <a:defRPr/>
            </a:lvl1pPr>
          </a:lstStyle>
          <a:p>
            <a:endParaRPr lang="en-US"/>
          </a:p>
        </p:txBody>
      </p:sp>
      <p:sp>
        <p:nvSpPr>
          <p:cNvPr id="5" name="Holder 5"/>
          <p:cNvSpPr>
            <a:spLocks noGrp="1"/>
          </p:cNvSpPr>
          <p:nvPr>
            <p:ph type="dt" sz="half" idx="11"/>
          </p:nvPr>
        </p:nvSpPr>
        <p:spPr/>
        <p:txBody>
          <a:bodyPr/>
          <a:lstStyle>
            <a:lvl1pPr>
              <a:defRPr/>
            </a:lvl1pPr>
          </a:lstStyle>
          <a:p>
            <a:fld id="{1D0B6958-B762-4584-9988-55A64427976B}" type="datetimeFigureOut">
              <a:rPr lang="en-US"/>
              <a:pPr/>
              <a:t>7/21/2023</a:t>
            </a:fld>
            <a:endParaRPr lang="en-US"/>
          </a:p>
        </p:txBody>
      </p:sp>
      <p:sp>
        <p:nvSpPr>
          <p:cNvPr id="6" name="Holder 6"/>
          <p:cNvSpPr>
            <a:spLocks noGrp="1"/>
          </p:cNvSpPr>
          <p:nvPr>
            <p:ph type="sldNum" sz="quarter" idx="12"/>
          </p:nvPr>
        </p:nvSpPr>
        <p:spPr/>
        <p:txBody>
          <a:bodyPr/>
          <a:lstStyle>
            <a:lvl1pPr>
              <a:defRPr/>
            </a:lvl1pPr>
          </a:lstStyle>
          <a:p>
            <a:fld id="{070DCD40-9AC4-4E82-9EA2-A433325247DC}" type="slidenum">
              <a:rPr lang="en-US"/>
              <a:pPr/>
              <a:t>‹#›</a:t>
            </a:fld>
            <a:endParaRPr lang="en-US"/>
          </a:p>
        </p:txBody>
      </p:sp>
    </p:spTree>
    <p:extLst>
      <p:ext uri="{BB962C8B-B14F-4D97-AF65-F5344CB8AC3E}">
        <p14:creationId xmlns:p14="http://schemas.microsoft.com/office/powerpoint/2010/main" val="1382295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3" name="Holder 3"/>
          <p:cNvSpPr>
            <a:spLocks noGrp="1"/>
          </p:cNvSpPr>
          <p:nvPr>
            <p:ph type="body" idx="1"/>
          </p:nvPr>
        </p:nvSpPr>
        <p:spPr/>
        <p:txBody>
          <a:bodyPr/>
          <a:lstStyle/>
          <a:p>
            <a:pPr lvl="0"/>
            <a:r>
              <a:rPr lang="el-GR"/>
              <a:t>Επεξεργασία στυλ υποδείγματος κειμένου</a:t>
            </a:r>
          </a:p>
        </p:txBody>
      </p:sp>
      <p:sp>
        <p:nvSpPr>
          <p:cNvPr id="4" name="Holder 4"/>
          <p:cNvSpPr>
            <a:spLocks noGrp="1"/>
          </p:cNvSpPr>
          <p:nvPr>
            <p:ph type="ftr" sz="quarter" idx="10"/>
          </p:nvPr>
        </p:nvSpPr>
        <p:spPr/>
        <p:txBody>
          <a:bodyPr/>
          <a:lstStyle>
            <a:lvl1pPr>
              <a:defRPr/>
            </a:lvl1pPr>
          </a:lstStyle>
          <a:p>
            <a:endParaRPr lang="en-US"/>
          </a:p>
        </p:txBody>
      </p:sp>
      <p:sp>
        <p:nvSpPr>
          <p:cNvPr id="5" name="Holder 5"/>
          <p:cNvSpPr>
            <a:spLocks noGrp="1"/>
          </p:cNvSpPr>
          <p:nvPr>
            <p:ph type="dt" sz="half" idx="11"/>
          </p:nvPr>
        </p:nvSpPr>
        <p:spPr/>
        <p:txBody>
          <a:bodyPr/>
          <a:lstStyle>
            <a:lvl1pPr>
              <a:defRPr/>
            </a:lvl1pPr>
          </a:lstStyle>
          <a:p>
            <a:fld id="{23EB7C3B-18F2-444E-8E2A-7D93D0928440}" type="datetimeFigureOut">
              <a:rPr lang="en-US"/>
              <a:pPr/>
              <a:t>7/21/2023</a:t>
            </a:fld>
            <a:endParaRPr lang="en-US"/>
          </a:p>
        </p:txBody>
      </p:sp>
      <p:sp>
        <p:nvSpPr>
          <p:cNvPr id="6" name="Holder 6"/>
          <p:cNvSpPr>
            <a:spLocks noGrp="1"/>
          </p:cNvSpPr>
          <p:nvPr>
            <p:ph type="sldNum" sz="quarter" idx="12"/>
          </p:nvPr>
        </p:nvSpPr>
        <p:spPr/>
        <p:txBody>
          <a:bodyPr/>
          <a:lstStyle>
            <a:lvl1pPr>
              <a:defRPr/>
            </a:lvl1pPr>
          </a:lstStyle>
          <a:p>
            <a:fld id="{4AE62C06-5C55-4990-8429-9223A5C185AB}" type="slidenum">
              <a:rPr lang="en-US"/>
              <a:pPr/>
              <a:t>‹#›</a:t>
            </a:fld>
            <a:endParaRPr lang="en-US"/>
          </a:p>
        </p:txBody>
      </p:sp>
    </p:spTree>
    <p:extLst>
      <p:ext uri="{BB962C8B-B14F-4D97-AF65-F5344CB8AC3E}">
        <p14:creationId xmlns:p14="http://schemas.microsoft.com/office/powerpoint/2010/main" val="447357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Δύο περιεχόμενα">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3" name="Holder 3"/>
          <p:cNvSpPr>
            <a:spLocks noGrp="1"/>
          </p:cNvSpPr>
          <p:nvPr>
            <p:ph sz="half" idx="2"/>
          </p:nvPr>
        </p:nvSpPr>
        <p:spPr>
          <a:xfrm>
            <a:off x="610252" y="1577340"/>
            <a:ext cx="5309195" cy="4526280"/>
          </a:xfrm>
          <a:prstGeom prst="rect">
            <a:avLst/>
          </a:prstGeom>
        </p:spPr>
        <p:txBody>
          <a:bodyPr>
            <a:noAutofit/>
          </a:bodyPr>
          <a:lstStyle/>
          <a:p>
            <a:pPr lvl="0"/>
            <a:r>
              <a:rPr lang="el-GR"/>
              <a:t>Επεξεργασία στυλ υποδείγματος κειμένου</a:t>
            </a:r>
          </a:p>
        </p:txBody>
      </p:sp>
      <p:sp>
        <p:nvSpPr>
          <p:cNvPr id="4" name="Holder 4"/>
          <p:cNvSpPr>
            <a:spLocks noGrp="1"/>
          </p:cNvSpPr>
          <p:nvPr>
            <p:ph sz="half" idx="3"/>
          </p:nvPr>
        </p:nvSpPr>
        <p:spPr>
          <a:xfrm>
            <a:off x="6285599" y="1577340"/>
            <a:ext cx="5309195" cy="4526280"/>
          </a:xfrm>
          <a:prstGeom prst="rect">
            <a:avLst/>
          </a:prstGeom>
        </p:spPr>
        <p:txBody>
          <a:bodyPr>
            <a:noAutofit/>
          </a:bodyPr>
          <a:lstStyle/>
          <a:p>
            <a:pPr lvl="0"/>
            <a:r>
              <a:rPr lang="el-GR"/>
              <a:t>Επεξεργασία στυλ υποδείγματος κειμένου</a:t>
            </a:r>
          </a:p>
        </p:txBody>
      </p:sp>
      <p:sp>
        <p:nvSpPr>
          <p:cNvPr id="5" name="Holder 4"/>
          <p:cNvSpPr>
            <a:spLocks noGrp="1"/>
          </p:cNvSpPr>
          <p:nvPr>
            <p:ph type="ftr" sz="quarter" idx="10"/>
          </p:nvPr>
        </p:nvSpPr>
        <p:spPr/>
        <p:txBody>
          <a:bodyPr/>
          <a:lstStyle>
            <a:lvl1pPr>
              <a:defRPr/>
            </a:lvl1pPr>
          </a:lstStyle>
          <a:p>
            <a:endParaRPr lang="en-US"/>
          </a:p>
        </p:txBody>
      </p:sp>
      <p:sp>
        <p:nvSpPr>
          <p:cNvPr id="6" name="Holder 5"/>
          <p:cNvSpPr>
            <a:spLocks noGrp="1"/>
          </p:cNvSpPr>
          <p:nvPr>
            <p:ph type="dt" sz="half" idx="11"/>
          </p:nvPr>
        </p:nvSpPr>
        <p:spPr/>
        <p:txBody>
          <a:bodyPr/>
          <a:lstStyle>
            <a:lvl1pPr>
              <a:defRPr/>
            </a:lvl1pPr>
          </a:lstStyle>
          <a:p>
            <a:fld id="{89467ACC-21BA-487C-B7F2-5DFA43D64601}" type="datetimeFigureOut">
              <a:rPr lang="en-US"/>
              <a:pPr/>
              <a:t>7/21/2023</a:t>
            </a:fld>
            <a:endParaRPr lang="en-US"/>
          </a:p>
        </p:txBody>
      </p:sp>
      <p:sp>
        <p:nvSpPr>
          <p:cNvPr id="7" name="Holder 6"/>
          <p:cNvSpPr>
            <a:spLocks noGrp="1"/>
          </p:cNvSpPr>
          <p:nvPr>
            <p:ph type="sldNum" sz="quarter" idx="12"/>
          </p:nvPr>
        </p:nvSpPr>
        <p:spPr/>
        <p:txBody>
          <a:bodyPr/>
          <a:lstStyle>
            <a:lvl1pPr>
              <a:defRPr/>
            </a:lvl1pPr>
          </a:lstStyle>
          <a:p>
            <a:fld id="{583692D5-60C1-41AA-8339-2F77DD451ACF}" type="slidenum">
              <a:rPr lang="en-US"/>
              <a:pPr/>
              <a:t>‹#›</a:t>
            </a:fld>
            <a:endParaRPr lang="en-US"/>
          </a:p>
        </p:txBody>
      </p:sp>
    </p:spTree>
    <p:extLst>
      <p:ext uri="{BB962C8B-B14F-4D97-AF65-F5344CB8AC3E}">
        <p14:creationId xmlns:p14="http://schemas.microsoft.com/office/powerpoint/2010/main" val="1808704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Μόνο τίτλος">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3" name="Holder 4"/>
          <p:cNvSpPr>
            <a:spLocks noGrp="1"/>
          </p:cNvSpPr>
          <p:nvPr>
            <p:ph type="ftr" sz="quarter" idx="10"/>
          </p:nvPr>
        </p:nvSpPr>
        <p:spPr/>
        <p:txBody>
          <a:bodyPr/>
          <a:lstStyle>
            <a:lvl1pPr>
              <a:defRPr/>
            </a:lvl1pPr>
          </a:lstStyle>
          <a:p>
            <a:endParaRPr lang="en-US"/>
          </a:p>
        </p:txBody>
      </p:sp>
      <p:sp>
        <p:nvSpPr>
          <p:cNvPr id="4" name="Holder 5"/>
          <p:cNvSpPr>
            <a:spLocks noGrp="1"/>
          </p:cNvSpPr>
          <p:nvPr>
            <p:ph type="dt" sz="half" idx="11"/>
          </p:nvPr>
        </p:nvSpPr>
        <p:spPr/>
        <p:txBody>
          <a:bodyPr/>
          <a:lstStyle>
            <a:lvl1pPr>
              <a:defRPr/>
            </a:lvl1pPr>
          </a:lstStyle>
          <a:p>
            <a:fld id="{955F6E56-31A8-4633-8493-8A76CDC22802}" type="datetimeFigureOut">
              <a:rPr lang="en-US"/>
              <a:pPr/>
              <a:t>7/21/2023</a:t>
            </a:fld>
            <a:endParaRPr lang="en-US"/>
          </a:p>
        </p:txBody>
      </p:sp>
      <p:sp>
        <p:nvSpPr>
          <p:cNvPr id="5" name="Holder 6"/>
          <p:cNvSpPr>
            <a:spLocks noGrp="1"/>
          </p:cNvSpPr>
          <p:nvPr>
            <p:ph type="sldNum" sz="quarter" idx="12"/>
          </p:nvPr>
        </p:nvSpPr>
        <p:spPr/>
        <p:txBody>
          <a:bodyPr/>
          <a:lstStyle>
            <a:lvl1pPr>
              <a:defRPr/>
            </a:lvl1pPr>
          </a:lstStyle>
          <a:p>
            <a:fld id="{B6489170-CD6B-4EBA-99F4-DDFE3E7A1DEC}" type="slidenum">
              <a:rPr lang="en-US"/>
              <a:pPr/>
              <a:t>‹#›</a:t>
            </a:fld>
            <a:endParaRPr lang="en-US"/>
          </a:p>
        </p:txBody>
      </p:sp>
    </p:spTree>
    <p:extLst>
      <p:ext uri="{BB962C8B-B14F-4D97-AF65-F5344CB8AC3E}">
        <p14:creationId xmlns:p14="http://schemas.microsoft.com/office/powerpoint/2010/main" val="3489630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Κενό">
    <p:spTree>
      <p:nvGrpSpPr>
        <p:cNvPr id="1" name=""/>
        <p:cNvGrpSpPr/>
        <p:nvPr/>
      </p:nvGrpSpPr>
      <p:grpSpPr>
        <a:xfrm>
          <a:off x="0" y="0"/>
          <a:ext cx="0" cy="0"/>
          <a:chOff x="0" y="0"/>
          <a:chExt cx="0" cy="0"/>
        </a:xfrm>
      </p:grpSpPr>
      <p:sp>
        <p:nvSpPr>
          <p:cNvPr id="2" name="bk object 16"/>
          <p:cNvSpPr/>
          <p:nvPr/>
        </p:nvSpPr>
        <p:spPr>
          <a:xfrm>
            <a:off x="1" y="1"/>
            <a:ext cx="12204685" cy="6837863"/>
          </a:xfrm>
          <a:custGeom>
            <a:avLst/>
            <a:gdLst/>
            <a:ahLst/>
            <a:cxnLst/>
            <a:rect l="l" t="t" r="r" b="b"/>
            <a:pathLst>
              <a:path w="10691997" h="7547295">
                <a:moveTo>
                  <a:pt x="8160137" y="0"/>
                </a:moveTo>
                <a:lnTo>
                  <a:pt x="0" y="0"/>
                </a:lnTo>
                <a:lnTo>
                  <a:pt x="0" y="7547295"/>
                </a:lnTo>
                <a:lnTo>
                  <a:pt x="10691997" y="7547295"/>
                </a:lnTo>
                <a:lnTo>
                  <a:pt x="10691997" y="2724355"/>
                </a:lnTo>
                <a:lnTo>
                  <a:pt x="10686739" y="2592733"/>
                </a:lnTo>
                <a:lnTo>
                  <a:pt x="10661473" y="2364244"/>
                </a:lnTo>
                <a:lnTo>
                  <a:pt x="10618517" y="2142118"/>
                </a:lnTo>
                <a:lnTo>
                  <a:pt x="10558643" y="1927022"/>
                </a:lnTo>
                <a:lnTo>
                  <a:pt x="10482618" y="1719625"/>
                </a:lnTo>
                <a:lnTo>
                  <a:pt x="10391213" y="1520597"/>
                </a:lnTo>
                <a:lnTo>
                  <a:pt x="10285197" y="1330606"/>
                </a:lnTo>
                <a:lnTo>
                  <a:pt x="10165339" y="1150321"/>
                </a:lnTo>
                <a:lnTo>
                  <a:pt x="10032409" y="980411"/>
                </a:lnTo>
                <a:lnTo>
                  <a:pt x="9887175" y="821546"/>
                </a:lnTo>
                <a:lnTo>
                  <a:pt x="9730409" y="674393"/>
                </a:lnTo>
                <a:lnTo>
                  <a:pt x="9562878" y="539622"/>
                </a:lnTo>
                <a:lnTo>
                  <a:pt x="9385353" y="417902"/>
                </a:lnTo>
                <a:lnTo>
                  <a:pt x="9198602" y="309901"/>
                </a:lnTo>
                <a:lnTo>
                  <a:pt x="9003395" y="216289"/>
                </a:lnTo>
                <a:lnTo>
                  <a:pt x="8800502" y="137735"/>
                </a:lnTo>
                <a:lnTo>
                  <a:pt x="8590692" y="74907"/>
                </a:lnTo>
                <a:lnTo>
                  <a:pt x="8374734" y="28474"/>
                </a:lnTo>
                <a:lnTo>
                  <a:pt x="8160137" y="0"/>
                </a:lnTo>
                <a:close/>
              </a:path>
            </a:pathLst>
          </a:custGeom>
          <a:solidFill>
            <a:srgbClr val="0085C7"/>
          </a:solidFill>
        </p:spPr>
        <p:txBody>
          <a:bodyPr lIns="0" tIns="0" rIns="0" bIns="0"/>
          <a:lstStyle/>
          <a:p>
            <a:endParaRPr lang="en-US" sz="1631">
              <a:latin typeface="Calibri" charset="0"/>
            </a:endParaRPr>
          </a:p>
        </p:txBody>
      </p:sp>
      <p:sp>
        <p:nvSpPr>
          <p:cNvPr id="3" name="Holder 2"/>
          <p:cNvSpPr>
            <a:spLocks noGrp="1"/>
          </p:cNvSpPr>
          <p:nvPr>
            <p:ph type="ftr" sz="quarter" idx="10"/>
          </p:nvPr>
        </p:nvSpPr>
        <p:spPr/>
        <p:txBody>
          <a:bodyPr/>
          <a:lstStyle>
            <a:lvl1pPr>
              <a:defRPr/>
            </a:lvl1pPr>
          </a:lstStyle>
          <a:p>
            <a:endParaRPr lang="en-US"/>
          </a:p>
        </p:txBody>
      </p:sp>
      <p:sp>
        <p:nvSpPr>
          <p:cNvPr id="4" name="Holder 3"/>
          <p:cNvSpPr>
            <a:spLocks noGrp="1"/>
          </p:cNvSpPr>
          <p:nvPr>
            <p:ph type="dt" sz="half" idx="11"/>
          </p:nvPr>
        </p:nvSpPr>
        <p:spPr/>
        <p:txBody>
          <a:bodyPr/>
          <a:lstStyle>
            <a:lvl1pPr>
              <a:defRPr/>
            </a:lvl1pPr>
          </a:lstStyle>
          <a:p>
            <a:fld id="{39CDE50E-2508-4429-B0E0-943C899BEDA5}" type="datetimeFigureOut">
              <a:rPr lang="en-US"/>
              <a:pPr/>
              <a:t>7/21/2023</a:t>
            </a:fld>
            <a:endParaRPr lang="en-US"/>
          </a:p>
        </p:txBody>
      </p:sp>
      <p:sp>
        <p:nvSpPr>
          <p:cNvPr id="5" name="Holder 4"/>
          <p:cNvSpPr>
            <a:spLocks noGrp="1"/>
          </p:cNvSpPr>
          <p:nvPr>
            <p:ph type="sldNum" sz="quarter" idx="12"/>
          </p:nvPr>
        </p:nvSpPr>
        <p:spPr/>
        <p:txBody>
          <a:bodyPr/>
          <a:lstStyle>
            <a:lvl1pPr>
              <a:defRPr/>
            </a:lvl1pPr>
          </a:lstStyle>
          <a:p>
            <a:fld id="{91C08562-23EC-44CD-A206-8C5599DCF9BA}" type="slidenum">
              <a:rPr lang="en-US"/>
              <a:pPr/>
              <a:t>‹#›</a:t>
            </a:fld>
            <a:endParaRPr lang="en-US"/>
          </a:p>
        </p:txBody>
      </p:sp>
    </p:spTree>
    <p:extLst>
      <p:ext uri="{BB962C8B-B14F-4D97-AF65-F5344CB8AC3E}">
        <p14:creationId xmlns:p14="http://schemas.microsoft.com/office/powerpoint/2010/main" val="83666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21/07/2023</a:t>
            </a:fld>
            <a:endParaRPr lang="en-GB"/>
          </a:p>
        </p:txBody>
      </p:sp>
      <p:sp>
        <p:nvSpPr>
          <p:cNvPr id="8" name="Footer Placeholder 7"/>
          <p:cNvSpPr>
            <a:spLocks noGrp="1"/>
          </p:cNvSpPr>
          <p:nvPr>
            <p:ph type="ftr" sz="quarter" idx="11"/>
          </p:nvPr>
        </p:nvSpPr>
        <p:spPr/>
        <p:txBody>
          <a:bodyPr/>
          <a:lstStyle/>
          <a:p>
            <a:r>
              <a:rPr lang="en-GB"/>
              <a:t>ICS - The voice of IT Professionals in Ireland – www.ics.ie​​</a:t>
            </a:r>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21/07/2023</a:t>
            </a:fld>
            <a:endParaRPr lang="en-GB"/>
          </a:p>
        </p:txBody>
      </p:sp>
      <p:sp>
        <p:nvSpPr>
          <p:cNvPr id="4" name="Footer Placeholder 3"/>
          <p:cNvSpPr>
            <a:spLocks noGrp="1"/>
          </p:cNvSpPr>
          <p:nvPr>
            <p:ph type="ftr" sz="quarter" idx="11"/>
          </p:nvPr>
        </p:nvSpPr>
        <p:spPr/>
        <p:txBody>
          <a:bodyPr/>
          <a:lstStyle/>
          <a:p>
            <a:r>
              <a:rPr lang="en-GB"/>
              <a:t>ICS - The voice of IT Professionals in Ireland – www.ics.ie​​</a:t>
            </a:r>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21/07/2023</a:t>
            </a:fld>
            <a:endParaRPr lang="en-GB"/>
          </a:p>
        </p:txBody>
      </p:sp>
      <p:sp>
        <p:nvSpPr>
          <p:cNvPr id="3" name="Footer Placeholder 2"/>
          <p:cNvSpPr>
            <a:spLocks noGrp="1"/>
          </p:cNvSpPr>
          <p:nvPr>
            <p:ph type="ftr" sz="quarter" idx="11"/>
          </p:nvPr>
        </p:nvSpPr>
        <p:spPr/>
        <p:txBody>
          <a:bodyPr/>
          <a:lstStyle/>
          <a:p>
            <a:r>
              <a:rPr lang="en-GB"/>
              <a:t>ICS - The voice of IT Professionals in Ireland – www.ics.ie​​</a:t>
            </a:r>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21/07/2023</a:t>
            </a:fld>
            <a:endParaRPr lang="en-GB"/>
          </a:p>
        </p:txBody>
      </p:sp>
      <p:sp>
        <p:nvSpPr>
          <p:cNvPr id="6" name="Footer Placeholder 5"/>
          <p:cNvSpPr>
            <a:spLocks noGrp="1"/>
          </p:cNvSpPr>
          <p:nvPr>
            <p:ph type="ftr" sz="quarter" idx="11"/>
          </p:nvPr>
        </p:nvSpPr>
        <p:spPr/>
        <p:txBody>
          <a:bodyPr/>
          <a:lstStyle/>
          <a:p>
            <a:r>
              <a:rPr lang="en-GB"/>
              <a:t>ICS - The voice of IT Professionals in Ireland – www.ics.ie​​</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21/07/2023</a:t>
            </a:fld>
            <a:endParaRPr lang="en-GB"/>
          </a:p>
        </p:txBody>
      </p:sp>
      <p:sp>
        <p:nvSpPr>
          <p:cNvPr id="6" name="Footer Placeholder 5"/>
          <p:cNvSpPr>
            <a:spLocks noGrp="1"/>
          </p:cNvSpPr>
          <p:nvPr>
            <p:ph type="ftr" sz="quarter" idx="11"/>
          </p:nvPr>
        </p:nvSpPr>
        <p:spPr/>
        <p:txBody>
          <a:bodyPr/>
          <a:lstStyle/>
          <a:p>
            <a:r>
              <a:rPr lang="en-GB"/>
              <a:t>ICS - The voice of IT Professionals in Ireland – www.ics.ie​​</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21/07/2023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ICS - The voice of IT Professionals in Ireland – www.ics.ie​​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8C8810-3D33-B141-8689-650F1C89D1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245433-1203-E04F-80DB-ACF053306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E5F52-9715-A047-989B-58E49D738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90962-8452-6D42-8599-F86E756BE304}" type="datetimeFigureOut">
              <a:rPr lang="en-US" smtClean="0"/>
              <a:t>7/21/2023</a:t>
            </a:fld>
            <a:endParaRPr lang="en-US"/>
          </a:p>
        </p:txBody>
      </p:sp>
      <p:sp>
        <p:nvSpPr>
          <p:cNvPr id="5" name="Footer Placeholder 4">
            <a:extLst>
              <a:ext uri="{FF2B5EF4-FFF2-40B4-BE49-F238E27FC236}">
                <a16:creationId xmlns:a16="http://schemas.microsoft.com/office/drawing/2014/main" id="{07CFB29F-4EE2-5D47-B49E-19BAA19CC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4428791A-79C6-A94F-BADF-81E0F1C4BD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BB52F-8843-4441-937B-383659D58E41}" type="slidenum">
              <a:rPr lang="en-US" smtClean="0"/>
              <a:t>‹#›</a:t>
            </a:fld>
            <a:endParaRPr lang="en-US"/>
          </a:p>
        </p:txBody>
      </p:sp>
    </p:spTree>
    <p:extLst>
      <p:ext uri="{BB962C8B-B14F-4D97-AF65-F5344CB8AC3E}">
        <p14:creationId xmlns:p14="http://schemas.microsoft.com/office/powerpoint/2010/main" val="1145619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C7104-9844-483E-A763-5355F55EB434}" type="datetimeFigureOut">
              <a:rPr lang="en-IE" smtClean="0"/>
              <a:t>21/07/2023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1BC-F1F5-41ED-8E87-ABF6C6C0F7F5}" type="slidenum">
              <a:rPr lang="en-IE" smtClean="0"/>
              <a:t>‹#›</a:t>
            </a:fld>
            <a:endParaRPr lang="en-IE"/>
          </a:p>
        </p:txBody>
      </p:sp>
      <p:pic>
        <p:nvPicPr>
          <p:cNvPr id="8" name="Picture 7" descr="Centre for Excellence in Universal Desig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340" y="6079302"/>
            <a:ext cx="2622970" cy="737493"/>
          </a:xfrm>
          <a:prstGeom prst="rect">
            <a:avLst/>
          </a:prstGeom>
        </p:spPr>
      </p:pic>
    </p:spTree>
    <p:extLst>
      <p:ext uri="{BB962C8B-B14F-4D97-AF65-F5344CB8AC3E}">
        <p14:creationId xmlns:p14="http://schemas.microsoft.com/office/powerpoint/2010/main" val="388136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1ED989-6753-4A8D-94F9-09007E87D27D}"/>
              </a:ext>
            </a:extLst>
          </p:cNvPr>
          <p:cNvSpPr/>
          <p:nvPr userDrawn="1"/>
        </p:nvSpPr>
        <p:spPr bwMode="auto">
          <a:xfrm>
            <a:off x="0" y="6239061"/>
            <a:ext cx="12192000" cy="66867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empus Sans ITC" pitchFamily="82" charset="0"/>
              <a:cs typeface="Arial" charset="0"/>
            </a:endParaRPr>
          </a:p>
        </p:txBody>
      </p:sp>
      <p:sp>
        <p:nvSpPr>
          <p:cNvPr id="1026" name="Rectangle 10"/>
          <p:cNvSpPr>
            <a:spLocks noGrp="1" noChangeArrowheads="1"/>
          </p:cNvSpPr>
          <p:nvPr>
            <p:ph type="title"/>
          </p:nvPr>
        </p:nvSpPr>
        <p:spPr bwMode="auto">
          <a:xfrm>
            <a:off x="609600" y="139806"/>
            <a:ext cx="11582400" cy="1139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11"/>
          <p:cNvSpPr>
            <a:spLocks noGrp="1" noChangeArrowheads="1"/>
          </p:cNvSpPr>
          <p:nvPr>
            <p:ph type="body" idx="1"/>
          </p:nvPr>
        </p:nvSpPr>
        <p:spPr bwMode="auto">
          <a:xfrm>
            <a:off x="609600" y="1295400"/>
            <a:ext cx="1158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whole.pdf" descr="whole.pdf">
            <a:extLst>
              <a:ext uri="{FF2B5EF4-FFF2-40B4-BE49-F238E27FC236}">
                <a16:creationId xmlns:a16="http://schemas.microsoft.com/office/drawing/2014/main" id="{FFE1D351-78EF-416C-A73D-B473F16AD094}"/>
              </a:ext>
            </a:extLst>
          </p:cNvPr>
          <p:cNvPicPr>
            <a:picLocks noChangeAspect="1"/>
          </p:cNvPicPr>
          <p:nvPr userDrawn="1"/>
        </p:nvPicPr>
        <p:blipFill>
          <a:blip r:embed="rId7"/>
          <a:stretch>
            <a:fillRect/>
          </a:stretch>
        </p:blipFill>
        <p:spPr>
          <a:xfrm>
            <a:off x="9606456" y="6239062"/>
            <a:ext cx="2585544" cy="668675"/>
          </a:xfrm>
          <a:prstGeom prst="rect">
            <a:avLst/>
          </a:prstGeom>
          <a:ln w="12700">
            <a:miter lim="400000"/>
          </a:ln>
        </p:spPr>
      </p:pic>
    </p:spTree>
    <p:extLst>
      <p:ext uri="{BB962C8B-B14F-4D97-AF65-F5344CB8AC3E}">
        <p14:creationId xmlns:p14="http://schemas.microsoft.com/office/powerpoint/2010/main" val="406717498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l" rtl="0" eaLnBrk="0" fontAlgn="base" hangingPunct="0">
        <a:spcBef>
          <a:spcPct val="0"/>
        </a:spcBef>
        <a:spcAft>
          <a:spcPct val="0"/>
        </a:spcAft>
        <a:defRPr lang="en-US" sz="4400" b="1" smtClean="0">
          <a:solidFill>
            <a:srgbClr val="EAEAEA"/>
          </a:solidFill>
          <a:latin typeface="Noto Sans" panose="020B0502040504020204" pitchFamily="34"/>
          <a:ea typeface="Noto Sans" panose="020B0502040504020204" pitchFamily="34"/>
          <a:cs typeface="Noto Sans" panose="020B0502040504020204" pitchFamily="34"/>
        </a:defRPr>
      </a:lvl1pPr>
      <a:lvl2pPr algn="l" rtl="0" eaLnBrk="0" fontAlgn="base" hangingPunct="0">
        <a:spcBef>
          <a:spcPct val="0"/>
        </a:spcBef>
        <a:spcAft>
          <a:spcPct val="0"/>
        </a:spcAft>
        <a:defRPr sz="4400" b="1">
          <a:solidFill>
            <a:schemeClr val="tx2"/>
          </a:solidFill>
          <a:latin typeface="Tahoma" pitchFamily="34" charset="0"/>
          <a:cs typeface="Tahoma" pitchFamily="34" charset="0"/>
        </a:defRPr>
      </a:lvl2pPr>
      <a:lvl3pPr algn="l" rtl="0" eaLnBrk="0" fontAlgn="base" hangingPunct="0">
        <a:spcBef>
          <a:spcPct val="0"/>
        </a:spcBef>
        <a:spcAft>
          <a:spcPct val="0"/>
        </a:spcAft>
        <a:defRPr sz="4400" b="1">
          <a:solidFill>
            <a:schemeClr val="tx2"/>
          </a:solidFill>
          <a:latin typeface="Tahoma" pitchFamily="34" charset="0"/>
          <a:cs typeface="Tahoma" pitchFamily="34" charset="0"/>
        </a:defRPr>
      </a:lvl3pPr>
      <a:lvl4pPr algn="l" rtl="0" eaLnBrk="0" fontAlgn="base" hangingPunct="0">
        <a:spcBef>
          <a:spcPct val="0"/>
        </a:spcBef>
        <a:spcAft>
          <a:spcPct val="0"/>
        </a:spcAft>
        <a:defRPr sz="4400" b="1">
          <a:solidFill>
            <a:schemeClr val="tx2"/>
          </a:solidFill>
          <a:latin typeface="Tahoma" pitchFamily="34" charset="0"/>
          <a:cs typeface="Tahoma" pitchFamily="34" charset="0"/>
        </a:defRPr>
      </a:lvl4pPr>
      <a:lvl5pPr algn="l" rtl="0" eaLnBrk="0" fontAlgn="base" hangingPunct="0">
        <a:spcBef>
          <a:spcPct val="0"/>
        </a:spcBef>
        <a:spcAft>
          <a:spcPct val="0"/>
        </a:spcAft>
        <a:defRPr sz="4400" b="1">
          <a:solidFill>
            <a:schemeClr val="tx2"/>
          </a:solidFill>
          <a:latin typeface="Tahoma" pitchFamily="34" charset="0"/>
          <a:cs typeface="Tahoma" pitchFamily="34" charset="0"/>
        </a:defRPr>
      </a:lvl5pPr>
      <a:lvl6pPr marL="457200" algn="l" rtl="0" fontAlgn="base">
        <a:spcBef>
          <a:spcPct val="0"/>
        </a:spcBef>
        <a:spcAft>
          <a:spcPct val="0"/>
        </a:spcAft>
        <a:defRPr sz="4400" b="1">
          <a:solidFill>
            <a:schemeClr val="tx2"/>
          </a:solidFill>
          <a:latin typeface="Tempus Sans ITC" pitchFamily="82" charset="0"/>
        </a:defRPr>
      </a:lvl6pPr>
      <a:lvl7pPr marL="914400" algn="l" rtl="0" fontAlgn="base">
        <a:spcBef>
          <a:spcPct val="0"/>
        </a:spcBef>
        <a:spcAft>
          <a:spcPct val="0"/>
        </a:spcAft>
        <a:defRPr sz="4400" b="1">
          <a:solidFill>
            <a:schemeClr val="tx2"/>
          </a:solidFill>
          <a:latin typeface="Tempus Sans ITC" pitchFamily="82" charset="0"/>
        </a:defRPr>
      </a:lvl7pPr>
      <a:lvl8pPr marL="1371600" algn="l" rtl="0" fontAlgn="base">
        <a:spcBef>
          <a:spcPct val="0"/>
        </a:spcBef>
        <a:spcAft>
          <a:spcPct val="0"/>
        </a:spcAft>
        <a:defRPr sz="4400" b="1">
          <a:solidFill>
            <a:schemeClr val="tx2"/>
          </a:solidFill>
          <a:latin typeface="Tempus Sans ITC" pitchFamily="82" charset="0"/>
        </a:defRPr>
      </a:lvl8pPr>
      <a:lvl9pPr marL="1828800" algn="l" rtl="0" fontAlgn="base">
        <a:spcBef>
          <a:spcPct val="0"/>
        </a:spcBef>
        <a:spcAft>
          <a:spcPct val="0"/>
        </a:spcAft>
        <a:defRPr sz="4400" b="1">
          <a:solidFill>
            <a:schemeClr val="tx2"/>
          </a:solidFill>
          <a:latin typeface="Tempus Sans ITC" pitchFamily="82" charset="0"/>
        </a:defRPr>
      </a:lvl9pPr>
    </p:titleStyle>
    <p:bodyStyle>
      <a:lvl1pPr marL="301752" marR="0" indent="-301752" algn="l" defTabSz="914400" rtl="0" eaLnBrk="0" fontAlgn="base" latinLnBrk="0" hangingPunct="0">
        <a:lnSpc>
          <a:spcPct val="100000"/>
        </a:lnSpc>
        <a:spcBef>
          <a:spcPts val="1500"/>
        </a:spcBef>
        <a:spcAft>
          <a:spcPct val="0"/>
        </a:spcAft>
        <a:buClr>
          <a:srgbClr val="EED009"/>
        </a:buClr>
        <a:buSzPct val="125000"/>
        <a:buFont typeface="Wingdings" panose="05000000000000000000" pitchFamily="2" charset="2"/>
        <a:buChar char="§"/>
        <a:tabLst/>
        <a:defRPr sz="3200">
          <a:solidFill>
            <a:srgbClr val="EAEAEA"/>
          </a:solidFill>
          <a:latin typeface="Noto Sans" panose="020B0502040504020204" pitchFamily="34"/>
          <a:ea typeface="Noto Sans" panose="020B0502040504020204" pitchFamily="34"/>
          <a:cs typeface="Noto Sans" panose="020B0502040504020204" pitchFamily="34"/>
        </a:defRPr>
      </a:lvl1pPr>
      <a:lvl2pPr marL="603504" marR="0" indent="-301752" algn="l" defTabSz="914400" rtl="0" eaLnBrk="0" fontAlgn="base" latinLnBrk="0" hangingPunct="0">
        <a:lnSpc>
          <a:spcPct val="100000"/>
        </a:lnSpc>
        <a:spcBef>
          <a:spcPts val="1500"/>
        </a:spcBef>
        <a:spcAft>
          <a:spcPct val="0"/>
        </a:spcAft>
        <a:buClr>
          <a:srgbClr val="EED009"/>
        </a:buClr>
        <a:buSzPct val="75000"/>
        <a:buFont typeface="Wingdings" panose="05000000000000000000" pitchFamily="2" charset="2"/>
        <a:buChar char="§"/>
        <a:tabLst/>
        <a:defRPr sz="3200">
          <a:solidFill>
            <a:srgbClr val="EAEAEA"/>
          </a:solidFill>
          <a:latin typeface="Noto Sans" panose="020B0502040504020204" pitchFamily="34"/>
          <a:ea typeface="Noto Sans" panose="020B0502040504020204" pitchFamily="34"/>
          <a:cs typeface="Noto Sans" panose="020B0502040504020204" pitchFamily="34"/>
        </a:defRPr>
      </a:lvl2pPr>
      <a:lvl3pPr marL="905256" marR="0" indent="-301752" algn="l" defTabSz="914400" rtl="0" eaLnBrk="0" fontAlgn="base" latinLnBrk="0" hangingPunct="0">
        <a:lnSpc>
          <a:spcPct val="100000"/>
        </a:lnSpc>
        <a:spcBef>
          <a:spcPts val="1500"/>
        </a:spcBef>
        <a:spcAft>
          <a:spcPct val="0"/>
        </a:spcAft>
        <a:buClr>
          <a:srgbClr val="EED009"/>
        </a:buClr>
        <a:buSzPct val="75000"/>
        <a:buFont typeface="Arial" panose="020B0604020202020204" pitchFamily="34" charset="0"/>
        <a:buChar char="•"/>
        <a:tabLst/>
        <a:defRPr sz="3200">
          <a:solidFill>
            <a:srgbClr val="EAEAEA"/>
          </a:solidFill>
          <a:latin typeface="Noto Sans" panose="020B0502040504020204" pitchFamily="34"/>
          <a:ea typeface="Noto Sans" panose="020B0502040504020204" pitchFamily="34"/>
          <a:cs typeface="Noto Sans" panose="020B0502040504020204" pitchFamily="34"/>
        </a:defRPr>
      </a:lvl3pPr>
      <a:lvl4pPr marL="1207008" marR="0" indent="-301752" algn="l" defTabSz="914400" rtl="0" eaLnBrk="0" fontAlgn="base" latinLnBrk="0" hangingPunct="0">
        <a:lnSpc>
          <a:spcPct val="100000"/>
        </a:lnSpc>
        <a:spcBef>
          <a:spcPts val="1100"/>
        </a:spcBef>
        <a:spcAft>
          <a:spcPct val="0"/>
        </a:spcAft>
        <a:buClr>
          <a:srgbClr val="EED009"/>
        </a:buClr>
        <a:buSzPct val="50000"/>
        <a:buFont typeface="Wingdings" panose="05000000000000000000" pitchFamily="2" charset="2"/>
        <a:buChar char="§"/>
        <a:tabLst/>
        <a:defRPr sz="2400">
          <a:solidFill>
            <a:srgbClr val="EAEAEA"/>
          </a:solidFill>
          <a:latin typeface="Noto Sans" panose="020B0502040504020204" pitchFamily="34"/>
          <a:ea typeface="Noto Sans" panose="020B0502040504020204" pitchFamily="34"/>
          <a:cs typeface="Noto Sans" panose="020B0502040504020204" pitchFamily="34"/>
        </a:defRPr>
      </a:lvl4pPr>
      <a:lvl5pPr marL="1499616" marR="0" indent="-301752" algn="l" defTabSz="914400" rtl="0" eaLnBrk="0" fontAlgn="base" latinLnBrk="0" hangingPunct="0">
        <a:lnSpc>
          <a:spcPct val="100000"/>
        </a:lnSpc>
        <a:spcBef>
          <a:spcPts val="1100"/>
        </a:spcBef>
        <a:spcAft>
          <a:spcPct val="0"/>
        </a:spcAft>
        <a:buClr>
          <a:srgbClr val="EED009"/>
        </a:buClr>
        <a:buSzPct val="33000"/>
        <a:buFont typeface="Arial" panose="020B0604020202020204" pitchFamily="34" charset="0"/>
        <a:buChar char="•"/>
        <a:tabLst/>
        <a:defRPr sz="2400">
          <a:solidFill>
            <a:srgbClr val="EAEAEA"/>
          </a:solidFill>
          <a:latin typeface="Noto Sans" panose="020B0502040504020204" pitchFamily="34"/>
          <a:ea typeface="Noto Sans" panose="020B0502040504020204" pitchFamily="34"/>
          <a:cs typeface="Noto Sans" panose="020B0502040504020204" pitchFamily="34"/>
        </a:defRPr>
      </a:lvl5pPr>
      <a:lvl6pPr marL="2514600" indent="-228600" algn="l" rtl="0" fontAlgn="base">
        <a:spcBef>
          <a:spcPct val="45000"/>
        </a:spcBef>
        <a:spcAft>
          <a:spcPct val="0"/>
        </a:spcAft>
        <a:buClr>
          <a:schemeClr val="tx1"/>
        </a:buClr>
        <a:buSzPct val="75000"/>
        <a:buFont typeface="Wingdings" pitchFamily="2" charset="2"/>
        <a:buChar char="l"/>
        <a:defRPr sz="2000">
          <a:solidFill>
            <a:schemeClr val="tx1"/>
          </a:solidFill>
          <a:latin typeface="+mn-lt"/>
        </a:defRPr>
      </a:lvl6pPr>
      <a:lvl7pPr marL="2971800" indent="-228600" algn="l" rtl="0" fontAlgn="base">
        <a:spcBef>
          <a:spcPct val="45000"/>
        </a:spcBef>
        <a:spcAft>
          <a:spcPct val="0"/>
        </a:spcAft>
        <a:buClr>
          <a:schemeClr val="tx1"/>
        </a:buClr>
        <a:buSzPct val="75000"/>
        <a:buFont typeface="Wingdings" pitchFamily="2" charset="2"/>
        <a:buChar char="l"/>
        <a:defRPr sz="2000">
          <a:solidFill>
            <a:schemeClr val="tx1"/>
          </a:solidFill>
          <a:latin typeface="+mn-lt"/>
        </a:defRPr>
      </a:lvl7pPr>
      <a:lvl8pPr marL="3429000" indent="-228600" algn="l" rtl="0" fontAlgn="base">
        <a:spcBef>
          <a:spcPct val="45000"/>
        </a:spcBef>
        <a:spcAft>
          <a:spcPct val="0"/>
        </a:spcAft>
        <a:buClr>
          <a:schemeClr val="tx1"/>
        </a:buClr>
        <a:buSzPct val="75000"/>
        <a:buFont typeface="Wingdings" pitchFamily="2" charset="2"/>
        <a:buChar char="l"/>
        <a:defRPr sz="2000">
          <a:solidFill>
            <a:schemeClr val="tx1"/>
          </a:solidFill>
          <a:latin typeface="+mn-lt"/>
        </a:defRPr>
      </a:lvl8pPr>
      <a:lvl9pPr marL="3886200" indent="-228600" algn="l" rtl="0" fontAlgn="base">
        <a:spcBef>
          <a:spcPct val="45000"/>
        </a:spcBef>
        <a:spcAft>
          <a:spcPct val="0"/>
        </a:spcAft>
        <a:buClr>
          <a:schemeClr val="tx1"/>
        </a:buClr>
        <a:buSzPct val="7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4920558"/>
            <a:ext cx="2330397" cy="1921621"/>
          </a:xfrm>
          <a:custGeom>
            <a:avLst/>
            <a:gdLst/>
            <a:ahLst/>
            <a:cxnLst/>
            <a:rect l="l" t="t" r="r" b="b"/>
            <a:pathLst>
              <a:path w="2042077" h="2119892">
                <a:moveTo>
                  <a:pt x="0" y="0"/>
                </a:moveTo>
                <a:lnTo>
                  <a:pt x="0" y="450746"/>
                </a:lnTo>
                <a:lnTo>
                  <a:pt x="1607911" y="2119892"/>
                </a:lnTo>
                <a:lnTo>
                  <a:pt x="2042077" y="2119892"/>
                </a:lnTo>
                <a:lnTo>
                  <a:pt x="0" y="0"/>
                </a:lnTo>
                <a:close/>
              </a:path>
            </a:pathLst>
          </a:custGeom>
          <a:solidFill>
            <a:srgbClr val="F7062F"/>
          </a:solidFill>
        </p:spPr>
        <p:txBody>
          <a:bodyPr lIns="0" tIns="0" rIns="0" bIns="0"/>
          <a:lstStyle/>
          <a:p>
            <a:endParaRPr lang="en-US" sz="1631">
              <a:latin typeface="Calibri" charset="0"/>
            </a:endParaRPr>
          </a:p>
        </p:txBody>
      </p:sp>
      <p:sp>
        <p:nvSpPr>
          <p:cNvPr id="17" name="bk object 17"/>
          <p:cNvSpPr/>
          <p:nvPr/>
        </p:nvSpPr>
        <p:spPr>
          <a:xfrm>
            <a:off x="0" y="5737535"/>
            <a:ext cx="1340975" cy="1104644"/>
          </a:xfrm>
          <a:custGeom>
            <a:avLst/>
            <a:gdLst/>
            <a:ahLst/>
            <a:cxnLst/>
            <a:rect l="l" t="t" r="r" b="b"/>
            <a:pathLst>
              <a:path w="1174143" h="1218773">
                <a:moveTo>
                  <a:pt x="0" y="416823"/>
                </a:moveTo>
                <a:lnTo>
                  <a:pt x="772549" y="1218773"/>
                </a:lnTo>
                <a:lnTo>
                  <a:pt x="1174143" y="1218773"/>
                </a:lnTo>
                <a:lnTo>
                  <a:pt x="0" y="0"/>
                </a:lnTo>
                <a:lnTo>
                  <a:pt x="0" y="416823"/>
                </a:lnTo>
              </a:path>
            </a:pathLst>
          </a:custGeom>
          <a:solidFill>
            <a:srgbClr val="F7062F"/>
          </a:solidFill>
        </p:spPr>
        <p:txBody>
          <a:bodyPr lIns="0" tIns="0" rIns="0" bIns="0"/>
          <a:lstStyle/>
          <a:p>
            <a:endParaRPr lang="en-US" sz="1631">
              <a:latin typeface="Calibri" charset="0"/>
            </a:endParaRPr>
          </a:p>
        </p:txBody>
      </p:sp>
      <p:sp>
        <p:nvSpPr>
          <p:cNvPr id="18" name="bk object 18"/>
          <p:cNvSpPr/>
          <p:nvPr/>
        </p:nvSpPr>
        <p:spPr>
          <a:xfrm>
            <a:off x="0" y="6524306"/>
            <a:ext cx="384171" cy="317873"/>
          </a:xfrm>
          <a:custGeom>
            <a:avLst/>
            <a:gdLst/>
            <a:ahLst/>
            <a:cxnLst/>
            <a:rect l="l" t="t" r="r" b="b"/>
            <a:pathLst>
              <a:path w="337205" h="350607">
                <a:moveTo>
                  <a:pt x="0" y="0"/>
                </a:moveTo>
                <a:lnTo>
                  <a:pt x="0" y="350607"/>
                </a:lnTo>
                <a:lnTo>
                  <a:pt x="337205" y="350607"/>
                </a:lnTo>
                <a:lnTo>
                  <a:pt x="0" y="0"/>
                </a:lnTo>
                <a:close/>
              </a:path>
            </a:pathLst>
          </a:custGeom>
          <a:solidFill>
            <a:srgbClr val="F7062F"/>
          </a:solidFill>
        </p:spPr>
        <p:txBody>
          <a:bodyPr lIns="0" tIns="0" rIns="0" bIns="0"/>
          <a:lstStyle/>
          <a:p>
            <a:endParaRPr lang="en-US" sz="1631">
              <a:latin typeface="Calibri" charset="0"/>
            </a:endParaRPr>
          </a:p>
        </p:txBody>
      </p:sp>
      <p:sp>
        <p:nvSpPr>
          <p:cNvPr id="1029" name="Holder 2"/>
          <p:cNvSpPr>
            <a:spLocks noGrp="1"/>
          </p:cNvSpPr>
          <p:nvPr>
            <p:ph type="title"/>
          </p:nvPr>
        </p:nvSpPr>
        <p:spPr bwMode="auto">
          <a:xfrm>
            <a:off x="1284800" y="1265739"/>
            <a:ext cx="9635086" cy="50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l-GR"/>
              <a:t>Κάντε κλικ για να επεξεργαστείτε τον τίτλο υποδείγματος</a:t>
            </a:r>
            <a:endParaRPr lang="en-US"/>
          </a:p>
        </p:txBody>
      </p:sp>
      <p:sp>
        <p:nvSpPr>
          <p:cNvPr id="1030" name="Holder 3"/>
          <p:cNvSpPr>
            <a:spLocks noGrp="1"/>
          </p:cNvSpPr>
          <p:nvPr>
            <p:ph type="body" idx="1"/>
          </p:nvPr>
        </p:nvSpPr>
        <p:spPr bwMode="auto">
          <a:xfrm>
            <a:off x="610688" y="1577858"/>
            <a:ext cx="10983310" cy="452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Holder 4"/>
          <p:cNvSpPr>
            <a:spLocks noGrp="1"/>
          </p:cNvSpPr>
          <p:nvPr>
            <p:ph type="ftr" sz="quarter" idx="5"/>
          </p:nvPr>
        </p:nvSpPr>
        <p:spPr>
          <a:xfrm>
            <a:off x="4149775" y="6377595"/>
            <a:ext cx="3905137" cy="343763"/>
          </a:xfrm>
          <a:prstGeom prst="rect">
            <a:avLst/>
          </a:prstGeom>
        </p:spPr>
        <p:txBody>
          <a:bodyPr vert="horz" wrap="square" lIns="0" tIns="0" rIns="0" bIns="0" numCol="1" anchor="t" anchorCtr="0" compatLnSpc="1">
            <a:prstTxWarp prst="textNoShape">
              <a:avLst/>
            </a:prstTxWarp>
            <a:noAutofit/>
          </a:bodyPr>
          <a:lstStyle>
            <a:lvl1pPr algn="ctr">
              <a:defRPr>
                <a:solidFill>
                  <a:srgbClr val="898989"/>
                </a:solidFill>
                <a:latin typeface="Calibri" charset="0"/>
              </a:defRPr>
            </a:lvl1pPr>
          </a:lstStyle>
          <a:p>
            <a:endParaRPr lang="en-US"/>
          </a:p>
        </p:txBody>
      </p:sp>
      <p:sp>
        <p:nvSpPr>
          <p:cNvPr id="5" name="Holder 5"/>
          <p:cNvSpPr>
            <a:spLocks noGrp="1"/>
          </p:cNvSpPr>
          <p:nvPr>
            <p:ph type="dt" sz="half" idx="6"/>
          </p:nvPr>
        </p:nvSpPr>
        <p:spPr>
          <a:xfrm>
            <a:off x="610689" y="6377595"/>
            <a:ext cx="2806986" cy="343763"/>
          </a:xfrm>
          <a:prstGeom prst="rect">
            <a:avLst/>
          </a:prstGeom>
        </p:spPr>
        <p:txBody>
          <a:bodyPr vert="horz" wrap="square" lIns="0" tIns="0" rIns="0" bIns="0" numCol="1" anchor="t" anchorCtr="0" compatLnSpc="1">
            <a:prstTxWarp prst="textNoShape">
              <a:avLst/>
            </a:prstTxWarp>
            <a:noAutofit/>
          </a:bodyPr>
          <a:lstStyle>
            <a:lvl1pPr>
              <a:defRPr>
                <a:solidFill>
                  <a:srgbClr val="898989"/>
                </a:solidFill>
                <a:latin typeface="Calibri" charset="0"/>
              </a:defRPr>
            </a:lvl1pPr>
          </a:lstStyle>
          <a:p>
            <a:fld id="{26AFE636-C567-46E5-8914-FFFEE23E395E}" type="datetimeFigureOut">
              <a:rPr lang="en-US"/>
              <a:pPr/>
              <a:t>7/21/2023</a:t>
            </a:fld>
            <a:endParaRPr lang="en-US"/>
          </a:p>
        </p:txBody>
      </p:sp>
      <p:sp>
        <p:nvSpPr>
          <p:cNvPr id="6" name="Holder 6"/>
          <p:cNvSpPr>
            <a:spLocks noGrp="1"/>
          </p:cNvSpPr>
          <p:nvPr>
            <p:ph type="sldNum" sz="quarter" idx="7"/>
          </p:nvPr>
        </p:nvSpPr>
        <p:spPr>
          <a:xfrm>
            <a:off x="8787012" y="6377595"/>
            <a:ext cx="2806986" cy="343763"/>
          </a:xfrm>
          <a:prstGeom prst="rect">
            <a:avLst/>
          </a:prstGeom>
        </p:spPr>
        <p:txBody>
          <a:bodyPr vert="horz" wrap="square" lIns="0" tIns="0" rIns="0" bIns="0" numCol="1" anchor="t" anchorCtr="0" compatLnSpc="1">
            <a:prstTxWarp prst="textNoShape">
              <a:avLst/>
            </a:prstTxWarp>
            <a:noAutofit/>
          </a:bodyPr>
          <a:lstStyle>
            <a:lvl1pPr algn="r">
              <a:defRPr>
                <a:solidFill>
                  <a:srgbClr val="898989"/>
                </a:solidFill>
                <a:latin typeface="Calibri" charset="0"/>
              </a:defRPr>
            </a:lvl1pPr>
          </a:lstStyle>
          <a:p>
            <a:fld id="{75B88EA3-690A-4685-9A78-50C6B3126103}" type="slidenum">
              <a:rPr lang="en-US"/>
              <a:pPr/>
              <a:t>‹#›</a:t>
            </a:fld>
            <a:endParaRPr lang="en-US"/>
          </a:p>
        </p:txBody>
      </p:sp>
    </p:spTree>
    <p:extLst>
      <p:ext uri="{BB962C8B-B14F-4D97-AF65-F5344CB8AC3E}">
        <p14:creationId xmlns:p14="http://schemas.microsoft.com/office/powerpoint/2010/main" val="18090176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lgn="ctr" rtl="0" eaLnBrk="1" fontAlgn="base" hangingPunct="1">
        <a:spcBef>
          <a:spcPct val="0"/>
        </a:spcBef>
        <a:spcAft>
          <a:spcPct val="0"/>
        </a:spcAft>
        <a:defRPr sz="3986">
          <a:solidFill>
            <a:schemeClr val="tx2"/>
          </a:solidFill>
          <a:latin typeface="Arial" charset="0"/>
          <a:ea typeface="ＭＳ Ｐゴシック" charset="-128"/>
        </a:defRPr>
      </a:lvl1pPr>
      <a:lvl2pPr algn="ctr" rtl="0" eaLnBrk="1" fontAlgn="base" hangingPunct="1">
        <a:spcBef>
          <a:spcPct val="0"/>
        </a:spcBef>
        <a:spcAft>
          <a:spcPct val="0"/>
        </a:spcAft>
        <a:defRPr sz="3986">
          <a:solidFill>
            <a:schemeClr val="tx2"/>
          </a:solidFill>
          <a:latin typeface="Arial" charset="0"/>
          <a:ea typeface="ＭＳ Ｐゴシック" charset="-128"/>
        </a:defRPr>
      </a:lvl2pPr>
      <a:lvl3pPr algn="ctr" rtl="0" eaLnBrk="1" fontAlgn="base" hangingPunct="1">
        <a:spcBef>
          <a:spcPct val="0"/>
        </a:spcBef>
        <a:spcAft>
          <a:spcPct val="0"/>
        </a:spcAft>
        <a:defRPr sz="3986">
          <a:solidFill>
            <a:schemeClr val="tx2"/>
          </a:solidFill>
          <a:latin typeface="Arial" charset="0"/>
          <a:ea typeface="ＭＳ Ｐゴシック" charset="-128"/>
        </a:defRPr>
      </a:lvl3pPr>
      <a:lvl4pPr algn="ctr" rtl="0" eaLnBrk="1" fontAlgn="base" hangingPunct="1">
        <a:spcBef>
          <a:spcPct val="0"/>
        </a:spcBef>
        <a:spcAft>
          <a:spcPct val="0"/>
        </a:spcAft>
        <a:defRPr sz="3986">
          <a:solidFill>
            <a:schemeClr val="tx2"/>
          </a:solidFill>
          <a:latin typeface="Arial" charset="0"/>
          <a:ea typeface="ＭＳ Ｐゴシック" charset="-128"/>
        </a:defRPr>
      </a:lvl4pPr>
      <a:lvl5pPr algn="ctr" rtl="0" eaLnBrk="1" fontAlgn="base" hangingPunct="1">
        <a:spcBef>
          <a:spcPct val="0"/>
        </a:spcBef>
        <a:spcAft>
          <a:spcPct val="0"/>
        </a:spcAft>
        <a:defRPr sz="3986">
          <a:solidFill>
            <a:schemeClr val="tx2"/>
          </a:solidFill>
          <a:latin typeface="Arial" charset="0"/>
          <a:ea typeface="ＭＳ Ｐゴシック" charset="-128"/>
        </a:defRPr>
      </a:lvl5pPr>
      <a:lvl6pPr marL="414223" algn="ctr" rtl="0" eaLnBrk="1" fontAlgn="base" hangingPunct="1">
        <a:spcBef>
          <a:spcPct val="0"/>
        </a:spcBef>
        <a:spcAft>
          <a:spcPct val="0"/>
        </a:spcAft>
        <a:defRPr sz="3986">
          <a:solidFill>
            <a:schemeClr val="tx2"/>
          </a:solidFill>
          <a:latin typeface="Arial" charset="0"/>
          <a:ea typeface="ＭＳ Ｐゴシック" charset="-128"/>
        </a:defRPr>
      </a:lvl6pPr>
      <a:lvl7pPr marL="828446" algn="ctr" rtl="0" eaLnBrk="1" fontAlgn="base" hangingPunct="1">
        <a:spcBef>
          <a:spcPct val="0"/>
        </a:spcBef>
        <a:spcAft>
          <a:spcPct val="0"/>
        </a:spcAft>
        <a:defRPr sz="3986">
          <a:solidFill>
            <a:schemeClr val="tx2"/>
          </a:solidFill>
          <a:latin typeface="Arial" charset="0"/>
          <a:ea typeface="ＭＳ Ｐゴシック" charset="-128"/>
        </a:defRPr>
      </a:lvl7pPr>
      <a:lvl8pPr marL="1242670" algn="ctr" rtl="0" eaLnBrk="1" fontAlgn="base" hangingPunct="1">
        <a:spcBef>
          <a:spcPct val="0"/>
        </a:spcBef>
        <a:spcAft>
          <a:spcPct val="0"/>
        </a:spcAft>
        <a:defRPr sz="3986">
          <a:solidFill>
            <a:schemeClr val="tx2"/>
          </a:solidFill>
          <a:latin typeface="Arial" charset="0"/>
          <a:ea typeface="ＭＳ Ｐゴシック" charset="-128"/>
        </a:defRPr>
      </a:lvl8pPr>
      <a:lvl9pPr marL="1656893" algn="ctr" rtl="0" eaLnBrk="1" fontAlgn="base" hangingPunct="1">
        <a:spcBef>
          <a:spcPct val="0"/>
        </a:spcBef>
        <a:spcAft>
          <a:spcPct val="0"/>
        </a:spcAft>
        <a:defRPr sz="3986">
          <a:solidFill>
            <a:schemeClr val="tx2"/>
          </a:solidFill>
          <a:latin typeface="Arial" charset="0"/>
          <a:ea typeface="ＭＳ Ｐゴシック" charset="-128"/>
        </a:defRPr>
      </a:lvl9pPr>
    </p:titleStyle>
    <p:bodyStyle>
      <a:lvl1pPr marL="310667" indent="-310667" algn="l" rtl="0" eaLnBrk="1" fontAlgn="base" hangingPunct="1">
        <a:spcBef>
          <a:spcPct val="20000"/>
        </a:spcBef>
        <a:spcAft>
          <a:spcPct val="0"/>
        </a:spcAft>
        <a:buChar char="•"/>
        <a:defRPr sz="2899">
          <a:solidFill>
            <a:schemeClr val="tx1"/>
          </a:solidFill>
          <a:latin typeface="Arial" charset="0"/>
          <a:ea typeface="ＭＳ Ｐゴシック" charset="-128"/>
        </a:defRPr>
      </a:lvl1pPr>
      <a:lvl2pPr marL="673113" indent="-258890" algn="l" rtl="0" eaLnBrk="1" fontAlgn="base" hangingPunct="1">
        <a:spcBef>
          <a:spcPct val="20000"/>
        </a:spcBef>
        <a:spcAft>
          <a:spcPct val="0"/>
        </a:spcAft>
        <a:buChar char="–"/>
        <a:defRPr sz="2537">
          <a:solidFill>
            <a:schemeClr val="tx1"/>
          </a:solidFill>
          <a:latin typeface="Arial" charset="0"/>
          <a:ea typeface="ＭＳ Ｐゴシック" charset="-128"/>
        </a:defRPr>
      </a:lvl2pPr>
      <a:lvl3pPr marL="1035558" indent="-207112" algn="l" rtl="0" eaLnBrk="1" fontAlgn="base" hangingPunct="1">
        <a:spcBef>
          <a:spcPct val="20000"/>
        </a:spcBef>
        <a:spcAft>
          <a:spcPct val="0"/>
        </a:spcAft>
        <a:buChar char="•"/>
        <a:defRPr sz="2174">
          <a:solidFill>
            <a:schemeClr val="tx1"/>
          </a:solidFill>
          <a:latin typeface="Arial" charset="0"/>
          <a:ea typeface="ＭＳ Ｐゴシック" charset="-128"/>
        </a:defRPr>
      </a:lvl3pPr>
      <a:lvl4pPr marL="1449781" indent="-207112" algn="l" rtl="0" eaLnBrk="1" fontAlgn="base" hangingPunct="1">
        <a:spcBef>
          <a:spcPct val="20000"/>
        </a:spcBef>
        <a:spcAft>
          <a:spcPct val="0"/>
        </a:spcAft>
        <a:buChar char="–"/>
        <a:defRPr sz="1812">
          <a:solidFill>
            <a:schemeClr val="tx1"/>
          </a:solidFill>
          <a:latin typeface="Arial" charset="0"/>
          <a:ea typeface="ＭＳ Ｐゴシック" charset="-128"/>
        </a:defRPr>
      </a:lvl4pPr>
      <a:lvl5pPr marL="1864004" indent="-207112" algn="l" rtl="0" eaLnBrk="1" fontAlgn="base" hangingPunct="1">
        <a:spcBef>
          <a:spcPct val="20000"/>
        </a:spcBef>
        <a:spcAft>
          <a:spcPct val="0"/>
        </a:spcAft>
        <a:buChar char="»"/>
        <a:defRPr sz="1812">
          <a:solidFill>
            <a:schemeClr val="tx1"/>
          </a:solidFill>
          <a:latin typeface="Arial" charset="0"/>
          <a:ea typeface="ＭＳ Ｐゴシック" charset="-128"/>
        </a:defRPr>
      </a:lvl5pPr>
      <a:lvl6pPr marL="2278228" indent="-207112" algn="l" rtl="0" eaLnBrk="1" fontAlgn="base" hangingPunct="1">
        <a:spcBef>
          <a:spcPct val="20000"/>
        </a:spcBef>
        <a:spcAft>
          <a:spcPct val="0"/>
        </a:spcAft>
        <a:buChar char="»"/>
        <a:defRPr sz="1812">
          <a:solidFill>
            <a:schemeClr val="tx1"/>
          </a:solidFill>
          <a:latin typeface="Arial" charset="0"/>
          <a:ea typeface="ＭＳ Ｐゴシック" charset="-128"/>
        </a:defRPr>
      </a:lvl6pPr>
      <a:lvl7pPr marL="2692451" indent="-207112" algn="l" rtl="0" eaLnBrk="1" fontAlgn="base" hangingPunct="1">
        <a:spcBef>
          <a:spcPct val="20000"/>
        </a:spcBef>
        <a:spcAft>
          <a:spcPct val="0"/>
        </a:spcAft>
        <a:buChar char="»"/>
        <a:defRPr sz="1812">
          <a:solidFill>
            <a:schemeClr val="tx1"/>
          </a:solidFill>
          <a:latin typeface="Arial" charset="0"/>
          <a:ea typeface="ＭＳ Ｐゴシック" charset="-128"/>
        </a:defRPr>
      </a:lvl7pPr>
      <a:lvl8pPr marL="3106674" indent="-207112" algn="l" rtl="0" eaLnBrk="1" fontAlgn="base" hangingPunct="1">
        <a:spcBef>
          <a:spcPct val="20000"/>
        </a:spcBef>
        <a:spcAft>
          <a:spcPct val="0"/>
        </a:spcAft>
        <a:buChar char="»"/>
        <a:defRPr sz="1812">
          <a:solidFill>
            <a:schemeClr val="tx1"/>
          </a:solidFill>
          <a:latin typeface="Arial" charset="0"/>
          <a:ea typeface="ＭＳ Ｐゴシック" charset="-128"/>
        </a:defRPr>
      </a:lvl8pPr>
      <a:lvl9pPr marL="3520897" indent="-207112" algn="l" rtl="0" eaLnBrk="1" fontAlgn="base" hangingPunct="1">
        <a:spcBef>
          <a:spcPct val="20000"/>
        </a:spcBef>
        <a:spcAft>
          <a:spcPct val="0"/>
        </a:spcAft>
        <a:buChar char="»"/>
        <a:defRPr sz="1812">
          <a:solidFill>
            <a:schemeClr val="tx1"/>
          </a:solidFill>
          <a:latin typeface="Arial" charset="0"/>
          <a:ea typeface="ＭＳ Ｐゴシック" charset="-128"/>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0.xml"/><Relationship Id="rId1" Type="http://schemas.openxmlformats.org/officeDocument/2006/relationships/tags" Target="../tags/tag1.xml"/><Relationship Id="rId6" Type="http://schemas.openxmlformats.org/officeDocument/2006/relationships/hyperlink" Target="https://www.w3.org/WAI/perspective-videos/" TargetMode="External"/><Relationship Id="rId5" Type="http://schemas.openxmlformats.org/officeDocument/2006/relationships/hyperlink" Target="https://www.un.org/development/desa/disabilities/convention-on-the-rights-of-persons-with-disabilities.html" TargetMode="External"/><Relationship Id="rId4" Type="http://schemas.openxmlformats.org/officeDocument/2006/relationships/hyperlink" Target="https://www.edf-feph.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www.irishstatutebook.ie/eli/2020/si/358/made/en/print" TargetMode="External"/><Relationship Id="rId2" Type="http://schemas.openxmlformats.org/officeDocument/2006/relationships/hyperlink" Target="https://eur-lex.europa.eu/legal-content/en/TXT/?uri=CELEX%3A32016L2102" TargetMode="External"/><Relationship Id="rId1" Type="http://schemas.openxmlformats.org/officeDocument/2006/relationships/slideLayout" Target="../slideLayouts/slideLayout24.xml"/><Relationship Id="rId6" Type="http://schemas.openxmlformats.org/officeDocument/2006/relationships/image" Target="../media/image21.emf"/><Relationship Id="rId5" Type="http://schemas.openxmlformats.org/officeDocument/2006/relationships/image" Target="../media/image7.png"/><Relationship Id="rId4" Type="http://schemas.openxmlformats.org/officeDocument/2006/relationships/hyperlink" Target="http://nda.ie/publications/communications/eu-web-accessibility-directiv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universaldesign.ie/technology-ict/web-and-mobile-app-accessibility/accessibility-statement1/"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21.emf"/><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hyperlink" Target="https://www.ics.ie/news/Web%20Accessibility-Directive-Training-Series"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39.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hyperlink" Target="http://universaldesign.ie/technology-ict/web-accessibility-techniques1/" TargetMode="External"/><Relationship Id="rId7" Type="http://schemas.openxmlformats.org/officeDocument/2006/relationships/image" Target="../media/image40.png"/><Relationship Id="rId2" Type="http://schemas.openxmlformats.org/officeDocument/2006/relationships/hyperlink" Target="http://nda.ie/publications/communications/eu-web-accessibility-directive/" TargetMode="Externa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hyperlink" Target="http://universaldesign.ie/technology-ict/web-and-mobile-app-accessibility/guidance-and-resources/" TargetMode="External"/><Relationship Id="rId4" Type="http://schemas.openxmlformats.org/officeDocument/2006/relationships/hyperlink" Target="http://universaldesign.ie/technology-ict/web-and-mobile-app-accessibility/accessibility-statement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hyperlink" Target="http://universaldesign.ie/technology-ict/web-accessibility-techniques1/" TargetMode="External"/><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3" Type="http://schemas.openxmlformats.org/officeDocument/2006/relationships/image" Target="../media/image50.emf"/><Relationship Id="rId7" Type="http://schemas.openxmlformats.org/officeDocument/2006/relationships/image" Target="../media/image54.emf"/><Relationship Id="rId12" Type="http://schemas.openxmlformats.org/officeDocument/2006/relationships/image" Target="../media/image59.emf"/><Relationship Id="rId2" Type="http://schemas.openxmlformats.org/officeDocument/2006/relationships/image" Target="../media/image49.emf"/><Relationship Id="rId1" Type="http://schemas.openxmlformats.org/officeDocument/2006/relationships/slideLayout" Target="../slideLayouts/slideLayout28.xml"/><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s>
</file>

<file path=ppt/slides/_rels/slide26.xml.rels><?xml version="1.0" encoding="UTF-8" standalone="yes"?>
<Relationships xmlns="http://schemas.openxmlformats.org/package/2006/relationships"><Relationship Id="rId3" Type="http://schemas.openxmlformats.org/officeDocument/2006/relationships/image" Target="../media/image62.jpg"/><Relationship Id="rId7" Type="http://schemas.openxmlformats.org/officeDocument/2006/relationships/image" Target="../media/image11.png"/><Relationship Id="rId2" Type="http://schemas.openxmlformats.org/officeDocument/2006/relationships/hyperlink" Target="mailto:djrice@nda.ie" TargetMode="External"/><Relationship Id="rId1" Type="http://schemas.openxmlformats.org/officeDocument/2006/relationships/slideLayout" Target="../slideLayouts/slideLayout23.x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hyperlink" Target="mailto:djrice@nda.ie"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5D86"/>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625098" y="133217"/>
            <a:ext cx="9144000" cy="2387600"/>
          </a:xfrm>
        </p:spPr>
        <p:txBody>
          <a:bodyPr>
            <a:normAutofit fontScale="90000"/>
          </a:bodyPr>
          <a:lstStyle/>
          <a:p>
            <a:pPr algn="l"/>
            <a:r>
              <a:rPr lang="en-GB" b="1" dirty="0">
                <a:solidFill>
                  <a:prstClr val="white"/>
                </a:solidFill>
                <a:latin typeface="Arial"/>
                <a:cs typeface="Arial"/>
              </a:rPr>
              <a:t>An Introduction to the EU Web Accessibility Directive</a:t>
            </a:r>
            <a:br>
              <a:rPr lang="en-GB" sz="1600" dirty="0">
                <a:solidFill>
                  <a:prstClr val="white"/>
                </a:solidFill>
                <a:latin typeface="Arial"/>
                <a:cs typeface="Arial"/>
              </a:rPr>
            </a:br>
            <a:endParaRPr lang="en-IE" dirty="0"/>
          </a:p>
        </p:txBody>
      </p:sp>
      <p:sp>
        <p:nvSpPr>
          <p:cNvPr id="9" name="TextBox 8">
            <a:extLst>
              <a:ext uri="{FF2B5EF4-FFF2-40B4-BE49-F238E27FC236}">
                <a16:creationId xmlns:a16="http://schemas.microsoft.com/office/drawing/2014/main" id="{437FA5F5-658A-4A63-993A-27EE0B791F0E}"/>
              </a:ext>
            </a:extLst>
          </p:cNvPr>
          <p:cNvSpPr txBox="1"/>
          <p:nvPr/>
        </p:nvSpPr>
        <p:spPr>
          <a:xfrm>
            <a:off x="730423" y="1844875"/>
            <a:ext cx="777513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Narrow"/>
                <a:ea typeface="+mn-ea"/>
                <a:cs typeface="+mn-cs"/>
              </a:rPr>
              <a:t>Welcome!  We will begin shortly…</a:t>
            </a:r>
          </a:p>
        </p:txBody>
      </p:sp>
      <p:sp>
        <p:nvSpPr>
          <p:cNvPr id="2" name="TextBox 1"/>
          <p:cNvSpPr txBox="1"/>
          <p:nvPr/>
        </p:nvSpPr>
        <p:spPr>
          <a:xfrm>
            <a:off x="718590" y="2509103"/>
            <a:ext cx="8316294" cy="3277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white"/>
                </a:solidFill>
                <a:effectLst/>
                <a:uLnTx/>
                <a:uFillTx/>
                <a:latin typeface="Calibri" panose="020F0502020204030204"/>
                <a:ea typeface="+mn-ea"/>
                <a:cs typeface="+mn-cs"/>
              </a:rPr>
              <a:t>Housekeeping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Attendee microphones and cameras are disabled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Closed captioning is provided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Please type your questions into the on-screen Q&amp;A text box</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Time will be put aside towards the end of this session to answer your questions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We would appreciate if you could complete a short survey after the event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 recording of this seminar will become available in the member resources section of ics.ie over the coming days</a:t>
            </a:r>
          </a:p>
        </p:txBody>
      </p:sp>
      <p:sp>
        <p:nvSpPr>
          <p:cNvPr id="7" name="TextBox 6">
            <a:extLst>
              <a:ext uri="{FF2B5EF4-FFF2-40B4-BE49-F238E27FC236}">
                <a16:creationId xmlns:a16="http://schemas.microsoft.com/office/drawing/2014/main" id="{3914A25B-D9DE-4A56-80E5-FA428D2C5C5F}"/>
              </a:ext>
            </a:extLst>
          </p:cNvPr>
          <p:cNvSpPr txBox="1"/>
          <p:nvPr/>
        </p:nvSpPr>
        <p:spPr>
          <a:xfrm>
            <a:off x="459844" y="6100820"/>
            <a:ext cx="8575040"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89B2A"/>
                </a:solidFill>
                <a:effectLst/>
                <a:uLnTx/>
                <a:uFillTx/>
                <a:latin typeface="Arial Black"/>
                <a:ea typeface="+mn-ea"/>
                <a:cs typeface="Arial"/>
              </a:rPr>
              <a:t>ICS - The voice of IT Professionals in Ireland – www.ics.ie​</a:t>
            </a:r>
            <a:endParaRPr kumimoji="0" lang="en-IE" sz="1600" b="0" i="0" u="none" strike="noStrike" kern="1200" cap="none" spc="0" normalizeH="0" baseline="0" noProof="0" dirty="0">
              <a:ln>
                <a:noFill/>
              </a:ln>
              <a:solidFill>
                <a:srgbClr val="F89B2A"/>
              </a:solidFill>
              <a:effectLst/>
              <a:uLnTx/>
              <a:uFillTx/>
              <a:latin typeface="Arial Black"/>
              <a:ea typeface="+mn-ea"/>
              <a:cs typeface="Arial"/>
            </a:endParaRPr>
          </a:p>
        </p:txBody>
      </p:sp>
      <p:pic>
        <p:nvPicPr>
          <p:cNvPr id="4" name="Picture 4">
            <a:extLst>
              <a:ext uri="{FF2B5EF4-FFF2-40B4-BE49-F238E27FC236}">
                <a16:creationId xmlns:a16="http://schemas.microsoft.com/office/drawing/2014/main" id="{976DA240-DAE1-4D21-8630-0017B06268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504626" y="5404496"/>
            <a:ext cx="2343150" cy="1028700"/>
          </a:xfrm>
          <a:prstGeom prst="rect">
            <a:avLst/>
          </a:prstGeom>
        </p:spPr>
      </p:pic>
    </p:spTree>
    <p:extLst>
      <p:ext uri="{BB962C8B-B14F-4D97-AF65-F5344CB8AC3E}">
        <p14:creationId xmlns:p14="http://schemas.microsoft.com/office/powerpoint/2010/main" val="378784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a:spLocks noGrp="1"/>
          </p:cNvSpPr>
          <p:nvPr>
            <p:ph type="ctrTitle"/>
          </p:nvPr>
        </p:nvSpPr>
        <p:spPr>
          <a:xfrm>
            <a:off x="1755885" y="867631"/>
            <a:ext cx="7473613" cy="541719"/>
          </a:xfrm>
        </p:spPr>
        <p:txBody>
          <a:bodyPr/>
          <a:lstStyle/>
          <a:p>
            <a:pPr rtl="0" eaLnBrk="1" fontAlgn="base" hangingPunct="1"/>
            <a:r>
              <a:rPr lang="en-US" sz="3260" b="1" dirty="0">
                <a:solidFill>
                  <a:srgbClr val="0085C7"/>
                </a:solidFill>
                <a:effectLst/>
                <a:latin typeface="Arial" panose="020B0604020202020204" pitchFamily="34" charset="0"/>
                <a:ea typeface="ＭＳ Ｐゴシック" panose="020B0600070205080204" pitchFamily="34" charset="-128"/>
                <a:cs typeface="Arial" panose="020B0604020202020204" pitchFamily="34" charset="0"/>
              </a:rPr>
              <a:t>Resources</a:t>
            </a:r>
            <a:endParaRPr lang="en-IE" dirty="0">
              <a:effectLst/>
            </a:endParaRPr>
          </a:p>
          <a:p>
            <a:endParaRPr lang="en-IE" dirty="0"/>
          </a:p>
        </p:txBody>
      </p:sp>
      <p:sp>
        <p:nvSpPr>
          <p:cNvPr id="3" name="Text Placeholder 2">
            <a:extLst>
              <a:ext uri="{FF2B5EF4-FFF2-40B4-BE49-F238E27FC236}">
                <a16:creationId xmlns:a16="http://schemas.microsoft.com/office/drawing/2014/main" id="{BBE9AC15-191E-4928-AF28-F9D8EA301FF6}"/>
              </a:ext>
            </a:extLst>
          </p:cNvPr>
          <p:cNvSpPr>
            <a:spLocks noGrp="1"/>
          </p:cNvSpPr>
          <p:nvPr>
            <p:ph type="body" idx="4294967295"/>
          </p:nvPr>
        </p:nvSpPr>
        <p:spPr>
          <a:xfrm>
            <a:off x="1755885" y="2251561"/>
            <a:ext cx="8717772" cy="4180236"/>
          </a:xfrm>
        </p:spPr>
        <p:txBody>
          <a:bodyPr/>
          <a:lstStyle/>
          <a:p>
            <a:pPr marL="0" indent="0">
              <a:buNone/>
              <a:defRPr/>
            </a:pPr>
            <a:r>
              <a:rPr lang="en-GB" sz="2537" dirty="0"/>
              <a:t>European Disability Forum: </a:t>
            </a:r>
            <a:r>
              <a:rPr lang="en-GB" sz="2537" dirty="0">
                <a:hlinkClick r:id="rId4"/>
              </a:rPr>
              <a:t>https://www.edf-feph.org/</a:t>
            </a:r>
            <a:r>
              <a:rPr lang="en-GB" sz="2537" dirty="0"/>
              <a:t> </a:t>
            </a:r>
          </a:p>
          <a:p>
            <a:pPr marL="0" indent="0">
              <a:buNone/>
              <a:defRPr/>
            </a:pPr>
            <a:endParaRPr lang="en-GB" sz="2537" dirty="0"/>
          </a:p>
          <a:p>
            <a:pPr marL="0" indent="0">
              <a:buNone/>
              <a:defRPr/>
            </a:pPr>
            <a:r>
              <a:rPr lang="en-GB" sz="2537" dirty="0"/>
              <a:t>UN Convention on Rights of Persons with Disabilities: </a:t>
            </a:r>
            <a:r>
              <a:rPr lang="en-GB" sz="2537" dirty="0">
                <a:hlinkClick r:id="rId5"/>
              </a:rPr>
              <a:t>https://www.un.org/development/desa/disabilities/convention-on-the-rights-of-persons-with-disabilities.html</a:t>
            </a:r>
            <a:r>
              <a:rPr lang="en-GB" sz="2537" dirty="0"/>
              <a:t> </a:t>
            </a:r>
          </a:p>
          <a:p>
            <a:pPr marL="0" indent="0">
              <a:buNone/>
              <a:defRPr/>
            </a:pPr>
            <a:endParaRPr lang="en-GB" sz="2537" dirty="0"/>
          </a:p>
          <a:p>
            <a:pPr marL="0" indent="0">
              <a:buNone/>
              <a:defRPr/>
            </a:pPr>
            <a:r>
              <a:rPr lang="en-GB" sz="2537" dirty="0"/>
              <a:t>Web Accessibility Perspectives Videos (W3C WAI): </a:t>
            </a:r>
            <a:r>
              <a:rPr lang="en-GB" sz="2537" dirty="0">
                <a:hlinkClick r:id="rId6"/>
              </a:rPr>
              <a:t>https://www.w3.org/WAI/perspective-videos/</a:t>
            </a:r>
            <a:r>
              <a:rPr lang="en-GB" sz="2537" dirty="0"/>
              <a:t> </a:t>
            </a:r>
          </a:p>
          <a:p>
            <a:pPr marL="0" indent="0">
              <a:buNone/>
              <a:defRPr/>
            </a:pPr>
            <a:endParaRPr lang="en-US" sz="3262" b="1" dirty="0">
              <a:solidFill>
                <a:srgbClr val="0085C7"/>
              </a:solidFill>
              <a:cs typeface="Arial" charset="0"/>
            </a:endParaRPr>
          </a:p>
        </p:txBody>
      </p:sp>
    </p:spTree>
    <p:custDataLst>
      <p:tags r:id="rId1"/>
    </p:custDataLst>
    <p:extLst>
      <p:ext uri="{BB962C8B-B14F-4D97-AF65-F5344CB8AC3E}">
        <p14:creationId xmlns:p14="http://schemas.microsoft.com/office/powerpoint/2010/main" val="271254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D747-CB61-477B-AA88-A118C46609CA}"/>
              </a:ext>
            </a:extLst>
          </p:cNvPr>
          <p:cNvSpPr>
            <a:spLocks noGrp="1"/>
          </p:cNvSpPr>
          <p:nvPr>
            <p:ph type="title"/>
          </p:nvPr>
        </p:nvSpPr>
        <p:spPr/>
        <p:txBody>
          <a:bodyPr/>
          <a:lstStyle/>
          <a:p>
            <a:r>
              <a:rPr lang="en-US" dirty="0"/>
              <a:t>What is W3C/WAI</a:t>
            </a:r>
          </a:p>
        </p:txBody>
      </p:sp>
      <p:sp>
        <p:nvSpPr>
          <p:cNvPr id="5" name="Content Placeholder 4">
            <a:extLst>
              <a:ext uri="{FF2B5EF4-FFF2-40B4-BE49-F238E27FC236}">
                <a16:creationId xmlns:a16="http://schemas.microsoft.com/office/drawing/2014/main" id="{8B76F2B1-F94F-4BEE-B70F-82DB9FE4BE71}"/>
              </a:ext>
            </a:extLst>
          </p:cNvPr>
          <p:cNvSpPr>
            <a:spLocks noGrp="1"/>
          </p:cNvSpPr>
          <p:nvPr>
            <p:ph idx="1"/>
          </p:nvPr>
        </p:nvSpPr>
        <p:spPr>
          <a:xfrm>
            <a:off x="388307" y="1295400"/>
            <a:ext cx="11803693" cy="4917510"/>
          </a:xfrm>
        </p:spPr>
        <p:txBody>
          <a:bodyPr/>
          <a:lstStyle/>
          <a:p>
            <a:r>
              <a:rPr lang="en-US" dirty="0"/>
              <a:t>World Wide Web Consortium Web Accessibility Initiative</a:t>
            </a:r>
          </a:p>
          <a:p>
            <a:r>
              <a:rPr lang="en-US" dirty="0"/>
              <a:t>Develops</a:t>
            </a:r>
          </a:p>
          <a:p>
            <a:pPr lvl="1"/>
            <a:r>
              <a:rPr lang="en-US" dirty="0"/>
              <a:t>International Standards</a:t>
            </a:r>
          </a:p>
          <a:p>
            <a:pPr lvl="1"/>
            <a:r>
              <a:rPr lang="en-US" dirty="0"/>
              <a:t>Complementary Resources</a:t>
            </a:r>
          </a:p>
          <a:p>
            <a:r>
              <a:rPr lang="en-US" dirty="0"/>
              <a:t>Involvement from international organizations and bodies</a:t>
            </a:r>
          </a:p>
          <a:p>
            <a:r>
              <a:rPr lang="en-US" dirty="0"/>
              <a:t>Open process</a:t>
            </a:r>
          </a:p>
        </p:txBody>
      </p:sp>
    </p:spTree>
    <p:extLst>
      <p:ext uri="{BB962C8B-B14F-4D97-AF65-F5344CB8AC3E}">
        <p14:creationId xmlns:p14="http://schemas.microsoft.com/office/powerpoint/2010/main" val="336964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D747-CB61-477B-AA88-A118C46609CA}"/>
              </a:ext>
            </a:extLst>
          </p:cNvPr>
          <p:cNvSpPr>
            <a:spLocks noGrp="1"/>
          </p:cNvSpPr>
          <p:nvPr>
            <p:ph type="title"/>
          </p:nvPr>
        </p:nvSpPr>
        <p:spPr>
          <a:xfrm>
            <a:off x="0" y="139806"/>
            <a:ext cx="12192000" cy="1139825"/>
          </a:xfrm>
        </p:spPr>
        <p:txBody>
          <a:bodyPr/>
          <a:lstStyle/>
          <a:p>
            <a:r>
              <a:rPr lang="en-US" dirty="0"/>
              <a:t>WCAG 2 (Current)</a:t>
            </a:r>
          </a:p>
        </p:txBody>
      </p:sp>
      <p:sp>
        <p:nvSpPr>
          <p:cNvPr id="3" name="Content Placeholder 2">
            <a:extLst>
              <a:ext uri="{FF2B5EF4-FFF2-40B4-BE49-F238E27FC236}">
                <a16:creationId xmlns:a16="http://schemas.microsoft.com/office/drawing/2014/main" id="{5711E233-4341-4A2F-BB08-0EFEC6B81C66}"/>
              </a:ext>
            </a:extLst>
          </p:cNvPr>
          <p:cNvSpPr>
            <a:spLocks noGrp="1"/>
          </p:cNvSpPr>
          <p:nvPr>
            <p:ph idx="1"/>
          </p:nvPr>
        </p:nvSpPr>
        <p:spPr>
          <a:xfrm>
            <a:off x="0" y="1279631"/>
            <a:ext cx="12192000" cy="4920753"/>
          </a:xfrm>
        </p:spPr>
        <p:txBody>
          <a:bodyPr/>
          <a:lstStyle/>
          <a:p>
            <a:r>
              <a:rPr lang="en-US" dirty="0"/>
              <a:t>2.0 – published 2008</a:t>
            </a:r>
          </a:p>
          <a:p>
            <a:r>
              <a:rPr lang="en-US" dirty="0"/>
              <a:t>2.1 – published 2018</a:t>
            </a:r>
          </a:p>
          <a:p>
            <a:r>
              <a:rPr lang="en-US" dirty="0"/>
              <a:t>2.2 – scheduled for 2021</a:t>
            </a:r>
          </a:p>
          <a:p>
            <a:r>
              <a:rPr lang="en-US" dirty="0"/>
              <a:t>Conformance based on testable statements (SCs)</a:t>
            </a:r>
          </a:p>
          <a:p>
            <a:pPr marL="0" indent="0">
              <a:buNone/>
            </a:pPr>
            <a:endParaRPr lang="en-US" dirty="0"/>
          </a:p>
        </p:txBody>
      </p:sp>
    </p:spTree>
    <p:extLst>
      <p:ext uri="{BB962C8B-B14F-4D97-AF65-F5344CB8AC3E}">
        <p14:creationId xmlns:p14="http://schemas.microsoft.com/office/powerpoint/2010/main" val="107181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D747-CB61-477B-AA88-A118C46609CA}"/>
              </a:ext>
            </a:extLst>
          </p:cNvPr>
          <p:cNvSpPr>
            <a:spLocks noGrp="1"/>
          </p:cNvSpPr>
          <p:nvPr>
            <p:ph type="title"/>
          </p:nvPr>
        </p:nvSpPr>
        <p:spPr/>
        <p:txBody>
          <a:bodyPr/>
          <a:lstStyle/>
          <a:p>
            <a:r>
              <a:rPr lang="en-US" dirty="0"/>
              <a:t>WCAG 3 (Future)</a:t>
            </a:r>
          </a:p>
        </p:txBody>
      </p:sp>
      <p:sp>
        <p:nvSpPr>
          <p:cNvPr id="3" name="Content Placeholder 2">
            <a:extLst>
              <a:ext uri="{FF2B5EF4-FFF2-40B4-BE49-F238E27FC236}">
                <a16:creationId xmlns:a16="http://schemas.microsoft.com/office/drawing/2014/main" id="{5711E233-4341-4A2F-BB08-0EFEC6B81C66}"/>
              </a:ext>
            </a:extLst>
          </p:cNvPr>
          <p:cNvSpPr>
            <a:spLocks noGrp="1"/>
          </p:cNvSpPr>
          <p:nvPr>
            <p:ph idx="1"/>
          </p:nvPr>
        </p:nvSpPr>
        <p:spPr>
          <a:xfrm>
            <a:off x="609600" y="1311442"/>
            <a:ext cx="11582400" cy="4888942"/>
          </a:xfrm>
        </p:spPr>
        <p:txBody>
          <a:bodyPr/>
          <a:lstStyle/>
          <a:p>
            <a:pPr marL="0" indent="0">
              <a:buNone/>
            </a:pPr>
            <a:r>
              <a:rPr lang="en-US" dirty="0"/>
              <a:t>Web, apps, tools</a:t>
            </a:r>
          </a:p>
          <a:p>
            <a:pPr marL="0" indent="0">
              <a:buNone/>
            </a:pPr>
            <a:r>
              <a:rPr lang="en-US" dirty="0"/>
              <a:t>Change in conformance model</a:t>
            </a:r>
          </a:p>
          <a:p>
            <a:pPr marL="0" indent="0">
              <a:buNone/>
            </a:pPr>
            <a:endParaRPr lang="en-US" dirty="0"/>
          </a:p>
        </p:txBody>
      </p:sp>
    </p:spTree>
    <p:extLst>
      <p:ext uri="{BB962C8B-B14F-4D97-AF65-F5344CB8AC3E}">
        <p14:creationId xmlns:p14="http://schemas.microsoft.com/office/powerpoint/2010/main" val="55578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D747-CB61-477B-AA88-A118C46609CA}"/>
              </a:ext>
            </a:extLst>
          </p:cNvPr>
          <p:cNvSpPr>
            <a:spLocks noGrp="1"/>
          </p:cNvSpPr>
          <p:nvPr>
            <p:ph type="title"/>
          </p:nvPr>
        </p:nvSpPr>
        <p:spPr>
          <a:xfrm>
            <a:off x="609600" y="129646"/>
            <a:ext cx="11582400" cy="1139825"/>
          </a:xfrm>
        </p:spPr>
        <p:txBody>
          <a:bodyPr/>
          <a:lstStyle/>
          <a:p>
            <a:r>
              <a:rPr lang="en-US" dirty="0"/>
              <a:t>Useful Links</a:t>
            </a:r>
          </a:p>
        </p:txBody>
      </p:sp>
      <p:sp>
        <p:nvSpPr>
          <p:cNvPr id="5" name="Content Placeholder 4">
            <a:extLst>
              <a:ext uri="{FF2B5EF4-FFF2-40B4-BE49-F238E27FC236}">
                <a16:creationId xmlns:a16="http://schemas.microsoft.com/office/drawing/2014/main" id="{05DDFA59-3035-4871-A8D5-9841EEFEADDF}"/>
              </a:ext>
            </a:extLst>
          </p:cNvPr>
          <p:cNvSpPr>
            <a:spLocks noGrp="1"/>
          </p:cNvSpPr>
          <p:nvPr>
            <p:ph idx="1"/>
          </p:nvPr>
        </p:nvSpPr>
        <p:spPr>
          <a:xfrm>
            <a:off x="413359" y="1265362"/>
            <a:ext cx="11778641" cy="4922496"/>
          </a:xfrm>
        </p:spPr>
        <p:txBody>
          <a:bodyPr/>
          <a:lstStyle/>
          <a:p>
            <a:r>
              <a:rPr lang="en-US" dirty="0"/>
              <a:t>https://www.w3.org/WAI/standards-guidelines/wcag/</a:t>
            </a:r>
          </a:p>
          <a:p>
            <a:r>
              <a:rPr lang="en-US" dirty="0"/>
              <a:t>https://www.w3.org/WAI/standards-guidelines/wcag/docs/</a:t>
            </a:r>
          </a:p>
          <a:p>
            <a:r>
              <a:rPr lang="en-US" dirty="0"/>
              <a:t>http://www.w3.org/WAI/WCAG21/quickref/</a:t>
            </a:r>
          </a:p>
          <a:p>
            <a:pPr marL="0" indent="0">
              <a:buNone/>
            </a:pPr>
            <a:endParaRPr lang="en-US" dirty="0"/>
          </a:p>
        </p:txBody>
      </p:sp>
    </p:spTree>
    <p:extLst>
      <p:ext uri="{BB962C8B-B14F-4D97-AF65-F5344CB8AC3E}">
        <p14:creationId xmlns:p14="http://schemas.microsoft.com/office/powerpoint/2010/main" val="411400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D62E-B734-B34F-8759-A66D951BA4CC}"/>
              </a:ext>
            </a:extLst>
          </p:cNvPr>
          <p:cNvSpPr>
            <a:spLocks noGrp="1"/>
          </p:cNvSpPr>
          <p:nvPr>
            <p:ph type="title"/>
          </p:nvPr>
        </p:nvSpPr>
        <p:spPr>
          <a:xfrm>
            <a:off x="965199" y="187890"/>
            <a:ext cx="8511572" cy="1727301"/>
          </a:xfrm>
        </p:spPr>
        <p:txBody>
          <a:bodyPr>
            <a:normAutofit/>
          </a:bodyPr>
          <a:lstStyle/>
          <a:p>
            <a:r>
              <a:rPr lang="en-US" sz="4000" b="1" dirty="0"/>
              <a:t>Overview of the EU Web Accessibility Directive</a:t>
            </a:r>
          </a:p>
        </p:txBody>
      </p:sp>
      <p:sp>
        <p:nvSpPr>
          <p:cNvPr id="9" name="Content Placeholder 8">
            <a:extLst>
              <a:ext uri="{FF2B5EF4-FFF2-40B4-BE49-F238E27FC236}">
                <a16:creationId xmlns:a16="http://schemas.microsoft.com/office/drawing/2014/main" id="{D7345890-F42C-BD4C-9B1E-716C8A913EAA}"/>
              </a:ext>
            </a:extLst>
          </p:cNvPr>
          <p:cNvSpPr>
            <a:spLocks noGrp="1"/>
          </p:cNvSpPr>
          <p:nvPr>
            <p:ph idx="1"/>
          </p:nvPr>
        </p:nvSpPr>
        <p:spPr>
          <a:xfrm>
            <a:off x="965200" y="1741250"/>
            <a:ext cx="8389652" cy="4663338"/>
          </a:xfrm>
        </p:spPr>
        <p:txBody>
          <a:bodyPr>
            <a:normAutofit/>
          </a:bodyPr>
          <a:lstStyle/>
          <a:p>
            <a:r>
              <a:rPr lang="en-US" sz="2400" dirty="0"/>
              <a:t>An EU Directive in support of both human rights and single market objectives</a:t>
            </a:r>
          </a:p>
          <a:p>
            <a:endParaRPr lang="en-US" sz="2400" dirty="0"/>
          </a:p>
          <a:p>
            <a:endParaRPr lang="en-US" sz="2400" dirty="0"/>
          </a:p>
          <a:p>
            <a:r>
              <a:rPr lang="en-US" sz="2400" dirty="0"/>
              <a:t>Requires the use of internationally accepted web accessibility standards: WCAG 2.1, EN 301 549</a:t>
            </a:r>
          </a:p>
          <a:p>
            <a:endParaRPr lang="en-US" sz="2400" dirty="0"/>
          </a:p>
          <a:p>
            <a:r>
              <a:rPr lang="en-US" sz="2400" dirty="0"/>
              <a:t>Who, what, how and when for public bodies in Ireland</a:t>
            </a:r>
          </a:p>
          <a:p>
            <a:endParaRPr lang="en-US" sz="2400" dirty="0"/>
          </a:p>
          <a:p>
            <a:endParaRPr lang="en-US" sz="2400" dirty="0"/>
          </a:p>
        </p:txBody>
      </p:sp>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9728" y="3670296"/>
            <a:ext cx="1453600" cy="51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r="397" b="2"/>
          <a:stretch/>
        </p:blipFill>
        <p:spPr>
          <a:xfrm>
            <a:off x="10966822" y="3480338"/>
            <a:ext cx="745407" cy="1039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1264" y="1821447"/>
            <a:ext cx="1036521" cy="1036521"/>
          </a:xfrm>
          <a:prstGeom prst="rect">
            <a:avLst/>
          </a:prstGeom>
        </p:spPr>
      </p:pic>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4852" y="1915191"/>
            <a:ext cx="1001152" cy="8490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0828" y="4613073"/>
            <a:ext cx="19050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646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199" y="329970"/>
            <a:ext cx="7372774" cy="1461778"/>
          </a:xfrm>
        </p:spPr>
        <p:txBody>
          <a:bodyPr>
            <a:normAutofit/>
          </a:bodyPr>
          <a:lstStyle/>
          <a:p>
            <a:r>
              <a:rPr lang="en-IE" sz="4000" b="1" dirty="0"/>
              <a:t>EU Web Accessibility Directive</a:t>
            </a:r>
          </a:p>
        </p:txBody>
      </p:sp>
      <p:sp>
        <p:nvSpPr>
          <p:cNvPr id="27" name="Content Placeholder 10">
            <a:extLst>
              <a:ext uri="{FF2B5EF4-FFF2-40B4-BE49-F238E27FC236}">
                <a16:creationId xmlns:a16="http://schemas.microsoft.com/office/drawing/2014/main" id="{0AA794B1-9969-4B11-9551-9836F3E55743}"/>
              </a:ext>
            </a:extLst>
          </p:cNvPr>
          <p:cNvSpPr>
            <a:spLocks noGrp="1"/>
          </p:cNvSpPr>
          <p:nvPr>
            <p:ph idx="1"/>
          </p:nvPr>
        </p:nvSpPr>
        <p:spPr>
          <a:xfrm>
            <a:off x="965199" y="1791748"/>
            <a:ext cx="7838404" cy="4148465"/>
          </a:xfrm>
        </p:spPr>
        <p:txBody>
          <a:bodyPr>
            <a:normAutofit/>
          </a:bodyPr>
          <a:lstStyle/>
          <a:p>
            <a:r>
              <a:rPr lang="en-GB" sz="2000" dirty="0">
                <a:hlinkClick r:id="rId2"/>
              </a:rPr>
              <a:t>“Directive (EU) 2016/2102 </a:t>
            </a:r>
            <a:r>
              <a:rPr lang="en-GB" sz="2000" dirty="0"/>
              <a:t>of the European Parliament and of the Council of 26 October 2016 on the accessibility of the websites and mobile applications of public sector bodies </a:t>
            </a:r>
          </a:p>
          <a:p>
            <a:pPr lvl="2"/>
            <a:endParaRPr lang="en-US" dirty="0"/>
          </a:p>
          <a:p>
            <a:r>
              <a:rPr lang="en-IE" sz="2000" dirty="0"/>
              <a:t>Transposed into Irish Law on </a:t>
            </a:r>
            <a:r>
              <a:rPr lang="en-IE" sz="2000" b="1" dirty="0"/>
              <a:t>23 September 2020</a:t>
            </a:r>
            <a:r>
              <a:rPr lang="en-IE" sz="2000" dirty="0"/>
              <a:t>, under </a:t>
            </a:r>
            <a:r>
              <a:rPr lang="en-GB" sz="2000" dirty="0">
                <a:hlinkClick r:id="rId3"/>
              </a:rPr>
              <a:t>S.I. No. 358/2020</a:t>
            </a:r>
            <a:r>
              <a:rPr lang="en-GB" sz="2000" dirty="0"/>
              <a:t> - European Union (Accessibility of Websites and Mobile Applications of Public Sector Bodies) Regulations 2020</a:t>
            </a:r>
          </a:p>
          <a:p>
            <a:r>
              <a:rPr lang="en-GB" sz="2000" dirty="0"/>
              <a:t>Sets a standard for public sector websites</a:t>
            </a:r>
          </a:p>
          <a:p>
            <a:r>
              <a:rPr lang="en-GB" sz="2000" dirty="0"/>
              <a:t>Introduces monitoring of compliance</a:t>
            </a:r>
          </a:p>
          <a:p>
            <a:endParaRPr lang="en-GB" sz="1600" dirty="0"/>
          </a:p>
          <a:p>
            <a:r>
              <a:rPr lang="en-US" sz="2000" dirty="0"/>
              <a:t>See overview on the </a:t>
            </a:r>
            <a:r>
              <a:rPr lang="en-US" sz="2000" dirty="0">
                <a:hlinkClick r:id="rId4"/>
              </a:rPr>
              <a:t>NDA website</a:t>
            </a:r>
            <a:endParaRPr lang="en-GB" sz="2000" dirty="0"/>
          </a:p>
          <a:p>
            <a:endParaRPr lang="en-US" sz="2400" dirty="0"/>
          </a:p>
        </p:txBody>
      </p:sp>
      <p:grpSp>
        <p:nvGrpSpPr>
          <p:cNvPr id="4" name="Group 3">
            <a:extLst>
              <a:ext uri="{C183D7F6-B498-43B3-948B-1728B52AA6E4}">
                <adec:decorative xmlns:adec="http://schemas.microsoft.com/office/drawing/2017/decorative" val="1"/>
              </a:ext>
            </a:extLst>
          </p:cNvPr>
          <p:cNvGrpSpPr/>
          <p:nvPr/>
        </p:nvGrpSpPr>
        <p:grpSpPr>
          <a:xfrm>
            <a:off x="8615560" y="113922"/>
            <a:ext cx="3662938" cy="2195273"/>
            <a:chOff x="7614664" y="104458"/>
            <a:chExt cx="3662938" cy="2195273"/>
          </a:xfrm>
        </p:grpSpPr>
        <p:pic>
          <p:nvPicPr>
            <p:cNvPr id="6" name="Picture 5" title="EU logo"/>
            <p:cNvPicPr>
              <a:picLocks noChangeAspect="1"/>
            </p:cNvPicPr>
            <p:nvPr/>
          </p:nvPicPr>
          <p:blipFill>
            <a:blip r:embed="rId5"/>
            <a:stretch>
              <a:fillRect/>
            </a:stretch>
          </p:blipFill>
          <p:spPr>
            <a:xfrm>
              <a:off x="7614664" y="104458"/>
              <a:ext cx="2144267" cy="2181727"/>
            </a:xfrm>
            <a:prstGeom prst="rect">
              <a:avLst/>
            </a:prstGeom>
          </p:spPr>
        </p:pic>
        <p:pic>
          <p:nvPicPr>
            <p:cNvPr id="3" name="Picture 2" title="&quot;&quot;"/>
            <p:cNvPicPr>
              <a:picLocks noChangeAspect="1"/>
            </p:cNvPicPr>
            <p:nvPr/>
          </p:nvPicPr>
          <p:blipFill>
            <a:blip r:embed="rId6"/>
            <a:stretch>
              <a:fillRect/>
            </a:stretch>
          </p:blipFill>
          <p:spPr>
            <a:xfrm>
              <a:off x="8935414" y="114022"/>
              <a:ext cx="2342188" cy="2185709"/>
            </a:xfrm>
            <a:prstGeom prst="rect">
              <a:avLst/>
            </a:prstGeom>
          </p:spPr>
        </p:pic>
      </p:grpSp>
    </p:spTree>
    <p:extLst>
      <p:ext uri="{BB962C8B-B14F-4D97-AF65-F5344CB8AC3E}">
        <p14:creationId xmlns:p14="http://schemas.microsoft.com/office/powerpoint/2010/main" val="112177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14" y="3643304"/>
            <a:ext cx="3861960" cy="2437244"/>
          </a:xfrm>
        </p:spPr>
        <p:txBody>
          <a:bodyPr anchor="ctr">
            <a:normAutofit/>
          </a:bodyPr>
          <a:lstStyle/>
          <a:p>
            <a:r>
              <a:rPr lang="en-IE" sz="3600" b="1" dirty="0">
                <a:latin typeface="+mn-lt"/>
              </a:rPr>
              <a:t>Web Accessibility Directive – What public bodies must do</a:t>
            </a:r>
          </a:p>
        </p:txBody>
      </p:sp>
      <p:sp>
        <p:nvSpPr>
          <p:cNvPr id="3" name="Content Placeholder 2"/>
          <p:cNvSpPr>
            <a:spLocks noGrp="1"/>
          </p:cNvSpPr>
          <p:nvPr>
            <p:ph idx="1"/>
          </p:nvPr>
        </p:nvSpPr>
        <p:spPr>
          <a:xfrm>
            <a:off x="5162719" y="3930305"/>
            <a:ext cx="6586915" cy="2437244"/>
          </a:xfrm>
        </p:spPr>
        <p:txBody>
          <a:bodyPr anchor="ctr">
            <a:normAutofit lnSpcReduction="10000"/>
          </a:bodyPr>
          <a:lstStyle/>
          <a:p>
            <a:r>
              <a:rPr lang="en-IE" sz="2000" dirty="0"/>
              <a:t>Ensure all their websites and mobile apps comply with </a:t>
            </a:r>
            <a:r>
              <a:rPr lang="en-IE" sz="2000" b="1" dirty="0"/>
              <a:t>AA WCAG 2.1</a:t>
            </a:r>
          </a:p>
          <a:p>
            <a:pPr lvl="1"/>
            <a:endParaRPr lang="en-IE" sz="2000" dirty="0"/>
          </a:p>
          <a:p>
            <a:r>
              <a:rPr lang="en-IE" sz="2000" dirty="0"/>
              <a:t>Provide and maintain a detailed </a:t>
            </a:r>
            <a:r>
              <a:rPr lang="en-IE" sz="2000" b="1" dirty="0"/>
              <a:t>accessibility statement</a:t>
            </a:r>
          </a:p>
          <a:p>
            <a:endParaRPr lang="en-IE" sz="2000" b="1" dirty="0"/>
          </a:p>
          <a:p>
            <a:r>
              <a:rPr lang="en-IE" sz="2000" dirty="0">
                <a:sym typeface="Open Sans"/>
              </a:rPr>
              <a:t>Include a </a:t>
            </a:r>
            <a:r>
              <a:rPr lang="en-IE" sz="2000" b="1" dirty="0">
                <a:sym typeface="Open Sans"/>
              </a:rPr>
              <a:t>feedback</a:t>
            </a:r>
            <a:r>
              <a:rPr lang="en-IE" sz="2000" dirty="0">
                <a:sym typeface="Open Sans"/>
              </a:rPr>
              <a:t> mechanism and info on asking for support or making a complaint</a:t>
            </a:r>
            <a:endParaRPr lang="en-IE" sz="2000" dirty="0"/>
          </a:p>
        </p:txBody>
      </p:sp>
      <p:pic>
        <p:nvPicPr>
          <p:cNvPr id="4102" name="Picture 6" descr="W3C and WCAG 2.1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61" y="984462"/>
            <a:ext cx="35052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3861" y="717729"/>
            <a:ext cx="2374587" cy="1921205"/>
          </a:xfrm>
          <a:prstGeom prst="rect">
            <a:avLst/>
          </a:prstGeom>
        </p:spPr>
      </p:pic>
      <p:pic>
        <p:nvPicPr>
          <p:cNvPr id="4106"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913"/>
          <a:stretch/>
        </p:blipFill>
        <p:spPr bwMode="auto">
          <a:xfrm>
            <a:off x="5012053" y="428969"/>
            <a:ext cx="2664275" cy="249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2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7C34-4AC7-EC4C-A885-462C07D6D188}"/>
              </a:ext>
            </a:extLst>
          </p:cNvPr>
          <p:cNvSpPr>
            <a:spLocks noGrp="1"/>
          </p:cNvSpPr>
          <p:nvPr>
            <p:ph type="title"/>
          </p:nvPr>
        </p:nvSpPr>
        <p:spPr/>
        <p:txBody>
          <a:bodyPr/>
          <a:lstStyle/>
          <a:p>
            <a:r>
              <a:rPr lang="en-GB" b="1" dirty="0">
                <a:latin typeface="+mn-lt"/>
              </a:rPr>
              <a:t>Scope of content covered</a:t>
            </a:r>
          </a:p>
        </p:txBody>
      </p:sp>
      <p:sp>
        <p:nvSpPr>
          <p:cNvPr id="4" name="Text Placeholder 3">
            <a:extLst>
              <a:ext uri="{FF2B5EF4-FFF2-40B4-BE49-F238E27FC236}">
                <a16:creationId xmlns:a16="http://schemas.microsoft.com/office/drawing/2014/main" id="{C15AA7C7-39C7-974C-A254-B5213E97FA54}"/>
              </a:ext>
            </a:extLst>
          </p:cNvPr>
          <p:cNvSpPr>
            <a:spLocks noGrp="1"/>
          </p:cNvSpPr>
          <p:nvPr>
            <p:ph type="body" idx="1"/>
          </p:nvPr>
        </p:nvSpPr>
        <p:spPr/>
        <p:txBody>
          <a:bodyPr/>
          <a:lstStyle/>
          <a:p>
            <a:r>
              <a:rPr lang="en-GB" dirty="0"/>
              <a:t>What’s covered</a:t>
            </a:r>
          </a:p>
        </p:txBody>
      </p:sp>
      <p:sp>
        <p:nvSpPr>
          <p:cNvPr id="3" name="Content Placeholder 2">
            <a:extLst>
              <a:ext uri="{FF2B5EF4-FFF2-40B4-BE49-F238E27FC236}">
                <a16:creationId xmlns:a16="http://schemas.microsoft.com/office/drawing/2014/main" id="{4AFE7D92-96D4-004E-86AA-C96D3E954E67}"/>
              </a:ext>
            </a:extLst>
          </p:cNvPr>
          <p:cNvSpPr>
            <a:spLocks noGrp="1"/>
          </p:cNvSpPr>
          <p:nvPr>
            <p:ph sz="half" idx="2"/>
          </p:nvPr>
        </p:nvSpPr>
        <p:spPr/>
        <p:txBody>
          <a:bodyPr>
            <a:normAutofit fontScale="77500" lnSpcReduction="20000"/>
          </a:bodyPr>
          <a:lstStyle/>
          <a:p>
            <a:r>
              <a:rPr lang="en-GB" b="1" dirty="0"/>
              <a:t>Office file formats  </a:t>
            </a:r>
            <a:r>
              <a:rPr lang="en-GB" b="1" dirty="0" err="1"/>
              <a:t>e.g</a:t>
            </a:r>
            <a:r>
              <a:rPr lang="en-GB" b="1" dirty="0"/>
              <a:t> Word, PDF</a:t>
            </a:r>
          </a:p>
          <a:p>
            <a:r>
              <a:rPr lang="en-GB" dirty="0"/>
              <a:t>Navigation </a:t>
            </a:r>
          </a:p>
          <a:p>
            <a:r>
              <a:rPr lang="en-GB" dirty="0"/>
              <a:t>Content</a:t>
            </a:r>
          </a:p>
          <a:p>
            <a:r>
              <a:rPr lang="en-GB" dirty="0"/>
              <a:t>Images</a:t>
            </a:r>
          </a:p>
          <a:p>
            <a:r>
              <a:rPr lang="en-GB" b="1" dirty="0"/>
              <a:t>Videos </a:t>
            </a:r>
          </a:p>
          <a:p>
            <a:r>
              <a:rPr lang="en-GB" b="1" dirty="0"/>
              <a:t>Embedded content</a:t>
            </a:r>
          </a:p>
          <a:p>
            <a:r>
              <a:rPr lang="en-GB" dirty="0"/>
              <a:t>Forms</a:t>
            </a:r>
          </a:p>
          <a:p>
            <a:r>
              <a:rPr lang="en-GB" dirty="0"/>
              <a:t>Search</a:t>
            </a:r>
          </a:p>
          <a:p>
            <a:r>
              <a:rPr lang="en-GB" b="1" dirty="0"/>
              <a:t>Extranets/intranets</a:t>
            </a:r>
          </a:p>
          <a:p>
            <a:r>
              <a:rPr lang="en-GB" dirty="0"/>
              <a:t>Archived content</a:t>
            </a:r>
          </a:p>
        </p:txBody>
      </p:sp>
      <p:sp>
        <p:nvSpPr>
          <p:cNvPr id="5" name="Text Placeholder 4">
            <a:extLst>
              <a:ext uri="{FF2B5EF4-FFF2-40B4-BE49-F238E27FC236}">
                <a16:creationId xmlns:a16="http://schemas.microsoft.com/office/drawing/2014/main" id="{81DF0243-088A-8746-BE7E-80FEF1A53D0C}"/>
              </a:ext>
            </a:extLst>
          </p:cNvPr>
          <p:cNvSpPr>
            <a:spLocks noGrp="1"/>
          </p:cNvSpPr>
          <p:nvPr>
            <p:ph type="body" sz="quarter" idx="3"/>
          </p:nvPr>
        </p:nvSpPr>
        <p:spPr/>
        <p:txBody>
          <a:bodyPr/>
          <a:lstStyle/>
          <a:p>
            <a:r>
              <a:rPr lang="en-GB" dirty="0"/>
              <a:t>What’s exempt</a:t>
            </a:r>
          </a:p>
        </p:txBody>
      </p:sp>
      <p:sp>
        <p:nvSpPr>
          <p:cNvPr id="6" name="Content Placeholder 5">
            <a:extLst>
              <a:ext uri="{FF2B5EF4-FFF2-40B4-BE49-F238E27FC236}">
                <a16:creationId xmlns:a16="http://schemas.microsoft.com/office/drawing/2014/main" id="{E6C19799-875F-1F43-B024-D24AF971B2C4}"/>
              </a:ext>
            </a:extLst>
          </p:cNvPr>
          <p:cNvSpPr>
            <a:spLocks noGrp="1"/>
          </p:cNvSpPr>
          <p:nvPr>
            <p:ph sz="quarter" idx="4"/>
          </p:nvPr>
        </p:nvSpPr>
        <p:spPr>
          <a:xfrm>
            <a:off x="6172200" y="2505075"/>
            <a:ext cx="5183188" cy="2515042"/>
          </a:xfrm>
        </p:spPr>
        <p:txBody>
          <a:bodyPr>
            <a:normAutofit fontScale="85000" lnSpcReduction="20000"/>
          </a:bodyPr>
          <a:lstStyle/>
          <a:p>
            <a:r>
              <a:rPr lang="en-GB" dirty="0"/>
              <a:t>Some office file formats  and videos</a:t>
            </a:r>
          </a:p>
          <a:p>
            <a:r>
              <a:rPr lang="en-GB" dirty="0"/>
              <a:t>Live media and maps</a:t>
            </a:r>
          </a:p>
          <a:p>
            <a:r>
              <a:rPr lang="en-GB" dirty="0"/>
              <a:t>Items in heritage collections </a:t>
            </a:r>
          </a:p>
          <a:p>
            <a:r>
              <a:rPr lang="en-GB" dirty="0"/>
              <a:t>3</a:t>
            </a:r>
            <a:r>
              <a:rPr lang="en-GB" baseline="30000" dirty="0"/>
              <a:t>rd</a:t>
            </a:r>
            <a:r>
              <a:rPr lang="en-GB" dirty="0"/>
              <a:t> party content not under control of a public body</a:t>
            </a:r>
          </a:p>
          <a:p>
            <a:r>
              <a:rPr lang="en-GB" dirty="0"/>
              <a:t>Extranets / intranets  developed before 23 September 2019 </a:t>
            </a:r>
          </a:p>
          <a:p>
            <a:endParaRPr lang="en-GB" dirty="0"/>
          </a:p>
          <a:p>
            <a:endParaRPr lang="en-GB" dirty="0"/>
          </a:p>
        </p:txBody>
      </p:sp>
      <p:sp>
        <p:nvSpPr>
          <p:cNvPr id="10" name="Content Placeholder 4">
            <a:extLst>
              <a:ext uri="{FF2B5EF4-FFF2-40B4-BE49-F238E27FC236}">
                <a16:creationId xmlns:a16="http://schemas.microsoft.com/office/drawing/2014/main" id="{D251D22A-3C3B-456F-9933-D86FB519C2BB}"/>
              </a:ext>
            </a:extLst>
          </p:cNvPr>
          <p:cNvSpPr txBox="1">
            <a:spLocks/>
          </p:cNvSpPr>
          <p:nvPr/>
        </p:nvSpPr>
        <p:spPr>
          <a:xfrm>
            <a:off x="5997575" y="4874635"/>
            <a:ext cx="5181600" cy="1813808"/>
          </a:xfrm>
          <a:prstGeom prst="rect">
            <a:avLst/>
          </a:prstGeom>
          <a:ln>
            <a:solidFill>
              <a:schemeClr val="tx2"/>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Website &amp; mobile apps</a:t>
            </a:r>
          </a:p>
          <a:p>
            <a:r>
              <a:rPr lang="en-IE" dirty="0"/>
              <a:t>Covers ALL content – not just HTML pages</a:t>
            </a:r>
          </a:p>
          <a:p>
            <a:r>
              <a:rPr lang="en-IE" dirty="0"/>
              <a:t>Internal intranet systems used by employees </a:t>
            </a:r>
            <a:r>
              <a:rPr lang="en-IE" dirty="0" err="1"/>
              <a:t>etc</a:t>
            </a:r>
            <a:endParaRPr lang="en-IE" dirty="0"/>
          </a:p>
        </p:txBody>
      </p:sp>
      <p:pic>
        <p:nvPicPr>
          <p:cNvPr id="12" name="Graphic 11">
            <a:extLst>
              <a:ext uri="{FF2B5EF4-FFF2-40B4-BE49-F238E27FC236}">
                <a16:creationId xmlns:a16="http://schemas.microsoft.com/office/drawing/2014/main" id="{072B388E-2D3E-D34E-80F0-179A271F76B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40" y="1690688"/>
            <a:ext cx="914400" cy="914400"/>
          </a:xfrm>
          <a:prstGeom prst="rect">
            <a:avLst/>
          </a:prstGeom>
        </p:spPr>
      </p:pic>
      <p:pic>
        <p:nvPicPr>
          <p:cNvPr id="18" name="Graphic 17">
            <a:extLst>
              <a:ext uri="{FF2B5EF4-FFF2-40B4-BE49-F238E27FC236}">
                <a16:creationId xmlns:a16="http://schemas.microsoft.com/office/drawing/2014/main" id="{3C56242E-2E90-9140-B32D-B8BEE238E6F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64162" y="1690688"/>
            <a:ext cx="914400" cy="914400"/>
          </a:xfrm>
          <a:prstGeom prst="rect">
            <a:avLst/>
          </a:prstGeom>
        </p:spPr>
      </p:pic>
      <p:pic>
        <p:nvPicPr>
          <p:cNvPr id="8" name="Graphic 7">
            <a:extLst>
              <a:ext uri="{FF2B5EF4-FFF2-40B4-BE49-F238E27FC236}">
                <a16:creationId xmlns:a16="http://schemas.microsoft.com/office/drawing/2014/main" id="{CAF15CCA-E4E8-44AA-BCE3-842C2F1489BE}"/>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88375" y="392733"/>
            <a:ext cx="914400" cy="914400"/>
          </a:xfrm>
          <a:prstGeom prst="rect">
            <a:avLst/>
          </a:prstGeom>
        </p:spPr>
      </p:pic>
      <p:pic>
        <p:nvPicPr>
          <p:cNvPr id="11" name="Graphic 10">
            <a:extLst>
              <a:ext uri="{FF2B5EF4-FFF2-40B4-BE49-F238E27FC236}">
                <a16:creationId xmlns:a16="http://schemas.microsoft.com/office/drawing/2014/main" id="{4C44CC77-4B1B-49F8-AE46-42C6D6FA23A7}"/>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13264" y="405895"/>
            <a:ext cx="914400" cy="914400"/>
          </a:xfrm>
          <a:prstGeom prst="rect">
            <a:avLst/>
          </a:prstGeom>
        </p:spPr>
      </p:pic>
      <p:pic>
        <p:nvPicPr>
          <p:cNvPr id="14" name="Graphic 13">
            <a:extLst>
              <a:ext uri="{FF2B5EF4-FFF2-40B4-BE49-F238E27FC236}">
                <a16:creationId xmlns:a16="http://schemas.microsoft.com/office/drawing/2014/main" id="{500C714F-C6F4-476D-BE81-7E54AD6A9F0B}"/>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64162" y="4145185"/>
            <a:ext cx="914400" cy="914400"/>
          </a:xfrm>
          <a:prstGeom prst="rect">
            <a:avLst/>
          </a:prstGeom>
        </p:spPr>
      </p:pic>
    </p:spTree>
    <p:extLst>
      <p:ext uri="{BB962C8B-B14F-4D97-AF65-F5344CB8AC3E}">
        <p14:creationId xmlns:p14="http://schemas.microsoft.com/office/powerpoint/2010/main" val="404923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11B9-B349-2B49-96DF-A7B4C29CDE03}"/>
              </a:ext>
            </a:extLst>
          </p:cNvPr>
          <p:cNvSpPr>
            <a:spLocks noGrp="1"/>
          </p:cNvSpPr>
          <p:nvPr>
            <p:ph type="title"/>
          </p:nvPr>
        </p:nvSpPr>
        <p:spPr>
          <a:xfrm>
            <a:off x="1153618" y="1239927"/>
            <a:ext cx="4008586" cy="4680583"/>
          </a:xfrm>
        </p:spPr>
        <p:txBody>
          <a:bodyPr anchor="ctr">
            <a:normAutofit/>
          </a:bodyPr>
          <a:lstStyle/>
          <a:p>
            <a:r>
              <a:rPr lang="en-GB" sz="5200" b="1" dirty="0">
                <a:latin typeface="+mn-lt"/>
              </a:rPr>
              <a:t>The Accessibility Statement must contain:</a:t>
            </a:r>
          </a:p>
        </p:txBody>
      </p:sp>
      <p:sp>
        <p:nvSpPr>
          <p:cNvPr id="3" name="Content Placeholder 2">
            <a:extLst>
              <a:ext uri="{FF2B5EF4-FFF2-40B4-BE49-F238E27FC236}">
                <a16:creationId xmlns:a16="http://schemas.microsoft.com/office/drawing/2014/main" id="{2A840733-97F9-8B41-95D3-A955008C8717}"/>
              </a:ext>
            </a:extLst>
          </p:cNvPr>
          <p:cNvSpPr>
            <a:spLocks noGrp="1"/>
          </p:cNvSpPr>
          <p:nvPr>
            <p:ph idx="1"/>
          </p:nvPr>
        </p:nvSpPr>
        <p:spPr>
          <a:xfrm>
            <a:off x="5099484" y="275573"/>
            <a:ext cx="6164264" cy="5644937"/>
          </a:xfrm>
        </p:spPr>
        <p:txBody>
          <a:bodyPr anchor="ctr">
            <a:normAutofit/>
          </a:bodyPr>
          <a:lstStyle/>
          <a:p>
            <a:r>
              <a:rPr lang="en-GB" sz="2000" b="1" dirty="0"/>
              <a:t>Compliance status</a:t>
            </a:r>
          </a:p>
          <a:p>
            <a:pPr lvl="1"/>
            <a:r>
              <a:rPr lang="en-GB" sz="2000" dirty="0"/>
              <a:t>State if the website fully/partially/non-compliant</a:t>
            </a:r>
          </a:p>
          <a:p>
            <a:r>
              <a:rPr lang="en-GB" sz="2000" b="1" dirty="0"/>
              <a:t>Non-accessible content</a:t>
            </a:r>
          </a:p>
          <a:p>
            <a:pPr lvl="1"/>
            <a:r>
              <a:rPr lang="en-GB" sz="2000" dirty="0"/>
              <a:t>List non-accessible parts.  State why (e.g. exempt under legislation, disproportionate burden - assessment)</a:t>
            </a:r>
          </a:p>
          <a:p>
            <a:r>
              <a:rPr lang="en-GB" sz="2000" b="1" dirty="0"/>
              <a:t>Preparation of this accessibility statement </a:t>
            </a:r>
          </a:p>
          <a:p>
            <a:pPr lvl="1"/>
            <a:r>
              <a:rPr lang="en-GB" sz="2000" dirty="0"/>
              <a:t>Method used </a:t>
            </a:r>
            <a:r>
              <a:rPr lang="en-GB" sz="2000" dirty="0" err="1"/>
              <a:t>e.g</a:t>
            </a:r>
            <a:r>
              <a:rPr lang="en-GB" sz="2000" dirty="0"/>
              <a:t> independent audit</a:t>
            </a:r>
          </a:p>
          <a:p>
            <a:r>
              <a:rPr lang="en-GB" sz="2000" b="1" dirty="0"/>
              <a:t>Feedback and contact information </a:t>
            </a:r>
          </a:p>
          <a:p>
            <a:pPr lvl="1"/>
            <a:r>
              <a:rPr lang="en-GB" sz="2000" dirty="0"/>
              <a:t>Notify public body of issues</a:t>
            </a:r>
          </a:p>
          <a:p>
            <a:pPr lvl="1"/>
            <a:r>
              <a:rPr lang="en-GB" sz="2000" dirty="0"/>
              <a:t>Name person in charge of dealing with requests</a:t>
            </a:r>
          </a:p>
          <a:p>
            <a:r>
              <a:rPr lang="en-GB" sz="2000" b="1" dirty="0"/>
              <a:t>Enforcement procedure </a:t>
            </a:r>
          </a:p>
          <a:p>
            <a:pPr lvl="1"/>
            <a:r>
              <a:rPr lang="en-GB" sz="2000" dirty="0"/>
              <a:t>Equal Status Act 2000 (No. 8 of 2000) and the Disability Act 2005 (No. 14 of 2005) to the extent to which they apply to the body concerned. </a:t>
            </a:r>
          </a:p>
          <a:p>
            <a:pPr lvl="1"/>
            <a:endParaRPr lang="en-GB" sz="1600" dirty="0"/>
          </a:p>
          <a:p>
            <a:endParaRPr lang="en-GB" sz="1600" dirty="0"/>
          </a:p>
        </p:txBody>
      </p:sp>
      <p:sp>
        <p:nvSpPr>
          <p:cNvPr id="4" name="Rectangle 3"/>
          <p:cNvSpPr/>
          <p:nvPr/>
        </p:nvSpPr>
        <p:spPr>
          <a:xfrm>
            <a:off x="5307645" y="6024604"/>
            <a:ext cx="4555927" cy="461665"/>
          </a:xfrm>
          <a:prstGeom prst="rect">
            <a:avLst/>
          </a:prstGeom>
        </p:spPr>
        <p:txBody>
          <a:bodyPr wrap="none">
            <a:spAutoFit/>
          </a:bodyPr>
          <a:lstStyle/>
          <a:p>
            <a:r>
              <a:rPr lang="en-US" sz="2400" b="1" dirty="0">
                <a:hlinkClick r:id="rId2"/>
              </a:rPr>
              <a:t>Writing an Accessibility Statement</a:t>
            </a:r>
            <a:endParaRPr lang="en-US" sz="2400" b="1" dirty="0"/>
          </a:p>
        </p:txBody>
      </p:sp>
      <p:sp>
        <p:nvSpPr>
          <p:cNvPr id="11" name="Oval 10">
            <a:extLst>
              <a:ext uri="{C183D7F6-B498-43B3-948B-1728B52AA6E4}">
                <adec:decorative xmlns:adec="http://schemas.microsoft.com/office/drawing/2017/decorative" val="1"/>
              </a:ext>
            </a:extLst>
          </p:cNvPr>
          <p:cNvSpPr/>
          <p:nvPr/>
        </p:nvSpPr>
        <p:spPr>
          <a:xfrm>
            <a:off x="4386387" y="5920510"/>
            <a:ext cx="713096" cy="713096"/>
          </a:xfrm>
          <a:prstGeom prst="ellipse">
            <a:avLst/>
          </a:prstGeom>
          <a:blipFill rotWithShape="0">
            <a:blip r:embed="rId3"/>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0994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5D86"/>
        </a:solidFill>
        <a:effectLst/>
      </p:bgPr>
    </p:bg>
    <p:spTree>
      <p:nvGrpSpPr>
        <p:cNvPr id="1" name=""/>
        <p:cNvGrpSpPr/>
        <p:nvPr/>
      </p:nvGrpSpPr>
      <p:grpSpPr>
        <a:xfrm>
          <a:off x="0" y="0"/>
          <a:ext cx="0" cy="0"/>
          <a:chOff x="0" y="0"/>
          <a:chExt cx="0" cy="0"/>
        </a:xfrm>
      </p:grpSpPr>
      <p:sp>
        <p:nvSpPr>
          <p:cNvPr id="4" name="Title 2"/>
          <p:cNvSpPr>
            <a:spLocks noGrp="1"/>
          </p:cNvSpPr>
          <p:nvPr>
            <p:ph type="ctrTitle"/>
          </p:nvPr>
        </p:nvSpPr>
        <p:spPr>
          <a:xfrm>
            <a:off x="280911" y="333859"/>
            <a:ext cx="10637843" cy="824844"/>
          </a:xfrm>
        </p:spPr>
        <p:txBody>
          <a:bodyPr/>
          <a:lstStyle/>
          <a:p>
            <a:pPr rtl="0" eaLnBrk="1" latinLnBrk="0" hangingPunct="1"/>
            <a:r>
              <a:rPr lang="en-GB" sz="3600" b="1" kern="1200" dirty="0">
                <a:solidFill>
                  <a:srgbClr val="F89B2A"/>
                </a:solidFill>
                <a:effectLst/>
                <a:latin typeface="Helvetica LT Std"/>
                <a:ea typeface="+mn-ea"/>
                <a:cs typeface="+mn-cs"/>
              </a:rPr>
              <a:t>Web Accessibility Directive Training Series</a:t>
            </a:r>
            <a:endParaRPr lang="en-IE" dirty="0"/>
          </a:p>
        </p:txBody>
      </p:sp>
      <p:sp>
        <p:nvSpPr>
          <p:cNvPr id="5" name="TextBox 4"/>
          <p:cNvSpPr txBox="1"/>
          <p:nvPr/>
        </p:nvSpPr>
        <p:spPr>
          <a:xfrm>
            <a:off x="222028" y="1201589"/>
            <a:ext cx="1088136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The Irish Computer Society (ICS), in partnership with the National Disability Authority (NDA), is holding a series of 3 information seminars and 3 follow up training webinars on EU Web Accessibility Directive. </a:t>
            </a: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Each information seminar is lead by experts in the field of accessibility and is then followed by a more in-depth training webinar provided by </a:t>
            </a:r>
            <a:r>
              <a:rPr kumimoji="0" lang="en-GB" sz="1800" b="0" i="0" u="none" strike="noStrike" kern="1200" cap="none" spc="0" normalizeH="0" baseline="0" noProof="0" dirty="0" err="1">
                <a:ln>
                  <a:noFill/>
                </a:ln>
                <a:solidFill>
                  <a:prstClr val="white"/>
                </a:solidFill>
                <a:effectLst/>
                <a:uLnTx/>
                <a:uFillTx/>
                <a:latin typeface="Helvetica LT Std"/>
                <a:ea typeface="+mn-ea"/>
                <a:cs typeface="+mn-cs"/>
              </a:rPr>
              <a:t>AbilityNet</a:t>
            </a:r>
            <a:r>
              <a:rPr kumimoji="0" lang="en-GB" sz="1800" b="0" i="0" u="none" strike="noStrike" kern="1200" cap="none" spc="0" normalizeH="0" baseline="0" noProof="0" dirty="0">
                <a:ln>
                  <a:noFill/>
                </a:ln>
                <a:solidFill>
                  <a:prstClr val="white"/>
                </a:solidFill>
                <a:effectLst/>
                <a:uLnTx/>
                <a:uFillTx/>
                <a:latin typeface="Helvetica LT Std"/>
                <a:ea typeface="+mn-ea"/>
                <a:cs typeface="+mn-cs"/>
              </a:rPr>
              <a:t> on the same topic.</a:t>
            </a: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Today’s seminar will give you an overview of the Directive, the obligations it places on public bodies and the standards public websites and mobile apps must comply with and the monitoring function of the National Disability Authority.  Speakers will include Donal Rice from the NDA, Carine Marzin from the European Disability Forum (EDF) and Daniel Montalvo from World Wide Web Consortium (W3C).</a:t>
            </a: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Further information and registration can be found on</a:t>
            </a:r>
            <a:r>
              <a:rPr kumimoji="0" lang="en-GB" sz="1800" b="0" i="0" u="none" strike="noStrike" kern="1200" cap="none" spc="0" normalizeH="0" baseline="0" noProof="0" dirty="0">
                <a:ln>
                  <a:noFill/>
                </a:ln>
                <a:solidFill>
                  <a:srgbClr val="FFFF00"/>
                </a:solidFill>
                <a:effectLst/>
                <a:uLnTx/>
                <a:uFillTx/>
                <a:latin typeface="Helvetica LT Std"/>
                <a:ea typeface="+mn-ea"/>
                <a:cs typeface="+mn-cs"/>
              </a:rPr>
              <a:t> ics.ie/events</a:t>
            </a: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Become a member of ICS at </a:t>
            </a:r>
            <a:r>
              <a:rPr kumimoji="0" lang="en-GB" sz="1800" b="0" i="0" u="none" strike="noStrike" kern="1200" cap="none" spc="0" normalizeH="0" baseline="0" noProof="0" dirty="0">
                <a:ln>
                  <a:noFill/>
                </a:ln>
                <a:solidFill>
                  <a:srgbClr val="FFFF00"/>
                </a:solidFill>
                <a:effectLst/>
                <a:uLnTx/>
                <a:uFillTx/>
                <a:latin typeface="Helvetica LT Std"/>
                <a:ea typeface="+mn-ea"/>
                <a:cs typeface="+mn-cs"/>
              </a:rPr>
              <a:t>ics.ie/member</a:t>
            </a:r>
          </a:p>
        </p:txBody>
      </p:sp>
      <p:pic>
        <p:nvPicPr>
          <p:cNvPr id="8" name="Picture 7" descr="Mary Clea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1761" y="4182998"/>
            <a:ext cx="1623953" cy="1623953"/>
          </a:xfrm>
          <a:prstGeom prst="rect">
            <a:avLst/>
          </a:prstGeom>
          <a:effectLst>
            <a:glow rad="139700">
              <a:schemeClr val="accent4">
                <a:satMod val="175000"/>
                <a:alpha val="40000"/>
              </a:schemeClr>
            </a:glow>
          </a:effectLst>
        </p:spPr>
      </p:pic>
      <p:sp>
        <p:nvSpPr>
          <p:cNvPr id="9" name="TextBox 8"/>
          <p:cNvSpPr txBox="1"/>
          <p:nvPr/>
        </p:nvSpPr>
        <p:spPr>
          <a:xfrm>
            <a:off x="9726266" y="5882333"/>
            <a:ext cx="19717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Mary Cleary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Secretary General, ICS</a:t>
            </a:r>
            <a:endPar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5A7F177-438C-40EA-986C-BEB76A4A8B1E}"/>
              </a:ext>
            </a:extLst>
          </p:cNvPr>
          <p:cNvSpPr txBox="1"/>
          <p:nvPr/>
        </p:nvSpPr>
        <p:spPr>
          <a:xfrm>
            <a:off x="339634" y="6421214"/>
            <a:ext cx="8575040"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89B2A"/>
                </a:solidFill>
                <a:effectLst/>
                <a:uLnTx/>
                <a:uFillTx/>
                <a:latin typeface="Arial Black"/>
                <a:ea typeface="+mn-ea"/>
                <a:cs typeface="Arial"/>
              </a:rPr>
              <a:t>ICS - The voice of IT Professionals in Ireland – www.ics.ie​</a:t>
            </a:r>
            <a:endParaRPr kumimoji="0" lang="en-IE" sz="1600" b="0" i="0" u="none" strike="noStrike" kern="1200" cap="none" spc="0" normalizeH="0" baseline="0" noProof="0" dirty="0">
              <a:ln>
                <a:noFill/>
              </a:ln>
              <a:solidFill>
                <a:srgbClr val="F89B2A"/>
              </a:solidFill>
              <a:effectLst/>
              <a:uLnTx/>
              <a:uFillTx/>
              <a:latin typeface="Arial Black"/>
              <a:ea typeface="+mn-ea"/>
              <a:cs typeface="Arial"/>
            </a:endParaRPr>
          </a:p>
        </p:txBody>
      </p:sp>
    </p:spTree>
    <p:extLst>
      <p:ext uri="{BB962C8B-B14F-4D97-AF65-F5344CB8AC3E}">
        <p14:creationId xmlns:p14="http://schemas.microsoft.com/office/powerpoint/2010/main" val="2791165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7C34-4AC7-EC4C-A885-462C07D6D188}"/>
              </a:ext>
            </a:extLst>
          </p:cNvPr>
          <p:cNvSpPr>
            <a:spLocks noGrp="1"/>
          </p:cNvSpPr>
          <p:nvPr>
            <p:ph type="title"/>
          </p:nvPr>
        </p:nvSpPr>
        <p:spPr/>
        <p:txBody>
          <a:bodyPr/>
          <a:lstStyle/>
          <a:p>
            <a:r>
              <a:rPr lang="en-IE" sz="4400" b="1" dirty="0">
                <a:latin typeface="+mn-lt"/>
              </a:rPr>
              <a:t>Monitoring</a:t>
            </a:r>
            <a:endParaRPr lang="en-GB" b="1" dirty="0">
              <a:latin typeface="+mn-lt"/>
            </a:endParaRPr>
          </a:p>
        </p:txBody>
      </p:sp>
      <p:sp>
        <p:nvSpPr>
          <p:cNvPr id="4" name="Text Placeholder 3">
            <a:extLst>
              <a:ext uri="{FF2B5EF4-FFF2-40B4-BE49-F238E27FC236}">
                <a16:creationId xmlns:a16="http://schemas.microsoft.com/office/drawing/2014/main" id="{C15AA7C7-39C7-974C-A254-B5213E97FA54}"/>
              </a:ext>
            </a:extLst>
          </p:cNvPr>
          <p:cNvSpPr>
            <a:spLocks noGrp="1"/>
          </p:cNvSpPr>
          <p:nvPr>
            <p:ph type="body" idx="1"/>
          </p:nvPr>
        </p:nvSpPr>
        <p:spPr/>
        <p:txBody>
          <a:bodyPr/>
          <a:lstStyle/>
          <a:p>
            <a:r>
              <a:rPr lang="en-GB" dirty="0"/>
              <a:t>Monitoring </a:t>
            </a:r>
          </a:p>
        </p:txBody>
      </p:sp>
      <p:sp>
        <p:nvSpPr>
          <p:cNvPr id="3" name="Content Placeholder 2">
            <a:extLst>
              <a:ext uri="{FF2B5EF4-FFF2-40B4-BE49-F238E27FC236}">
                <a16:creationId xmlns:a16="http://schemas.microsoft.com/office/drawing/2014/main" id="{4AFE7D92-96D4-004E-86AA-C96D3E954E67}"/>
              </a:ext>
            </a:extLst>
          </p:cNvPr>
          <p:cNvSpPr>
            <a:spLocks noGrp="1"/>
          </p:cNvSpPr>
          <p:nvPr>
            <p:ph sz="half" idx="2"/>
          </p:nvPr>
        </p:nvSpPr>
        <p:spPr/>
        <p:txBody>
          <a:bodyPr>
            <a:noAutofit/>
          </a:bodyPr>
          <a:lstStyle/>
          <a:p>
            <a:r>
              <a:rPr lang="en-IE" sz="1800" dirty="0"/>
              <a:t>NDA national monitoring body</a:t>
            </a:r>
          </a:p>
          <a:p>
            <a:r>
              <a:rPr lang="en-IE" sz="1800" dirty="0"/>
              <a:t>Conducted annually</a:t>
            </a:r>
          </a:p>
          <a:p>
            <a:r>
              <a:rPr lang="en-IE" sz="1800" dirty="0"/>
              <a:t>Register of websites </a:t>
            </a:r>
          </a:p>
          <a:p>
            <a:r>
              <a:rPr lang="en-IE" sz="1800" dirty="0"/>
              <a:t>Reviews:</a:t>
            </a:r>
          </a:p>
          <a:p>
            <a:pPr lvl="1"/>
            <a:r>
              <a:rPr lang="en-IE" sz="1800" dirty="0"/>
              <a:t>In-depth – 5 in 2021</a:t>
            </a:r>
          </a:p>
          <a:p>
            <a:pPr lvl="1"/>
            <a:r>
              <a:rPr lang="en-IE" sz="1800" dirty="0"/>
              <a:t>Mobile app – 2 in 2021</a:t>
            </a:r>
          </a:p>
          <a:p>
            <a:pPr lvl="1"/>
            <a:r>
              <a:rPr lang="en-IE" sz="1800" dirty="0"/>
              <a:t>Simplified – 50 in 2021</a:t>
            </a:r>
          </a:p>
          <a:p>
            <a:r>
              <a:rPr lang="en-IE" sz="1800" dirty="0"/>
              <a:t>When: October 2021</a:t>
            </a:r>
          </a:p>
          <a:p>
            <a:r>
              <a:rPr lang="en-IE" sz="1800" dirty="0"/>
              <a:t>Numbers to increase by 400% in 2022</a:t>
            </a:r>
          </a:p>
        </p:txBody>
      </p:sp>
      <p:sp>
        <p:nvSpPr>
          <p:cNvPr id="5" name="Text Placeholder 4">
            <a:extLst>
              <a:ext uri="{FF2B5EF4-FFF2-40B4-BE49-F238E27FC236}">
                <a16:creationId xmlns:a16="http://schemas.microsoft.com/office/drawing/2014/main" id="{81DF0243-088A-8746-BE7E-80FEF1A53D0C}"/>
              </a:ext>
            </a:extLst>
          </p:cNvPr>
          <p:cNvSpPr>
            <a:spLocks noGrp="1"/>
          </p:cNvSpPr>
          <p:nvPr>
            <p:ph type="body" sz="quarter" idx="3"/>
          </p:nvPr>
        </p:nvSpPr>
        <p:spPr/>
        <p:txBody>
          <a:bodyPr/>
          <a:lstStyle/>
          <a:p>
            <a:r>
              <a:rPr lang="en-GB" dirty="0"/>
              <a:t>Reporting</a:t>
            </a:r>
          </a:p>
        </p:txBody>
      </p:sp>
      <p:sp>
        <p:nvSpPr>
          <p:cNvPr id="6" name="Content Placeholder 5">
            <a:extLst>
              <a:ext uri="{FF2B5EF4-FFF2-40B4-BE49-F238E27FC236}">
                <a16:creationId xmlns:a16="http://schemas.microsoft.com/office/drawing/2014/main" id="{E6C19799-875F-1F43-B024-D24AF971B2C4}"/>
              </a:ext>
            </a:extLst>
          </p:cNvPr>
          <p:cNvSpPr>
            <a:spLocks noGrp="1"/>
          </p:cNvSpPr>
          <p:nvPr>
            <p:ph sz="quarter" idx="4"/>
          </p:nvPr>
        </p:nvSpPr>
        <p:spPr>
          <a:xfrm>
            <a:off x="6172200" y="2505075"/>
            <a:ext cx="5183188" cy="2515042"/>
          </a:xfrm>
        </p:spPr>
        <p:txBody>
          <a:bodyPr>
            <a:normAutofit fontScale="85000" lnSpcReduction="20000"/>
          </a:bodyPr>
          <a:lstStyle/>
          <a:p>
            <a:r>
              <a:rPr lang="en-GB" dirty="0"/>
              <a:t>Report to European Commission by 23 December 2021</a:t>
            </a:r>
          </a:p>
          <a:p>
            <a:r>
              <a:rPr lang="en-GB" dirty="0"/>
              <a:t>Evaluation results, methodology used, </a:t>
            </a:r>
          </a:p>
          <a:p>
            <a:endParaRPr lang="en-GB" dirty="0"/>
          </a:p>
          <a:p>
            <a:r>
              <a:rPr lang="en-GB" dirty="0"/>
              <a:t>Support capacity building and competence in public sector and web design community</a:t>
            </a:r>
          </a:p>
          <a:p>
            <a:endParaRPr lang="en-GB" dirty="0"/>
          </a:p>
          <a:p>
            <a:endParaRPr lang="en-GB" dirty="0"/>
          </a:p>
        </p:txBody>
      </p:sp>
      <p:pic>
        <p:nvPicPr>
          <p:cNvPr id="5124"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935" y="5577080"/>
            <a:ext cx="2712227" cy="1012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10628" y="5648080"/>
            <a:ext cx="2756792" cy="870566"/>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20945" y="189727"/>
            <a:ext cx="1823613" cy="1701779"/>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4782" y="169734"/>
            <a:ext cx="1826796" cy="1683829"/>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066" y="1922943"/>
            <a:ext cx="711082" cy="663575"/>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6084" y="1922943"/>
            <a:ext cx="719916" cy="663575"/>
          </a:xfrm>
          <a:prstGeom prst="rect">
            <a:avLst/>
          </a:prstGeom>
        </p:spPr>
      </p:pic>
    </p:spTree>
    <p:extLst>
      <p:ext uri="{BB962C8B-B14F-4D97-AF65-F5344CB8AC3E}">
        <p14:creationId xmlns:p14="http://schemas.microsoft.com/office/powerpoint/2010/main" val="101159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84" y="373992"/>
            <a:ext cx="10515600" cy="1325563"/>
          </a:xfrm>
        </p:spPr>
        <p:txBody>
          <a:bodyPr>
            <a:normAutofit/>
          </a:bodyPr>
          <a:lstStyle/>
          <a:p>
            <a:r>
              <a:rPr lang="en-US" sz="3600" dirty="0">
                <a:hlinkClick r:id="rId3"/>
              </a:rPr>
              <a:t>ICS NDA Web Accessibility Directive Training Series</a:t>
            </a:r>
            <a:endParaRPr lang="en-IE" sz="3600" dirty="0"/>
          </a:p>
        </p:txBody>
      </p:sp>
      <p:sp>
        <p:nvSpPr>
          <p:cNvPr id="3" name="Content Placeholder 2"/>
          <p:cNvSpPr>
            <a:spLocks noGrp="1"/>
          </p:cNvSpPr>
          <p:nvPr>
            <p:ph idx="1"/>
          </p:nvPr>
        </p:nvSpPr>
        <p:spPr>
          <a:xfrm>
            <a:off x="2909455" y="1825625"/>
            <a:ext cx="9196899" cy="4351338"/>
          </a:xfrm>
        </p:spPr>
        <p:txBody>
          <a:bodyPr>
            <a:normAutofit fontScale="92500" lnSpcReduction="10000"/>
          </a:bodyPr>
          <a:lstStyle/>
          <a:p>
            <a:pPr lvl="0"/>
            <a:r>
              <a:rPr lang="en-IE" dirty="0"/>
              <a:t>28 April: Information Seminar – </a:t>
            </a:r>
            <a:r>
              <a:rPr lang="en-IE" b="1" dirty="0"/>
              <a:t>Accessibility: The right choice - Inclusion, universal design and accessibility in online public services</a:t>
            </a:r>
          </a:p>
          <a:p>
            <a:pPr lvl="0"/>
            <a:endParaRPr lang="en-IE" dirty="0"/>
          </a:p>
          <a:p>
            <a:pPr lvl="0"/>
            <a:r>
              <a:rPr lang="en-IE" dirty="0"/>
              <a:t>12 May: Training Webinar - </a:t>
            </a:r>
            <a:r>
              <a:rPr lang="en-IE" b="1" dirty="0"/>
              <a:t>How to Create Accessible Documents and Presentations</a:t>
            </a:r>
          </a:p>
          <a:p>
            <a:pPr lvl="0"/>
            <a:endParaRPr lang="en-IE" dirty="0"/>
          </a:p>
          <a:p>
            <a:pPr lvl="0"/>
            <a:r>
              <a:rPr lang="en-IE" dirty="0"/>
              <a:t>26 May: Training Webinar - </a:t>
            </a:r>
            <a:r>
              <a:rPr lang="en-IE" b="1" dirty="0"/>
              <a:t>Accessibility Testing in Mobile Apps</a:t>
            </a:r>
          </a:p>
          <a:p>
            <a:pPr lvl="0"/>
            <a:endParaRPr lang="en-IE" dirty="0"/>
          </a:p>
          <a:p>
            <a:pPr lvl="0"/>
            <a:r>
              <a:rPr lang="en-IE" dirty="0"/>
              <a:t>2 June: Information Seminar – </a:t>
            </a:r>
            <a:r>
              <a:rPr lang="en-IE" b="1" dirty="0"/>
              <a:t>Organisational factors to improve accessibility</a:t>
            </a:r>
            <a:r>
              <a:rPr lang="en-IE" dirty="0"/>
              <a:t> </a:t>
            </a:r>
          </a:p>
          <a:p>
            <a:endParaRPr lang="en-IE" dirty="0"/>
          </a:p>
        </p:txBody>
      </p:sp>
      <p:pic>
        <p:nvPicPr>
          <p:cNvPr id="5"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958" y="3077728"/>
            <a:ext cx="1698835" cy="755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409" b="33430"/>
          <a:stretch/>
        </p:blipFill>
        <p:spPr bwMode="auto">
          <a:xfrm>
            <a:off x="107392" y="4331546"/>
            <a:ext cx="2882714" cy="98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460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385121" cy="1340286"/>
          </a:xfrm>
        </p:spPr>
        <p:txBody>
          <a:bodyPr/>
          <a:lstStyle/>
          <a:p>
            <a:r>
              <a:rPr lang="en-IE" dirty="0"/>
              <a:t>Resources</a:t>
            </a:r>
          </a:p>
        </p:txBody>
      </p:sp>
      <p:sp>
        <p:nvSpPr>
          <p:cNvPr id="3" name="Content Placeholder 2"/>
          <p:cNvSpPr>
            <a:spLocks noGrp="1"/>
          </p:cNvSpPr>
          <p:nvPr>
            <p:ph idx="1"/>
          </p:nvPr>
        </p:nvSpPr>
        <p:spPr>
          <a:xfrm>
            <a:off x="838200" y="2026508"/>
            <a:ext cx="10515600" cy="3861530"/>
          </a:xfrm>
        </p:spPr>
        <p:txBody>
          <a:bodyPr/>
          <a:lstStyle/>
          <a:p>
            <a:r>
              <a:rPr lang="en-US" dirty="0">
                <a:hlinkClick r:id="rId2"/>
              </a:rPr>
              <a:t>EU Web Accessibility Directive</a:t>
            </a:r>
            <a:endParaRPr lang="en-US" dirty="0">
              <a:hlinkClick r:id="rId3"/>
            </a:endParaRPr>
          </a:p>
          <a:p>
            <a:r>
              <a:rPr lang="en-US" dirty="0">
                <a:hlinkClick r:id="rId3"/>
              </a:rPr>
              <a:t>Web Accessibility Techniques</a:t>
            </a:r>
            <a:endParaRPr lang="en-US" dirty="0"/>
          </a:p>
          <a:p>
            <a:r>
              <a:rPr lang="en-US" dirty="0">
                <a:hlinkClick r:id="rId4"/>
              </a:rPr>
              <a:t>Writing an Accessibility Statement</a:t>
            </a:r>
            <a:endParaRPr lang="en-US" dirty="0"/>
          </a:p>
          <a:p>
            <a:r>
              <a:rPr lang="en-US" dirty="0">
                <a:hlinkClick r:id="rId5"/>
              </a:rPr>
              <a:t>Guidance and resources</a:t>
            </a:r>
            <a:endParaRPr lang="en-US" dirty="0"/>
          </a:p>
          <a:p>
            <a:endParaRPr lang="en-IE" dirty="0"/>
          </a:p>
          <a:p>
            <a:pPr lvl="1"/>
            <a:endParaRPr lang="en-IE" dirty="0"/>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4627" y="5888037"/>
            <a:ext cx="19050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6309" y="102790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109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121" y="0"/>
            <a:ext cx="10515600" cy="1325563"/>
          </a:xfrm>
        </p:spPr>
        <p:txBody>
          <a:bodyPr/>
          <a:lstStyle/>
          <a:p>
            <a:pPr algn="ctr"/>
            <a:r>
              <a:rPr lang="en-IE" dirty="0"/>
              <a:t>One more thing…</a:t>
            </a:r>
          </a:p>
        </p:txBody>
      </p:sp>
      <p:sp>
        <p:nvSpPr>
          <p:cNvPr id="7" name="Title 1">
            <a:extLst>
              <a:ext uri="{FF2B5EF4-FFF2-40B4-BE49-F238E27FC236}">
                <a16:creationId xmlns:a16="http://schemas.microsoft.com/office/drawing/2014/main" id="{DDF875EC-B8C0-6146-B053-AF949E5D6A1B}"/>
              </a:ext>
            </a:extLst>
          </p:cNvPr>
          <p:cNvSpPr txBox="1">
            <a:spLocks/>
          </p:cNvSpPr>
          <p:nvPr/>
        </p:nvSpPr>
        <p:spPr>
          <a:xfrm>
            <a:off x="2890365" y="5481577"/>
            <a:ext cx="66235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t>Web Accessibility Techniques</a:t>
            </a:r>
            <a:endParaRPr lang="en-US" b="1" dirty="0"/>
          </a:p>
        </p:txBody>
      </p:sp>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0317" y="1465385"/>
            <a:ext cx="2697297" cy="3735587"/>
          </a:xfrm>
        </p:spPr>
      </p:pic>
    </p:spTree>
    <p:extLst>
      <p:ext uri="{BB962C8B-B14F-4D97-AF65-F5344CB8AC3E}">
        <p14:creationId xmlns:p14="http://schemas.microsoft.com/office/powerpoint/2010/main" val="227405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75EC-B8C0-6146-B053-AF949E5D6A1B}"/>
              </a:ext>
            </a:extLst>
          </p:cNvPr>
          <p:cNvSpPr>
            <a:spLocks noGrp="1"/>
          </p:cNvSpPr>
          <p:nvPr>
            <p:ph type="title"/>
          </p:nvPr>
        </p:nvSpPr>
        <p:spPr>
          <a:xfrm>
            <a:off x="838200" y="365125"/>
            <a:ext cx="10515600" cy="914401"/>
          </a:xfrm>
        </p:spPr>
        <p:txBody>
          <a:bodyPr/>
          <a:lstStyle/>
          <a:p>
            <a:r>
              <a:rPr lang="en-IE" b="1" dirty="0"/>
              <a:t>Web Accessibility Techniques</a:t>
            </a:r>
            <a:endParaRPr lang="en-US" b="1" dirty="0"/>
          </a:p>
        </p:txBody>
      </p:sp>
      <p:sp>
        <p:nvSpPr>
          <p:cNvPr id="6" name="TextBox 5">
            <a:extLst>
              <a:ext uri="{FF2B5EF4-FFF2-40B4-BE49-F238E27FC236}">
                <a16:creationId xmlns:a16="http://schemas.microsoft.com/office/drawing/2014/main" id="{F898F1D2-2B1B-4743-82CA-7CD0C99FDAB4}"/>
              </a:ext>
            </a:extLst>
          </p:cNvPr>
          <p:cNvSpPr txBox="1"/>
          <p:nvPr/>
        </p:nvSpPr>
        <p:spPr>
          <a:xfrm>
            <a:off x="838200" y="1233488"/>
            <a:ext cx="6888829"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Developers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Designers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Content providers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Each section contains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Introduction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50+ Topics and sub-topics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Examples, code snippets, do’s/don’ts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Screenshot of NDA Website showing Web Accessibility Techniques.">
            <a:extLst>
              <a:ext uri="{FF2B5EF4-FFF2-40B4-BE49-F238E27FC236}">
                <a16:creationId xmlns:a16="http://schemas.microsoft.com/office/drawing/2014/main" id="{69D27AA2-A888-2942-8496-AE9858972933}"/>
              </a:ext>
            </a:extLst>
          </p:cNvPr>
          <p:cNvPicPr>
            <a:picLocks noChangeAspect="1"/>
          </p:cNvPicPr>
          <p:nvPr/>
        </p:nvPicPr>
        <p:blipFill rotWithShape="1">
          <a:blip r:embed="rId3">
            <a:extLst>
              <a:ext uri="{28A0092B-C50C-407E-A947-70E740481C1C}">
                <a14:useLocalDpi xmlns:a14="http://schemas.microsoft.com/office/drawing/2010/main" val="0"/>
              </a:ext>
            </a:extLst>
          </a:blip>
          <a:srcRect l="35478" t="16883" r="12459" b="8213"/>
          <a:stretch/>
        </p:blipFill>
        <p:spPr>
          <a:xfrm>
            <a:off x="8184956" y="501584"/>
            <a:ext cx="3827645" cy="4869805"/>
          </a:xfrm>
          <a:prstGeom prst="rect">
            <a:avLst/>
          </a:prstGeom>
          <a:ln>
            <a:noFill/>
          </a:ln>
          <a:effectLst>
            <a:outerShdw blurRad="190500" algn="tl" rotWithShape="0">
              <a:srgbClr val="000000">
                <a:alpha val="70000"/>
              </a:srgbClr>
            </a:outerShdw>
          </a:effectLst>
        </p:spPr>
      </p:pic>
      <p:sp>
        <p:nvSpPr>
          <p:cNvPr id="3" name="Rectangle 2"/>
          <p:cNvSpPr/>
          <p:nvPr/>
        </p:nvSpPr>
        <p:spPr>
          <a:xfrm>
            <a:off x="8184956" y="5894751"/>
            <a:ext cx="3899722" cy="461665"/>
          </a:xfrm>
          <a:prstGeom prst="rect">
            <a:avLst/>
          </a:prstGeom>
        </p:spPr>
        <p:txBody>
          <a:bodyPr wrap="none">
            <a:spAutoFit/>
          </a:bodyPr>
          <a:lstStyle/>
          <a:p>
            <a:r>
              <a:rPr lang="en-IE" sz="2400" b="1" dirty="0">
                <a:hlinkClick r:id="rId4"/>
              </a:rPr>
              <a:t>Web Accessibility Techniques</a:t>
            </a:r>
            <a:endParaRPr lang="en-US" sz="2400" b="1" dirty="0"/>
          </a:p>
        </p:txBody>
      </p:sp>
      <p:pic>
        <p:nvPicPr>
          <p:cNvPr id="7" name="Content Placeholder 4">
            <a:extLst>
              <a:ext uri="{FF2B5EF4-FFF2-40B4-BE49-F238E27FC236}">
                <a16:creationId xmlns:a16="http://schemas.microsoft.com/office/drawing/2014/main" id="{95539C96-81FB-044F-924E-48B05B83E29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6790" y="1233488"/>
            <a:ext cx="914400" cy="914400"/>
          </a:xfrm>
          <a:prstGeom prst="rect">
            <a:avLst/>
          </a:prstGeom>
        </p:spPr>
      </p:pic>
      <p:pic>
        <p:nvPicPr>
          <p:cNvPr id="9" name="Graphic 3">
            <a:extLst>
              <a:ext uri="{FF2B5EF4-FFF2-40B4-BE49-F238E27FC236}">
                <a16:creationId xmlns:a16="http://schemas.microsoft.com/office/drawing/2014/main" id="{F8AFCFEB-794E-4D4A-A0AB-458806BFE5F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11077" y="2401673"/>
            <a:ext cx="1070113" cy="1070113"/>
          </a:xfrm>
          <a:prstGeom prst="rect">
            <a:avLst/>
          </a:prstGeom>
        </p:spPr>
      </p:pic>
      <p:pic>
        <p:nvPicPr>
          <p:cNvPr id="10" name="Graphic 3">
            <a:extLst>
              <a:ext uri="{FF2B5EF4-FFF2-40B4-BE49-F238E27FC236}">
                <a16:creationId xmlns:a16="http://schemas.microsoft.com/office/drawing/2014/main" id="{750A660F-CAA2-4C48-9F7D-FB5C03CF61B3}"/>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65307" y="3553139"/>
            <a:ext cx="914400" cy="914400"/>
          </a:xfrm>
          <a:prstGeom prst="rect">
            <a:avLst/>
          </a:prstGeom>
        </p:spPr>
      </p:pic>
    </p:spTree>
    <p:extLst>
      <p:ext uri="{BB962C8B-B14F-4D97-AF65-F5344CB8AC3E}">
        <p14:creationId xmlns:p14="http://schemas.microsoft.com/office/powerpoint/2010/main" val="4112103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 Department of the Environment, Climate and Communications"/>
          <p:cNvPicPr>
            <a:picLocks noGrp="1" noChangeAspect="1"/>
          </p:cNvPicPr>
          <p:nvPr>
            <p:ph idx="4294967295"/>
          </p:nvPr>
        </p:nvPicPr>
        <p:blipFill>
          <a:blip r:embed="rId2"/>
          <a:stretch>
            <a:fillRect/>
          </a:stretch>
        </p:blipFill>
        <p:spPr>
          <a:xfrm>
            <a:off x="0" y="1423988"/>
            <a:ext cx="2840038" cy="1238250"/>
          </a:xfrm>
          <a:prstGeom prst="rect">
            <a:avLst/>
          </a:prstGeom>
          <a:ln>
            <a:noFill/>
          </a:ln>
        </p:spPr>
      </p:pic>
      <p:pic>
        <p:nvPicPr>
          <p:cNvPr id="5" name="Picture 4" descr="Logo InterAccess&#10;Accessible UX"/>
          <p:cNvPicPr>
            <a:picLocks noChangeAspect="1"/>
          </p:cNvPicPr>
          <p:nvPr/>
        </p:nvPicPr>
        <p:blipFill>
          <a:blip r:embed="rId3"/>
          <a:stretch>
            <a:fillRect/>
          </a:stretch>
        </p:blipFill>
        <p:spPr>
          <a:xfrm>
            <a:off x="5999317" y="2547543"/>
            <a:ext cx="2059350" cy="820523"/>
          </a:xfrm>
          <a:prstGeom prst="rect">
            <a:avLst/>
          </a:prstGeom>
          <a:ln>
            <a:noFill/>
          </a:ln>
        </p:spPr>
      </p:pic>
      <p:pic>
        <p:nvPicPr>
          <p:cNvPr id="6" name="Picture 5" descr="Logo Department of Education"/>
          <p:cNvPicPr>
            <a:picLocks noChangeAspect="1"/>
          </p:cNvPicPr>
          <p:nvPr/>
        </p:nvPicPr>
        <p:blipFill>
          <a:blip r:embed="rId4"/>
          <a:stretch>
            <a:fillRect/>
          </a:stretch>
        </p:blipFill>
        <p:spPr>
          <a:xfrm>
            <a:off x="607093" y="2928988"/>
            <a:ext cx="2298032" cy="1094874"/>
          </a:xfrm>
          <a:prstGeom prst="rect">
            <a:avLst/>
          </a:prstGeom>
        </p:spPr>
      </p:pic>
      <p:pic>
        <p:nvPicPr>
          <p:cNvPr id="7" name="Picture 6" descr="Logo TU Dublin &#10;Technological University Dublin"/>
          <p:cNvPicPr>
            <a:picLocks noChangeAspect="1"/>
          </p:cNvPicPr>
          <p:nvPr/>
        </p:nvPicPr>
        <p:blipFill>
          <a:blip r:embed="rId5"/>
          <a:stretch>
            <a:fillRect/>
          </a:stretch>
        </p:blipFill>
        <p:spPr>
          <a:xfrm>
            <a:off x="9449102" y="2098686"/>
            <a:ext cx="1997242" cy="1191126"/>
          </a:xfrm>
          <a:prstGeom prst="rect">
            <a:avLst/>
          </a:prstGeom>
        </p:spPr>
      </p:pic>
      <p:pic>
        <p:nvPicPr>
          <p:cNvPr id="8" name="Picture 7" descr="Logo IHREC&#10;Irish Human Rights and Equality Commission"/>
          <p:cNvPicPr>
            <a:picLocks noChangeAspect="1"/>
          </p:cNvPicPr>
          <p:nvPr/>
        </p:nvPicPr>
        <p:blipFill>
          <a:blip r:embed="rId6"/>
          <a:stretch>
            <a:fillRect/>
          </a:stretch>
        </p:blipFill>
        <p:spPr>
          <a:xfrm>
            <a:off x="6312638" y="3673541"/>
            <a:ext cx="4487779" cy="1275347"/>
          </a:xfrm>
          <a:prstGeom prst="rect">
            <a:avLst/>
          </a:prstGeom>
          <a:noFill/>
          <a:ln>
            <a:noFill/>
          </a:ln>
        </p:spPr>
      </p:pic>
      <p:pic>
        <p:nvPicPr>
          <p:cNvPr id="9" name="Picture 8" descr="Logo OGCIO&#10;Office of the Government Chief Information Officer"/>
          <p:cNvPicPr>
            <a:picLocks noChangeAspect="1"/>
          </p:cNvPicPr>
          <p:nvPr/>
        </p:nvPicPr>
        <p:blipFill>
          <a:blip r:embed="rId7"/>
          <a:stretch>
            <a:fillRect/>
          </a:stretch>
        </p:blipFill>
        <p:spPr>
          <a:xfrm>
            <a:off x="444667" y="4529187"/>
            <a:ext cx="4920916" cy="1130968"/>
          </a:xfrm>
          <a:prstGeom prst="rect">
            <a:avLst/>
          </a:prstGeom>
          <a:ln>
            <a:noFill/>
          </a:ln>
        </p:spPr>
      </p:pic>
      <p:pic>
        <p:nvPicPr>
          <p:cNvPr id="10" name="Picture 9" descr="Logo Health Service Executive with text saying&#10;our health service"/>
          <p:cNvPicPr>
            <a:picLocks noChangeAspect="1"/>
          </p:cNvPicPr>
          <p:nvPr/>
        </p:nvPicPr>
        <p:blipFill>
          <a:blip r:embed="rId8"/>
          <a:stretch>
            <a:fillRect/>
          </a:stretch>
        </p:blipFill>
        <p:spPr>
          <a:xfrm>
            <a:off x="4052513" y="1639994"/>
            <a:ext cx="3573379" cy="842211"/>
          </a:xfrm>
          <a:prstGeom prst="rect">
            <a:avLst/>
          </a:prstGeom>
          <a:ln>
            <a:noFill/>
          </a:ln>
        </p:spPr>
      </p:pic>
      <p:pic>
        <p:nvPicPr>
          <p:cNvPr id="11" name="Picture 10" descr="Logo Houghton Miffin Harcourt"/>
          <p:cNvPicPr>
            <a:picLocks noChangeAspect="1"/>
          </p:cNvPicPr>
          <p:nvPr/>
        </p:nvPicPr>
        <p:blipFill>
          <a:blip r:embed="rId9"/>
          <a:stretch>
            <a:fillRect/>
          </a:stretch>
        </p:blipFill>
        <p:spPr>
          <a:xfrm>
            <a:off x="3989255" y="3279401"/>
            <a:ext cx="1239253" cy="818147"/>
          </a:xfrm>
          <a:prstGeom prst="rect">
            <a:avLst/>
          </a:prstGeom>
          <a:ln>
            <a:solidFill>
              <a:schemeClr val="tx1"/>
            </a:solidFill>
          </a:ln>
        </p:spPr>
      </p:pic>
      <p:pic>
        <p:nvPicPr>
          <p:cNvPr id="12" name="Picture 11" descr="Logo NCBI &#10;Working for People with Sight Loss"/>
          <p:cNvPicPr>
            <a:picLocks noChangeAspect="1"/>
          </p:cNvPicPr>
          <p:nvPr/>
        </p:nvPicPr>
        <p:blipFill>
          <a:blip r:embed="rId10"/>
          <a:stretch>
            <a:fillRect/>
          </a:stretch>
        </p:blipFill>
        <p:spPr>
          <a:xfrm>
            <a:off x="8783272" y="297729"/>
            <a:ext cx="2167318" cy="1411277"/>
          </a:xfrm>
          <a:prstGeom prst="rect">
            <a:avLst/>
          </a:prstGeom>
        </p:spPr>
      </p:pic>
      <p:pic>
        <p:nvPicPr>
          <p:cNvPr id="13" name="Picture 12" descr="Logo UCC University College Cork"/>
          <p:cNvPicPr>
            <a:picLocks noChangeAspect="1"/>
          </p:cNvPicPr>
          <p:nvPr/>
        </p:nvPicPr>
        <p:blipFill>
          <a:blip r:embed="rId11"/>
          <a:stretch>
            <a:fillRect/>
          </a:stretch>
        </p:blipFill>
        <p:spPr>
          <a:xfrm>
            <a:off x="282241" y="201150"/>
            <a:ext cx="1744579" cy="1046747"/>
          </a:xfrm>
          <a:prstGeom prst="rect">
            <a:avLst/>
          </a:prstGeom>
        </p:spPr>
      </p:pic>
      <p:pic>
        <p:nvPicPr>
          <p:cNvPr id="14" name="Picture 13" descr="Logo pTools"/>
          <p:cNvPicPr>
            <a:picLocks noChangeAspect="1"/>
          </p:cNvPicPr>
          <p:nvPr/>
        </p:nvPicPr>
        <p:blipFill>
          <a:blip r:embed="rId12"/>
          <a:stretch>
            <a:fillRect/>
          </a:stretch>
        </p:blipFill>
        <p:spPr>
          <a:xfrm>
            <a:off x="4103318" y="297729"/>
            <a:ext cx="1792705" cy="878305"/>
          </a:xfrm>
          <a:prstGeom prst="rect">
            <a:avLst/>
          </a:prstGeom>
        </p:spPr>
      </p:pic>
      <p:pic>
        <p:nvPicPr>
          <p:cNvPr id="15" name="Picture 14" descr="Logo Bord Bia&#10;Irish Food Board"/>
          <p:cNvPicPr>
            <a:picLocks noChangeAspect="1"/>
          </p:cNvPicPr>
          <p:nvPr/>
        </p:nvPicPr>
        <p:blipFill>
          <a:blip r:embed="rId13"/>
          <a:stretch>
            <a:fillRect/>
          </a:stretch>
        </p:blipFill>
        <p:spPr>
          <a:xfrm>
            <a:off x="8892373" y="5332617"/>
            <a:ext cx="1949116" cy="914400"/>
          </a:xfrm>
          <a:prstGeom prst="rect">
            <a:avLst/>
          </a:prstGeom>
        </p:spPr>
      </p:pic>
      <p:pic>
        <p:nvPicPr>
          <p:cNvPr id="16" name="Picture 15" descr="Logo Sign Language Interpreting Service"/>
          <p:cNvPicPr>
            <a:picLocks noChangeAspect="1"/>
          </p:cNvPicPr>
          <p:nvPr/>
        </p:nvPicPr>
        <p:blipFill>
          <a:blip r:embed="rId14"/>
          <a:stretch>
            <a:fillRect/>
          </a:stretch>
        </p:blipFill>
        <p:spPr>
          <a:xfrm>
            <a:off x="4262503" y="5645176"/>
            <a:ext cx="3416968" cy="1058779"/>
          </a:xfrm>
          <a:prstGeom prst="rect">
            <a:avLst/>
          </a:prstGeom>
        </p:spPr>
      </p:pic>
      <p:sp>
        <p:nvSpPr>
          <p:cNvPr id="2" name="Title 1" hidden="1"/>
          <p:cNvSpPr>
            <a:spLocks noGrp="1"/>
          </p:cNvSpPr>
          <p:nvPr>
            <p:ph type="title"/>
          </p:nvPr>
        </p:nvSpPr>
        <p:spPr/>
        <p:txBody>
          <a:bodyPr/>
          <a:lstStyle/>
          <a:p>
            <a:r>
              <a:rPr lang="en-US" dirty="0">
                <a:solidFill>
                  <a:schemeClr val="bg1"/>
                </a:solidFill>
              </a:rPr>
              <a:t>Peer </a:t>
            </a:r>
            <a:r>
              <a:rPr lang="en-US" dirty="0" err="1">
                <a:solidFill>
                  <a:schemeClr val="bg1"/>
                </a:solidFill>
              </a:rPr>
              <a:t>reviewersStakeholders</a:t>
            </a:r>
            <a:endParaRPr lang="en-IE" dirty="0">
              <a:solidFill>
                <a:schemeClr val="bg1"/>
              </a:solidFill>
            </a:endParaRPr>
          </a:p>
        </p:txBody>
      </p:sp>
    </p:spTree>
    <p:extLst>
      <p:ext uri="{BB962C8B-B14F-4D97-AF65-F5344CB8AC3E}">
        <p14:creationId xmlns:p14="http://schemas.microsoft.com/office/powerpoint/2010/main" val="4273197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5180" y="253859"/>
            <a:ext cx="5410200" cy="2387600"/>
          </a:xfrm>
        </p:spPr>
        <p:txBody>
          <a:bodyPr>
            <a:normAutofit/>
          </a:bodyPr>
          <a:lstStyle/>
          <a:p>
            <a:pPr algn="l"/>
            <a:r>
              <a:rPr lang="en-IE" dirty="0">
                <a:latin typeface="+mn-lt"/>
              </a:rPr>
              <a:t>Thank you</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7190728" y="4265563"/>
            <a:ext cx="4202526" cy="2445419"/>
          </a:xfrm>
        </p:spPr>
        <p:txBody>
          <a:bodyPr>
            <a:normAutofit fontScale="92500" lnSpcReduction="10000"/>
          </a:bodyPr>
          <a:lstStyle/>
          <a:p>
            <a:pPr algn="l"/>
            <a:r>
              <a:rPr lang="en-IE" dirty="0"/>
              <a:t>Dónal Rice</a:t>
            </a:r>
          </a:p>
          <a:p>
            <a:pPr algn="l"/>
            <a:r>
              <a:rPr lang="en-IE" dirty="0"/>
              <a:t>Senior Design and Policy Advisor</a:t>
            </a:r>
          </a:p>
          <a:p>
            <a:pPr algn="l"/>
            <a:r>
              <a:rPr lang="en-IE" dirty="0">
                <a:hlinkClick r:id="rId2"/>
              </a:rPr>
              <a:t>djrice@nda.ie</a:t>
            </a:r>
            <a:endParaRPr lang="en-IE" dirty="0"/>
          </a:p>
          <a:p>
            <a:pPr algn="l"/>
            <a:r>
              <a:rPr lang="en-IE" dirty="0"/>
              <a:t>@_</a:t>
            </a:r>
            <a:r>
              <a:rPr lang="en-IE" dirty="0" err="1"/>
              <a:t>donalrice</a:t>
            </a:r>
            <a:endParaRPr lang="en-IE" dirty="0"/>
          </a:p>
          <a:p>
            <a:pPr algn="l"/>
            <a:r>
              <a:rPr lang="en-IE" dirty="0"/>
              <a:t>086 8567357</a:t>
            </a:r>
          </a:p>
          <a:p>
            <a:pPr algn="l"/>
            <a:r>
              <a:rPr lang="en-IE" dirty="0"/>
              <a:t>www.universaldesign.ie</a:t>
            </a:r>
          </a:p>
          <a:p>
            <a:pPr algn="l"/>
            <a:endParaRPr lang="en-IE" dirty="0"/>
          </a:p>
          <a:p>
            <a:pPr algn="l"/>
            <a:endParaRPr lang="en-IE" dirty="0"/>
          </a:p>
          <a:p>
            <a:pPr algn="l"/>
            <a:endParaRPr lang="en-IE"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6608"/>
          <a:stretch/>
        </p:blipFill>
        <p:spPr>
          <a:xfrm>
            <a:off x="180342" y="699585"/>
            <a:ext cx="6434838" cy="4218298"/>
          </a:xfrm>
          <a:prstGeom prst="rect">
            <a:avLst/>
          </a:prstGeom>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068" y="5064204"/>
            <a:ext cx="345760" cy="4027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0192" y="5535932"/>
            <a:ext cx="305513" cy="3167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650"/>
          <a:stretch/>
        </p:blipFill>
        <p:spPr bwMode="auto">
          <a:xfrm>
            <a:off x="6780192" y="5964863"/>
            <a:ext cx="252395" cy="2517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60068" y="6209786"/>
            <a:ext cx="460191" cy="460191"/>
          </a:xfrm>
          <a:prstGeom prst="rect">
            <a:avLst/>
          </a:prstGeom>
        </p:spPr>
      </p:pic>
    </p:spTree>
    <p:extLst>
      <p:ext uri="{BB962C8B-B14F-4D97-AF65-F5344CB8AC3E}">
        <p14:creationId xmlns:p14="http://schemas.microsoft.com/office/powerpoint/2010/main" val="155487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ctrTitle"/>
          </p:nvPr>
        </p:nvSpPr>
        <p:spPr>
          <a:xfrm>
            <a:off x="7619898" y="559296"/>
            <a:ext cx="4621048" cy="3185070"/>
          </a:xfrm>
        </p:spPr>
        <p:txBody>
          <a:bodyPr>
            <a:normAutofit/>
          </a:bodyPr>
          <a:lstStyle/>
          <a:p>
            <a:pPr algn="l"/>
            <a:r>
              <a:rPr lang="en-IE" sz="6600" dirty="0"/>
              <a:t>EU Web Accessibility Directive</a:t>
            </a:r>
          </a:p>
        </p:txBody>
      </p:sp>
      <p:pic>
        <p:nvPicPr>
          <p:cNvPr id="4" name="Picture 3" descr="Dónal Ri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591" y="3143142"/>
            <a:ext cx="2046685" cy="2601860"/>
          </a:xfrm>
          <a:prstGeom prst="ellipse">
            <a:avLst/>
          </a:prstGeom>
          <a:ln>
            <a:noFill/>
          </a:ln>
          <a:effectLst>
            <a:softEdge rad="112500"/>
          </a:effectLst>
        </p:spPr>
      </p:pic>
      <p:pic>
        <p:nvPicPr>
          <p:cNvPr id="8" name="Picture 7" descr="Centre for Excellence in Universal Design, National Disability Authority Logo">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59" y="941187"/>
            <a:ext cx="5755209" cy="2060157"/>
          </a:xfrm>
          <a:prstGeom prst="rect">
            <a:avLst/>
          </a:prstGeom>
        </p:spPr>
      </p:pic>
      <p:sp>
        <p:nvSpPr>
          <p:cNvPr id="3" name="Subtitle 2"/>
          <p:cNvSpPr>
            <a:spLocks noGrp="1"/>
          </p:cNvSpPr>
          <p:nvPr>
            <p:ph type="subTitle" idx="1"/>
          </p:nvPr>
        </p:nvSpPr>
        <p:spPr>
          <a:xfrm>
            <a:off x="7250363" y="4313223"/>
            <a:ext cx="4202526" cy="2445419"/>
          </a:xfrm>
        </p:spPr>
        <p:txBody>
          <a:bodyPr>
            <a:normAutofit fontScale="92500" lnSpcReduction="20000"/>
          </a:bodyPr>
          <a:lstStyle/>
          <a:p>
            <a:pPr algn="l"/>
            <a:r>
              <a:rPr lang="en-IE" dirty="0"/>
              <a:t>Dónal Rice</a:t>
            </a:r>
          </a:p>
          <a:p>
            <a:pPr algn="l"/>
            <a:r>
              <a:rPr lang="en-IE" dirty="0"/>
              <a:t>Senior Standards and Monitoring Officer</a:t>
            </a:r>
          </a:p>
          <a:p>
            <a:pPr algn="l"/>
            <a:r>
              <a:rPr lang="en-IE" dirty="0">
                <a:hlinkClick r:id="rId4"/>
              </a:rPr>
              <a:t>djrice@nda.ie</a:t>
            </a:r>
            <a:endParaRPr lang="en-IE" dirty="0"/>
          </a:p>
          <a:p>
            <a:pPr algn="l"/>
            <a:r>
              <a:rPr lang="en-IE" dirty="0"/>
              <a:t>@_</a:t>
            </a:r>
            <a:r>
              <a:rPr lang="en-IE" dirty="0" err="1"/>
              <a:t>donalrice</a:t>
            </a:r>
            <a:endParaRPr lang="en-IE" dirty="0"/>
          </a:p>
          <a:p>
            <a:pPr algn="l"/>
            <a:r>
              <a:rPr lang="en-IE" dirty="0"/>
              <a:t>086 8567357</a:t>
            </a:r>
          </a:p>
          <a:p>
            <a:pPr algn="l"/>
            <a:r>
              <a:rPr lang="en-IE" dirty="0"/>
              <a:t>www.universaldesign.ie</a:t>
            </a:r>
          </a:p>
          <a:p>
            <a:pPr algn="l"/>
            <a:endParaRPr lang="en-IE" dirty="0"/>
          </a:p>
          <a:p>
            <a:pPr algn="l"/>
            <a:endParaRPr lang="en-IE" dirty="0"/>
          </a:p>
          <a:p>
            <a:pPr algn="l"/>
            <a:endParaRPr lang="en-IE"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14687" y="941187"/>
            <a:ext cx="1036521" cy="1036521"/>
          </a:xfrm>
          <a:prstGeom prst="rect">
            <a:avLst/>
          </a:prstGeom>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0192" y="5535932"/>
            <a:ext cx="305513" cy="316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0069" y="5122424"/>
            <a:ext cx="345760" cy="4027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650"/>
          <a:stretch/>
        </p:blipFill>
        <p:spPr bwMode="auto">
          <a:xfrm>
            <a:off x="6780192" y="5964863"/>
            <a:ext cx="252395" cy="2517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676293" y="6397809"/>
            <a:ext cx="460191" cy="460191"/>
          </a:xfrm>
          <a:prstGeom prst="rect">
            <a:avLst/>
          </a:prstGeom>
        </p:spPr>
      </p:pic>
      <p:pic>
        <p:nvPicPr>
          <p:cNvPr id="15" name="Picture 4">
            <a:extLs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9979" y="5905371"/>
            <a:ext cx="1917462" cy="85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5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a:xfrm>
            <a:off x="345989" y="123567"/>
            <a:ext cx="3435179" cy="2545492"/>
          </a:xfrm>
        </p:spPr>
        <p:txBody>
          <a:bodyPr>
            <a:normAutofit fontScale="90000"/>
          </a:bodyPr>
          <a:lstStyle/>
          <a:p>
            <a:r>
              <a:rPr lang="en-IE" b="1" kern="0" dirty="0">
                <a:latin typeface="Arial" pitchFamily="34" charset="0"/>
                <a:cs typeface="Arial" pitchFamily="34" charset="0"/>
              </a:rPr>
              <a:t>Centre for Excellence in Universal Design</a:t>
            </a:r>
            <a:br>
              <a:rPr lang="en-IE" b="1" kern="0" dirty="0">
                <a:latin typeface="Arial" pitchFamily="34" charset="0"/>
                <a:cs typeface="Arial" pitchFamily="34" charset="0"/>
              </a:rPr>
            </a:br>
            <a:endParaRPr lang="en-IE" dirty="0"/>
          </a:p>
        </p:txBody>
      </p:sp>
      <p:sp>
        <p:nvSpPr>
          <p:cNvPr id="3" name="Content Placeholder 2"/>
          <p:cNvSpPr>
            <a:spLocks noGrp="1"/>
          </p:cNvSpPr>
          <p:nvPr>
            <p:ph idx="1"/>
          </p:nvPr>
        </p:nvSpPr>
        <p:spPr>
          <a:xfrm>
            <a:off x="43046" y="2506662"/>
            <a:ext cx="4855072" cy="4351338"/>
          </a:xfrm>
        </p:spPr>
        <p:txBody>
          <a:bodyPr/>
          <a:lstStyle/>
          <a:p>
            <a:pPr marL="0" indent="0">
              <a:spcBef>
                <a:spcPct val="20000"/>
              </a:spcBef>
              <a:buNone/>
              <a:defRPr/>
            </a:pPr>
            <a:r>
              <a:rPr lang="en-IE" b="1" kern="0" dirty="0">
                <a:latin typeface="Arial" pitchFamily="34" charset="0"/>
                <a:cs typeface="Arial" pitchFamily="34" charset="0"/>
              </a:rPr>
              <a:t>Statutory body, part of NDA</a:t>
            </a:r>
          </a:p>
          <a:p>
            <a:pPr marL="0" indent="0">
              <a:spcBef>
                <a:spcPct val="20000"/>
              </a:spcBef>
              <a:buNone/>
              <a:defRPr/>
            </a:pPr>
            <a:r>
              <a:rPr lang="en-IE" b="1" kern="0" dirty="0">
                <a:latin typeface="Arial" pitchFamily="34" charset="0"/>
                <a:cs typeface="Arial" pitchFamily="34" charset="0"/>
              </a:rPr>
              <a:t>Areas of work:</a:t>
            </a:r>
          </a:p>
          <a:p>
            <a:pPr marL="342900" indent="-342900">
              <a:spcBef>
                <a:spcPct val="20000"/>
              </a:spcBef>
              <a:defRPr/>
            </a:pPr>
            <a:r>
              <a:rPr lang="en-IE" b="1" kern="0" dirty="0">
                <a:latin typeface="Arial" pitchFamily="34" charset="0"/>
                <a:cs typeface="Arial" pitchFamily="34" charset="0"/>
              </a:rPr>
              <a:t>Standards</a:t>
            </a:r>
          </a:p>
          <a:p>
            <a:pPr marL="342900" indent="-342900">
              <a:spcBef>
                <a:spcPct val="20000"/>
              </a:spcBef>
              <a:defRPr/>
            </a:pPr>
            <a:r>
              <a:rPr lang="en-IE" b="1" kern="0" dirty="0">
                <a:latin typeface="Arial" pitchFamily="34" charset="0"/>
                <a:cs typeface="Arial" pitchFamily="34" charset="0"/>
              </a:rPr>
              <a:t>Awareness</a:t>
            </a:r>
          </a:p>
          <a:p>
            <a:pPr marL="342900" indent="-342900">
              <a:spcBef>
                <a:spcPct val="20000"/>
              </a:spcBef>
              <a:defRPr/>
            </a:pPr>
            <a:r>
              <a:rPr lang="en-IE" b="1" kern="0" dirty="0">
                <a:latin typeface="Arial" pitchFamily="34" charset="0"/>
                <a:cs typeface="Arial" pitchFamily="34" charset="0"/>
              </a:rPr>
              <a:t>Education and CPD</a:t>
            </a:r>
          </a:p>
          <a:p>
            <a:pPr marL="342900" indent="-342900">
              <a:spcBef>
                <a:spcPct val="20000"/>
              </a:spcBef>
              <a:defRPr/>
            </a:pPr>
            <a:r>
              <a:rPr lang="en-IE" b="1" kern="0" dirty="0">
                <a:latin typeface="Arial" pitchFamily="34" charset="0"/>
                <a:cs typeface="Arial" pitchFamily="34" charset="0"/>
              </a:rPr>
              <a:t>Monitoring</a:t>
            </a:r>
          </a:p>
          <a:p>
            <a:endParaRPr lang="en-IE" dirty="0"/>
          </a:p>
        </p:txBody>
      </p:sp>
      <p:sp>
        <p:nvSpPr>
          <p:cNvPr id="10" name="Rectangle 2"/>
          <p:cNvSpPr txBox="1">
            <a:spLocks noChangeArrowheads="1"/>
          </p:cNvSpPr>
          <p:nvPr/>
        </p:nvSpPr>
        <p:spPr bwMode="auto">
          <a:xfrm>
            <a:off x="4898118" y="4913133"/>
            <a:ext cx="4643437" cy="1944867"/>
          </a:xfrm>
          <a:prstGeom prst="rect">
            <a:avLst/>
          </a:prstGeom>
          <a:noFill/>
          <a:ln w="9525">
            <a:noFill/>
            <a:miter lim="800000"/>
            <a:headEnd/>
            <a:tailEnd/>
          </a:ln>
        </p:spPr>
        <p:txBody>
          <a:bodyPr lIns="91436" tIns="45716" rIns="91436" bIns="45716"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CC3399"/>
                </a:solidFill>
                <a:effectLst/>
                <a:uLnTx/>
                <a:uFillTx/>
                <a:latin typeface="Arial" pitchFamily="34" charset="0"/>
                <a:ea typeface="+mn-ea"/>
                <a:cs typeface="Arial" pitchFamily="34" charset="0"/>
              </a:rPr>
              <a:t>Built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CC3399"/>
                </a:solidFill>
                <a:effectLst/>
                <a:uLnTx/>
                <a:uFillTx/>
                <a:latin typeface="Arial" pitchFamily="34" charset="0"/>
                <a:ea typeface="+mn-ea"/>
                <a:cs typeface="Arial" pitchFamily="34" charset="0"/>
              </a:rPr>
              <a:t>Products &amp; Services</a:t>
            </a:r>
            <a:endParaRPr kumimoji="0" lang="en-IE" sz="2800" b="1" i="0" u="none" strike="noStrike" kern="0" cap="none" spc="0" normalizeH="0" baseline="0" noProof="0" dirty="0">
              <a:ln>
                <a:noFill/>
              </a:ln>
              <a:solidFill>
                <a:srgbClr val="CC3399"/>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CC3399"/>
                </a:solidFill>
                <a:effectLst/>
                <a:uLnTx/>
                <a:uFillTx/>
                <a:latin typeface="Arial" pitchFamily="34" charset="0"/>
                <a:ea typeface="+mn-ea"/>
                <a:cs typeface="Arial" pitchFamily="34" charset="0"/>
              </a:rPr>
              <a:t>ICT </a:t>
            </a:r>
            <a:br>
              <a:rPr kumimoji="0" lang="en-IE" sz="2800" b="0" i="0" u="none" strike="noStrike" kern="0" cap="none" spc="0" normalizeH="0" baseline="0" noProof="0" dirty="0">
                <a:ln>
                  <a:noFill/>
                </a:ln>
                <a:solidFill>
                  <a:prstClr val="black"/>
                </a:solidFill>
                <a:effectLst/>
                <a:uLnTx/>
                <a:uFillTx/>
                <a:latin typeface="Calibri Light" panose="020F0302020204030204"/>
                <a:ea typeface="+mn-ea"/>
                <a:cs typeface="+mn-cs"/>
              </a:rPr>
            </a:br>
            <a:endParaRPr kumimoji="0" lang="en-US" sz="2800" b="0" i="0" u="none" strike="noStrike" kern="0" cap="none" spc="0" normalizeH="0" baseline="0" noProof="0" dirty="0">
              <a:ln>
                <a:noFill/>
              </a:ln>
              <a:solidFill>
                <a:prstClr val="black"/>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2E78E5E3-5EE0-489B-63B2-DBBC5168AC6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11275" y="443706"/>
            <a:ext cx="6134100" cy="4238625"/>
          </a:xfrm>
          <a:prstGeom prst="rect">
            <a:avLst/>
          </a:prstGeom>
        </p:spPr>
      </p:pic>
    </p:spTree>
    <p:extLst>
      <p:ext uri="{BB962C8B-B14F-4D97-AF65-F5344CB8AC3E}">
        <p14:creationId xmlns:p14="http://schemas.microsoft.com/office/powerpoint/2010/main" val="357954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a:spLocks noGrp="1"/>
          </p:cNvSpPr>
          <p:nvPr>
            <p:ph type="title"/>
          </p:nvPr>
        </p:nvSpPr>
        <p:spPr/>
        <p:txBody>
          <a:bodyPr/>
          <a:lstStyle/>
          <a:p>
            <a:r>
              <a:rPr lang="en-IE" b="1" dirty="0"/>
              <a:t>Speakers</a:t>
            </a:r>
            <a:r>
              <a:rPr lang="en-IE" dirty="0"/>
              <a:t>	</a:t>
            </a:r>
          </a:p>
        </p:txBody>
      </p:sp>
      <p:sp>
        <p:nvSpPr>
          <p:cNvPr id="3" name="Content Placeholder 2"/>
          <p:cNvSpPr>
            <a:spLocks noGrp="1"/>
          </p:cNvSpPr>
          <p:nvPr>
            <p:ph idx="1"/>
          </p:nvPr>
        </p:nvSpPr>
        <p:spPr>
          <a:xfrm>
            <a:off x="838200" y="1465545"/>
            <a:ext cx="11353800" cy="4711418"/>
          </a:xfrm>
        </p:spPr>
        <p:txBody>
          <a:bodyPr>
            <a:normAutofit/>
          </a:bodyPr>
          <a:lstStyle/>
          <a:p>
            <a:r>
              <a:rPr lang="en-IE" dirty="0" err="1"/>
              <a:t>Dónal</a:t>
            </a:r>
            <a:r>
              <a:rPr lang="en-IE" dirty="0"/>
              <a:t> Rice, National Disability Authority</a:t>
            </a:r>
          </a:p>
          <a:p>
            <a:endParaRPr lang="en-IE" dirty="0"/>
          </a:p>
          <a:p>
            <a:endParaRPr lang="en-IE" dirty="0"/>
          </a:p>
          <a:p>
            <a:r>
              <a:rPr lang="en-IE" dirty="0"/>
              <a:t>Carine </a:t>
            </a:r>
            <a:r>
              <a:rPr lang="en-IE" dirty="0" err="1"/>
              <a:t>Marzin</a:t>
            </a:r>
            <a:r>
              <a:rPr lang="en-IE" dirty="0"/>
              <a:t>, European Disability Forum</a:t>
            </a:r>
          </a:p>
          <a:p>
            <a:endParaRPr lang="en-IE" dirty="0"/>
          </a:p>
          <a:p>
            <a:endParaRPr lang="en-IE" dirty="0"/>
          </a:p>
          <a:p>
            <a:r>
              <a:rPr lang="en-IE" dirty="0"/>
              <a:t>Daniel Montalvo, W3C/WAI</a:t>
            </a:r>
          </a:p>
          <a:p>
            <a:endParaRPr lang="en-IE"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772" y="1595888"/>
            <a:ext cx="3591426" cy="1009791"/>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70432" y="2999576"/>
            <a:ext cx="1344910" cy="1485656"/>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2973" y="4872791"/>
            <a:ext cx="1377424" cy="916613"/>
          </a:xfrm>
          <a:prstGeom prst="rect">
            <a:avLst/>
          </a:prstGeom>
        </p:spPr>
      </p:pic>
    </p:spTree>
    <p:extLst>
      <p:ext uri="{BB962C8B-B14F-4D97-AF65-F5344CB8AC3E}">
        <p14:creationId xmlns:p14="http://schemas.microsoft.com/office/powerpoint/2010/main" val="335402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E7BC-995C-E049-A827-5A24D6B4F3D9}"/>
              </a:ext>
            </a:extLst>
          </p:cNvPr>
          <p:cNvSpPr>
            <a:spLocks noGrp="1"/>
          </p:cNvSpPr>
          <p:nvPr>
            <p:ph type="title" idx="4294967295"/>
          </p:nvPr>
        </p:nvSpPr>
        <p:spPr>
          <a:xfrm>
            <a:off x="1136519" y="4202710"/>
            <a:ext cx="9635086" cy="504857"/>
          </a:xfrm>
        </p:spPr>
        <p:txBody>
          <a:bodyPr/>
          <a:lstStyle/>
          <a:p>
            <a:r>
              <a:rPr lang="en-IE" dirty="0">
                <a:solidFill>
                  <a:schemeClr val="bg1"/>
                </a:solidFill>
              </a:rPr>
              <a:t>EU Web Accessibility Directive </a:t>
            </a:r>
          </a:p>
        </p:txBody>
      </p:sp>
      <p:sp>
        <p:nvSpPr>
          <p:cNvPr id="4" name="TextBox 3">
            <a:extLst>
              <a:ext uri="{FF2B5EF4-FFF2-40B4-BE49-F238E27FC236}">
                <a16:creationId xmlns:a16="http://schemas.microsoft.com/office/drawing/2014/main" id="{0F98416D-3966-4A68-B0CF-35EF9030750C}"/>
              </a:ext>
            </a:extLst>
          </p:cNvPr>
          <p:cNvSpPr txBox="1"/>
          <p:nvPr/>
        </p:nvSpPr>
        <p:spPr>
          <a:xfrm>
            <a:off x="2048514" y="5724357"/>
            <a:ext cx="8481479" cy="761491"/>
          </a:xfrm>
          <a:prstGeom prst="rect">
            <a:avLst/>
          </a:prstGeom>
          <a:noFill/>
        </p:spPr>
        <p:txBody>
          <a:bodyPr wrap="square" rtlCol="0">
            <a:spAutoFit/>
          </a:bodyPr>
          <a:lstStyle/>
          <a:p>
            <a:pPr defTabSz="414223" fontAlgn="base">
              <a:spcBef>
                <a:spcPct val="0"/>
              </a:spcBef>
              <a:spcAft>
                <a:spcPct val="0"/>
              </a:spcAft>
            </a:pPr>
            <a:r>
              <a:rPr lang="en-US" sz="2174" dirty="0">
                <a:solidFill>
                  <a:prstClr val="white"/>
                </a:solidFill>
                <a:latin typeface="Arial" charset="0"/>
                <a:ea typeface="ＭＳ Ｐゴシック" charset="-128"/>
              </a:rPr>
              <a:t>Carine Marzin, WAI-CooP Project Manager</a:t>
            </a:r>
            <a:br>
              <a:rPr lang="en-US" sz="2174" dirty="0">
                <a:solidFill>
                  <a:prstClr val="white"/>
                </a:solidFill>
                <a:latin typeface="Arial" charset="0"/>
                <a:ea typeface="ＭＳ Ｐゴシック" charset="-128"/>
              </a:rPr>
            </a:br>
            <a:r>
              <a:rPr lang="en-US" sz="2174" dirty="0">
                <a:solidFill>
                  <a:prstClr val="white"/>
                </a:solidFill>
                <a:latin typeface="Arial" charset="0"/>
                <a:ea typeface="ＭＳ Ｐゴシック" charset="-128"/>
              </a:rPr>
              <a:t>European Disability Forum</a:t>
            </a:r>
            <a:endParaRPr lang="el-GR" sz="2174" dirty="0">
              <a:solidFill>
                <a:prstClr val="white"/>
              </a:solidFill>
              <a:latin typeface="Arial" charset="0"/>
              <a:ea typeface="ＭＳ Ｐゴシック" charset="-128"/>
            </a:endParaRPr>
          </a:p>
        </p:txBody>
      </p:sp>
      <p:pic>
        <p:nvPicPr>
          <p:cNvPr id="7210" name="Picture 4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5537" y="828483"/>
            <a:ext cx="2705515" cy="336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93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ctrTitle"/>
          </p:nvPr>
        </p:nvSpPr>
        <p:spPr>
          <a:xfrm>
            <a:off x="729578" y="867914"/>
            <a:ext cx="10374291" cy="1440180"/>
          </a:xfrm>
        </p:spPr>
        <p:txBody>
          <a:bodyPr/>
          <a:lstStyle/>
          <a:p>
            <a:pPr marL="11506" algn="l" defTabSz="414223">
              <a:defRPr/>
            </a:pPr>
            <a:r>
              <a:rPr lang="en-US" sz="2900" b="1" dirty="0">
                <a:solidFill>
                  <a:srgbClr val="0085C7"/>
                </a:solidFill>
                <a:cs typeface="Arial" charset="0"/>
              </a:rPr>
              <a:t>About the European Disability Forum</a:t>
            </a:r>
            <a:br>
              <a:rPr lang="en-US" sz="1100" dirty="0">
                <a:solidFill>
                  <a:prstClr val="black"/>
                </a:solidFill>
                <a:cs typeface="Arial" charset="0"/>
              </a:rPr>
            </a:br>
            <a:endParaRPr lang="en-IE" sz="1600" dirty="0">
              <a:effectLst/>
            </a:endParaRPr>
          </a:p>
          <a:p>
            <a:endParaRPr lang="en-IE" sz="1600" dirty="0"/>
          </a:p>
        </p:txBody>
      </p:sp>
      <p:sp>
        <p:nvSpPr>
          <p:cNvPr id="3" name="object 3">
            <a:extLst>
              <a:ext uri="{FF2B5EF4-FFF2-40B4-BE49-F238E27FC236}">
                <a16:creationId xmlns:a16="http://schemas.microsoft.com/office/drawing/2014/main" id="{69EF7212-729D-4D55-BB8E-998C8B8AC0B2}"/>
              </a:ext>
            </a:extLst>
          </p:cNvPr>
          <p:cNvSpPr txBox="1"/>
          <p:nvPr/>
        </p:nvSpPr>
        <p:spPr>
          <a:xfrm>
            <a:off x="2116117" y="1875295"/>
            <a:ext cx="8481884" cy="416285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11506" defTabSz="414223" fontAlgn="base">
              <a:spcBef>
                <a:spcPct val="0"/>
              </a:spcBef>
              <a:spcAft>
                <a:spcPct val="0"/>
              </a:spcAft>
              <a:defRPr/>
            </a:pPr>
            <a:endParaRPr lang="en-US" sz="2718" dirty="0">
              <a:solidFill>
                <a:prstClr val="black"/>
              </a:solidFill>
              <a:latin typeface="Arial" charset="0"/>
              <a:cs typeface="Arial" charset="0"/>
            </a:endParaRPr>
          </a:p>
          <a:p>
            <a:pPr marL="11506" defTabSz="414223" fontAlgn="base">
              <a:spcBef>
                <a:spcPct val="0"/>
              </a:spcBef>
              <a:spcAft>
                <a:spcPct val="0"/>
              </a:spcAft>
              <a:defRPr/>
            </a:pPr>
            <a:endParaRPr lang="en-US" sz="2718" dirty="0">
              <a:solidFill>
                <a:prstClr val="black"/>
              </a:solidFill>
              <a:latin typeface="Arial" charset="0"/>
              <a:cs typeface="Arial" charset="0"/>
            </a:endParaRPr>
          </a:p>
          <a:p>
            <a:pPr marL="322174" indent="-310667" defTabSz="414223" fontAlgn="base">
              <a:spcBef>
                <a:spcPct val="0"/>
              </a:spcBef>
              <a:spcAft>
                <a:spcPct val="0"/>
              </a:spcAft>
              <a:buFont typeface="Arial" charset="0"/>
              <a:buChar char="•"/>
              <a:defRPr/>
            </a:pPr>
            <a:r>
              <a:rPr lang="en-US" sz="2718" dirty="0">
                <a:solidFill>
                  <a:prstClr val="black"/>
                </a:solidFill>
                <a:latin typeface="Arial" charset="0"/>
                <a:cs typeface="Arial" charset="0"/>
              </a:rPr>
              <a:t>Umbrella </a:t>
            </a:r>
            <a:r>
              <a:rPr lang="en-US" sz="2718" dirty="0" err="1">
                <a:solidFill>
                  <a:prstClr val="black"/>
                </a:solidFill>
                <a:latin typeface="Arial" charset="0"/>
                <a:cs typeface="Arial" charset="0"/>
              </a:rPr>
              <a:t>organisation</a:t>
            </a:r>
            <a:r>
              <a:rPr lang="en-US" sz="2718" dirty="0">
                <a:solidFill>
                  <a:prstClr val="black"/>
                </a:solidFill>
                <a:latin typeface="Arial" charset="0"/>
                <a:cs typeface="Arial" charset="0"/>
              </a:rPr>
              <a:t> </a:t>
            </a:r>
            <a:r>
              <a:rPr lang="en-US" sz="2718" b="1" u="sng" dirty="0">
                <a:solidFill>
                  <a:prstClr val="black"/>
                </a:solidFill>
                <a:latin typeface="Arial" charset="0"/>
                <a:cs typeface="Arial" charset="0"/>
              </a:rPr>
              <a:t>of</a:t>
            </a:r>
            <a:r>
              <a:rPr lang="en-US" sz="2718" b="1" dirty="0">
                <a:solidFill>
                  <a:prstClr val="black"/>
                </a:solidFill>
                <a:latin typeface="Arial" charset="0"/>
                <a:cs typeface="Arial" charset="0"/>
              </a:rPr>
              <a:t> </a:t>
            </a:r>
            <a:r>
              <a:rPr lang="en-US" sz="2718" dirty="0">
                <a:solidFill>
                  <a:prstClr val="black"/>
                </a:solidFill>
                <a:latin typeface="Arial" charset="0"/>
                <a:cs typeface="Arial" charset="0"/>
              </a:rPr>
              <a:t>persons with disabilities</a:t>
            </a:r>
          </a:p>
          <a:p>
            <a:pPr marL="322174" indent="-310667" defTabSz="414223" fontAlgn="base">
              <a:spcBef>
                <a:spcPct val="0"/>
              </a:spcBef>
              <a:spcAft>
                <a:spcPct val="0"/>
              </a:spcAft>
              <a:buFont typeface="Arial" charset="0"/>
              <a:buChar char="•"/>
              <a:defRPr/>
            </a:pPr>
            <a:endParaRPr lang="en-US" sz="2718" dirty="0">
              <a:solidFill>
                <a:prstClr val="black"/>
              </a:solidFill>
              <a:latin typeface="Arial" charset="0"/>
              <a:cs typeface="Arial" charset="0"/>
            </a:endParaRPr>
          </a:p>
          <a:p>
            <a:pPr marL="322174" indent="-310667" defTabSz="414223" fontAlgn="base">
              <a:spcBef>
                <a:spcPct val="0"/>
              </a:spcBef>
              <a:spcAft>
                <a:spcPct val="0"/>
              </a:spcAft>
              <a:buFont typeface="Arial" charset="0"/>
              <a:buChar char="•"/>
              <a:defRPr/>
            </a:pPr>
            <a:r>
              <a:rPr lang="en-US" sz="2718" dirty="0">
                <a:solidFill>
                  <a:prstClr val="black"/>
                </a:solidFill>
                <a:latin typeface="Arial" charset="0"/>
                <a:cs typeface="Arial" charset="0"/>
              </a:rPr>
              <a:t>100 million persons with disabilities in Europe</a:t>
            </a:r>
          </a:p>
          <a:p>
            <a:pPr marL="11506" defTabSz="414223" fontAlgn="base">
              <a:spcBef>
                <a:spcPct val="0"/>
              </a:spcBef>
              <a:spcAft>
                <a:spcPct val="0"/>
              </a:spcAft>
              <a:defRPr/>
            </a:pPr>
            <a:endParaRPr lang="en-US" sz="2718" dirty="0">
              <a:solidFill>
                <a:prstClr val="black"/>
              </a:solidFill>
              <a:latin typeface="Arial" charset="0"/>
              <a:cs typeface="Arial" charset="0"/>
            </a:endParaRPr>
          </a:p>
          <a:p>
            <a:pPr marL="322174" indent="-310667" defTabSz="414223" fontAlgn="base">
              <a:spcBef>
                <a:spcPct val="0"/>
              </a:spcBef>
              <a:spcAft>
                <a:spcPct val="0"/>
              </a:spcAft>
              <a:buFont typeface="Arial" charset="0"/>
              <a:buChar char="•"/>
              <a:defRPr/>
            </a:pPr>
            <a:r>
              <a:rPr lang="en-US" sz="2718" dirty="0">
                <a:solidFill>
                  <a:prstClr val="black"/>
                </a:solidFill>
                <a:latin typeface="Arial" charset="0"/>
                <a:cs typeface="Arial" charset="0"/>
              </a:rPr>
              <a:t>Influencing EU law </a:t>
            </a:r>
          </a:p>
          <a:p>
            <a:pPr marL="322174" indent="-310667" defTabSz="414223" fontAlgn="base">
              <a:spcBef>
                <a:spcPct val="0"/>
              </a:spcBef>
              <a:spcAft>
                <a:spcPct val="0"/>
              </a:spcAft>
              <a:buFont typeface="Arial" charset="0"/>
              <a:buChar char="•"/>
              <a:defRPr/>
            </a:pPr>
            <a:endParaRPr lang="en-US" sz="2718" dirty="0">
              <a:solidFill>
                <a:prstClr val="black"/>
              </a:solidFill>
              <a:latin typeface="Arial" charset="0"/>
              <a:cs typeface="Arial" charset="0"/>
            </a:endParaRPr>
          </a:p>
          <a:p>
            <a:pPr marL="322174" indent="-310667" defTabSz="414223" fontAlgn="base">
              <a:spcBef>
                <a:spcPct val="0"/>
              </a:spcBef>
              <a:spcAft>
                <a:spcPct val="0"/>
              </a:spcAft>
              <a:buFont typeface="Arial" charset="0"/>
              <a:buChar char="•"/>
              <a:defRPr/>
            </a:pPr>
            <a:r>
              <a:rPr lang="en-US" sz="2718" dirty="0">
                <a:solidFill>
                  <a:prstClr val="black"/>
                </a:solidFill>
                <a:latin typeface="Arial" charset="0"/>
                <a:cs typeface="Arial" charset="0"/>
              </a:rPr>
              <a:t>Focused on implementing</a:t>
            </a:r>
            <a:r>
              <a:rPr lang="en-GB" sz="2899" dirty="0">
                <a:solidFill>
                  <a:prstClr val="black"/>
                </a:solidFill>
              </a:rPr>
              <a:t> United Nations Convention on Rights of Persons with Disabilities (UN CRPD)</a:t>
            </a:r>
            <a:endParaRPr lang="en-US" sz="2718" dirty="0">
              <a:solidFill>
                <a:prstClr val="black"/>
              </a:solidFill>
              <a:latin typeface="Arial" charset="0"/>
              <a:cs typeface="Arial" charset="0"/>
            </a:endParaRPr>
          </a:p>
          <a:p>
            <a:pPr marL="322174" indent="-310667" defTabSz="414223" fontAlgn="base">
              <a:spcBef>
                <a:spcPct val="0"/>
              </a:spcBef>
              <a:spcAft>
                <a:spcPct val="0"/>
              </a:spcAft>
              <a:buFont typeface="Arial" charset="0"/>
              <a:buChar char="•"/>
              <a:defRPr/>
            </a:pPr>
            <a:endParaRPr lang="en-US" sz="1903" dirty="0">
              <a:solidFill>
                <a:prstClr val="black"/>
              </a:solidFill>
              <a:latin typeface="Arial" charset="0"/>
              <a:cs typeface="Arial" charset="0"/>
            </a:endParaRPr>
          </a:p>
          <a:p>
            <a:pPr marL="11506" defTabSz="414223" fontAlgn="base">
              <a:lnSpc>
                <a:spcPts val="498"/>
              </a:lnSpc>
              <a:spcBef>
                <a:spcPts val="23"/>
              </a:spcBef>
              <a:spcAft>
                <a:spcPct val="0"/>
              </a:spcAft>
              <a:defRPr/>
            </a:pPr>
            <a:endParaRPr lang="en-US" sz="453" dirty="0">
              <a:solidFill>
                <a:prstClr val="black"/>
              </a:solidFill>
            </a:endParaRPr>
          </a:p>
          <a:p>
            <a:pPr marL="11506" defTabSz="414223" fontAlgn="base">
              <a:lnSpc>
                <a:spcPts val="906"/>
              </a:lnSpc>
              <a:spcBef>
                <a:spcPct val="0"/>
              </a:spcBef>
              <a:spcAft>
                <a:spcPct val="0"/>
              </a:spcAft>
              <a:defRPr/>
            </a:pPr>
            <a:endParaRPr lang="en-US" sz="906" dirty="0">
              <a:solidFill>
                <a:prstClr val="black"/>
              </a:solidFill>
            </a:endParaRPr>
          </a:p>
          <a:p>
            <a:pPr marL="11506" defTabSz="414223" fontAlgn="base">
              <a:lnSpc>
                <a:spcPts val="906"/>
              </a:lnSpc>
              <a:spcBef>
                <a:spcPct val="0"/>
              </a:spcBef>
              <a:spcAft>
                <a:spcPct val="0"/>
              </a:spcAft>
              <a:defRPr/>
            </a:pPr>
            <a:endParaRPr lang="en-US" sz="906" dirty="0">
              <a:solidFill>
                <a:prstClr val="black"/>
              </a:solidFill>
            </a:endParaRPr>
          </a:p>
          <a:p>
            <a:pPr marL="11506" defTabSz="414223" fontAlgn="base">
              <a:lnSpc>
                <a:spcPts val="906"/>
              </a:lnSpc>
              <a:spcBef>
                <a:spcPct val="0"/>
              </a:spcBef>
              <a:spcAft>
                <a:spcPct val="0"/>
              </a:spcAft>
              <a:defRPr/>
            </a:pPr>
            <a:endParaRPr lang="en-US" sz="906" dirty="0">
              <a:solidFill>
                <a:prstClr val="black"/>
              </a:solidFill>
            </a:endParaRPr>
          </a:p>
        </p:txBody>
      </p:sp>
    </p:spTree>
    <p:extLst>
      <p:ext uri="{BB962C8B-B14F-4D97-AF65-F5344CB8AC3E}">
        <p14:creationId xmlns:p14="http://schemas.microsoft.com/office/powerpoint/2010/main" val="120789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a:spLocks noGrp="1"/>
          </p:cNvSpPr>
          <p:nvPr>
            <p:ph type="ctrTitle"/>
          </p:nvPr>
        </p:nvSpPr>
        <p:spPr>
          <a:xfrm>
            <a:off x="1724889" y="503777"/>
            <a:ext cx="9210134" cy="658596"/>
          </a:xfrm>
        </p:spPr>
        <p:txBody>
          <a:bodyPr/>
          <a:lstStyle/>
          <a:p>
            <a:pPr algn="l">
              <a:spcBef>
                <a:spcPct val="20000"/>
              </a:spcBef>
            </a:pPr>
            <a:r>
              <a:rPr lang="en-US" sz="2899" b="1" dirty="0">
                <a:solidFill>
                  <a:srgbClr val="0085C7"/>
                </a:solidFill>
                <a:cs typeface="Arial" charset="0"/>
              </a:rPr>
              <a:t>What is the UN CRPD?</a:t>
            </a:r>
            <a:endParaRPr lang="en-IE" sz="2899" b="1" dirty="0">
              <a:solidFill>
                <a:srgbClr val="0085C7"/>
              </a:solidFill>
              <a:cs typeface="Arial" charset="0"/>
            </a:endParaRPr>
          </a:p>
          <a:p>
            <a:endParaRPr lang="en-IE" dirty="0"/>
          </a:p>
        </p:txBody>
      </p:sp>
      <p:sp>
        <p:nvSpPr>
          <p:cNvPr id="3" name="Text Placeholder 2">
            <a:extLst>
              <a:ext uri="{FF2B5EF4-FFF2-40B4-BE49-F238E27FC236}">
                <a16:creationId xmlns:a16="http://schemas.microsoft.com/office/drawing/2014/main" id="{94416230-CD07-471F-A128-675B25B0D6A2}"/>
              </a:ext>
            </a:extLst>
          </p:cNvPr>
          <p:cNvSpPr>
            <a:spLocks noGrp="1"/>
          </p:cNvSpPr>
          <p:nvPr>
            <p:ph type="body" idx="4294967295"/>
          </p:nvPr>
        </p:nvSpPr>
        <p:spPr>
          <a:xfrm>
            <a:off x="1724889" y="1441342"/>
            <a:ext cx="8717772" cy="5160936"/>
          </a:xfrm>
        </p:spPr>
        <p:txBody>
          <a:bodyPr/>
          <a:lstStyle/>
          <a:p>
            <a:pPr marL="0" indent="0">
              <a:buNone/>
            </a:pPr>
            <a:endParaRPr lang="en-US" b="1" dirty="0">
              <a:solidFill>
                <a:srgbClr val="0085C7"/>
              </a:solidFill>
              <a:cs typeface="Arial" charset="0"/>
            </a:endParaRPr>
          </a:p>
          <a:p>
            <a:r>
              <a:rPr lang="en-US" dirty="0"/>
              <a:t>Binding international human rights treaty, ratified by the EU in 2010 and all Member States</a:t>
            </a:r>
          </a:p>
          <a:p>
            <a:endParaRPr lang="en-US" dirty="0"/>
          </a:p>
          <a:p>
            <a:r>
              <a:rPr lang="en-US" dirty="0"/>
              <a:t>Clarifies the rights of persons with disabilities</a:t>
            </a:r>
          </a:p>
          <a:p>
            <a:pPr marL="0" indent="0">
              <a:buNone/>
            </a:pPr>
            <a:r>
              <a:rPr lang="en-US" dirty="0"/>
              <a:t> </a:t>
            </a:r>
          </a:p>
          <a:p>
            <a:r>
              <a:rPr lang="en-US" dirty="0"/>
              <a:t>Establishes </a:t>
            </a:r>
            <a:r>
              <a:rPr lang="en-US" b="1" dirty="0"/>
              <a:t>accessibility</a:t>
            </a:r>
            <a:r>
              <a:rPr lang="en-US" dirty="0"/>
              <a:t> as a general principle</a:t>
            </a:r>
          </a:p>
          <a:p>
            <a:pPr marL="0" indent="0">
              <a:buNone/>
            </a:pPr>
            <a:r>
              <a:rPr lang="en-US" dirty="0"/>
              <a:t> </a:t>
            </a:r>
          </a:p>
          <a:p>
            <a:r>
              <a:rPr lang="en-US" dirty="0"/>
              <a:t>Article 9 on accessibility</a:t>
            </a:r>
            <a:endParaRPr lang="es-ES" dirty="0"/>
          </a:p>
        </p:txBody>
      </p:sp>
    </p:spTree>
    <p:extLst>
      <p:ext uri="{BB962C8B-B14F-4D97-AF65-F5344CB8AC3E}">
        <p14:creationId xmlns:p14="http://schemas.microsoft.com/office/powerpoint/2010/main" val="309424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p:cNvSpPr>
            <a:spLocks noGrp="1"/>
          </p:cNvSpPr>
          <p:nvPr>
            <p:ph type="ctrTitle"/>
          </p:nvPr>
        </p:nvSpPr>
        <p:spPr>
          <a:xfrm>
            <a:off x="1802381" y="566481"/>
            <a:ext cx="8186677" cy="365550"/>
          </a:xfrm>
        </p:spPr>
        <p:txBody>
          <a:bodyPr/>
          <a:lstStyle/>
          <a:p>
            <a:pPr algn="l">
              <a:spcBef>
                <a:spcPct val="20000"/>
              </a:spcBef>
              <a:defRPr/>
            </a:pPr>
            <a:r>
              <a:rPr lang="en-US" sz="2899" b="1" dirty="0">
                <a:solidFill>
                  <a:srgbClr val="0085C7"/>
                </a:solidFill>
                <a:cs typeface="Arial" charset="0"/>
              </a:rPr>
              <a:t>Web Accessibility: a priority for EDF</a:t>
            </a:r>
            <a:endParaRPr lang="en-IE" sz="2899" b="1" dirty="0">
              <a:solidFill>
                <a:srgbClr val="0085C7"/>
              </a:solidFill>
              <a:cs typeface="Arial" charset="0"/>
            </a:endParaRPr>
          </a:p>
        </p:txBody>
      </p:sp>
      <p:sp>
        <p:nvSpPr>
          <p:cNvPr id="3" name="Text Placeholder 2">
            <a:extLst>
              <a:ext uri="{FF2B5EF4-FFF2-40B4-BE49-F238E27FC236}">
                <a16:creationId xmlns:a16="http://schemas.microsoft.com/office/drawing/2014/main" id="{94416230-CD07-471F-A128-675B25B0D6A2}"/>
              </a:ext>
            </a:extLst>
          </p:cNvPr>
          <p:cNvSpPr>
            <a:spLocks noGrp="1"/>
          </p:cNvSpPr>
          <p:nvPr>
            <p:ph type="body" idx="4294967295"/>
          </p:nvPr>
        </p:nvSpPr>
        <p:spPr>
          <a:xfrm>
            <a:off x="1802381" y="1306164"/>
            <a:ext cx="8717772" cy="5172127"/>
          </a:xfrm>
        </p:spPr>
        <p:txBody>
          <a:bodyPr/>
          <a:lstStyle/>
          <a:p>
            <a:pPr marL="0" indent="0">
              <a:buNone/>
              <a:defRPr/>
            </a:pPr>
            <a:endParaRPr lang="en-GB" dirty="0"/>
          </a:p>
          <a:p>
            <a:pPr>
              <a:buFont typeface="Arial" panose="020B0604020202020204" pitchFamily="34" charset="0"/>
              <a:buChar char="•"/>
              <a:defRPr/>
            </a:pPr>
            <a:r>
              <a:rPr lang="en-GB" dirty="0"/>
              <a:t>Millions of people impacted</a:t>
            </a:r>
          </a:p>
          <a:p>
            <a:pPr>
              <a:buFont typeface="Arial" panose="020B0604020202020204" pitchFamily="34" charset="0"/>
              <a:buChar char="•"/>
              <a:defRPr/>
            </a:pPr>
            <a:endParaRPr lang="en-GB" dirty="0"/>
          </a:p>
          <a:p>
            <a:pPr>
              <a:buFont typeface="Arial" panose="020B0604020202020204" pitchFamily="34" charset="0"/>
              <a:buChar char="•"/>
              <a:defRPr/>
            </a:pPr>
            <a:r>
              <a:rPr lang="en-GB" dirty="0"/>
              <a:t>EU Web Accessibility Directive: a unique lever</a:t>
            </a:r>
          </a:p>
          <a:p>
            <a:pPr>
              <a:buFont typeface="Arial" panose="020B0604020202020204" pitchFamily="34" charset="0"/>
              <a:buChar char="•"/>
              <a:defRPr/>
            </a:pPr>
            <a:endParaRPr lang="en-GB" dirty="0"/>
          </a:p>
          <a:p>
            <a:pPr>
              <a:buFont typeface="Arial" panose="020B0604020202020204" pitchFamily="34" charset="0"/>
              <a:buChar char="•"/>
              <a:defRPr/>
            </a:pPr>
            <a:r>
              <a:rPr lang="en-GB" dirty="0"/>
              <a:t>Accessibility: a ‘must-have’, on a par with privacy and security</a:t>
            </a:r>
          </a:p>
          <a:p>
            <a:pPr>
              <a:buFont typeface="Arial" panose="020B0604020202020204" pitchFamily="34" charset="0"/>
              <a:buChar char="•"/>
              <a:defRPr/>
            </a:pPr>
            <a:endParaRPr lang="en-GB" dirty="0"/>
          </a:p>
          <a:p>
            <a:pPr>
              <a:buFont typeface="Arial" panose="020B0604020202020204" pitchFamily="34" charset="0"/>
              <a:buChar char="•"/>
              <a:defRPr/>
            </a:pPr>
            <a:r>
              <a:rPr lang="en-GB" dirty="0"/>
              <a:t>Meaningful involvement of persons with disabilities </a:t>
            </a:r>
          </a:p>
        </p:txBody>
      </p:sp>
    </p:spTree>
    <p:extLst>
      <p:ext uri="{BB962C8B-B14F-4D97-AF65-F5344CB8AC3E}">
        <p14:creationId xmlns:p14="http://schemas.microsoft.com/office/powerpoint/2010/main" val="1196873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6e00d955-0909-4821-bd40-de08c64efc9b&quot;,&quot;TimeStamp&quot;:&quot;2018-03-07T17:02:59.5094478+01:00&qu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bit">
  <a:themeElements>
    <a:clrScheme name="Custom 2">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BFBFBF"/>
      </a:hlink>
      <a:folHlink>
        <a:srgbClr val="BFBFBF"/>
      </a:folHlink>
    </a:clrScheme>
    <a:fontScheme name="Orbit">
      <a:majorFont>
        <a:latin typeface="Tempus Sans IT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Tempus Sans ITC" pitchFamily="82"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Tempus Sans ITC" pitchFamily="82" charset="0"/>
            <a:cs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ower 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49F5D4C43B2547B4543A3491B34E91" ma:contentTypeVersion="12" ma:contentTypeDescription="Create a new document." ma:contentTypeScope="" ma:versionID="953bf75cc8c55e5c236882b25aee5718">
  <xsd:schema xmlns:xsd="http://www.w3.org/2001/XMLSchema" xmlns:xs="http://www.w3.org/2001/XMLSchema" xmlns:p="http://schemas.microsoft.com/office/2006/metadata/properties" xmlns:ns2="a1bae1e3-6ed3-490d-92e6-a7f8b43a5ab6" xmlns:ns3="31cc14a6-26fa-42a9-9920-bf6c2fa04fbc" targetNamespace="http://schemas.microsoft.com/office/2006/metadata/properties" ma:root="true" ma:fieldsID="e78c1b1ba1f7dc199d954aef5e3e59c7" ns2:_="" ns3:_="">
    <xsd:import namespace="a1bae1e3-6ed3-490d-92e6-a7f8b43a5ab6"/>
    <xsd:import namespace="31cc14a6-26fa-42a9-9920-bf6c2fa04fb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ae1e3-6ed3-490d-92e6-a7f8b43a5a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14a6-26fa-42a9-9920-bf6c2fa04f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55CE3B-E9BE-498C-89CF-E8E7AF013F07}">
  <ds:schemaRefs>
    <ds:schemaRef ds:uri="a1bae1e3-6ed3-490d-92e6-a7f8b43a5ab6"/>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31cc14a6-26fa-42a9-9920-bf6c2fa04fbc"/>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FB79647-F1E3-4D60-A3D2-1B81F3697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bae1e3-6ed3-490d-92e6-a7f8b43a5ab6"/>
    <ds:schemaRef ds:uri="31cc14a6-26fa-42a9-9920-bf6c2fa04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1BA65C-DCAC-4981-9D60-5297FD68D2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600</TotalTime>
  <Words>1599</Words>
  <Application>Microsoft Office PowerPoint</Application>
  <PresentationFormat>Widescreen</PresentationFormat>
  <Paragraphs>295</Paragraphs>
  <Slides>26</Slides>
  <Notes>14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26</vt:i4>
      </vt:variant>
    </vt:vector>
  </HeadingPairs>
  <TitlesOfParts>
    <vt:vector size="42" baseType="lpstr">
      <vt:lpstr>.AppleSystemUIFont</vt:lpstr>
      <vt:lpstr>Arial</vt:lpstr>
      <vt:lpstr>Arial Black</vt:lpstr>
      <vt:lpstr>Arial Narrow</vt:lpstr>
      <vt:lpstr>Calibri</vt:lpstr>
      <vt:lpstr>Calibri Light</vt:lpstr>
      <vt:lpstr>Helvetica LT Std</vt:lpstr>
      <vt:lpstr>Noto Sans</vt:lpstr>
      <vt:lpstr>Tahoma</vt:lpstr>
      <vt:lpstr>Tempus Sans ITC</vt:lpstr>
      <vt:lpstr>Wingdings</vt:lpstr>
      <vt:lpstr>office theme</vt:lpstr>
      <vt:lpstr>1_Office Theme</vt:lpstr>
      <vt:lpstr>2_Office Theme</vt:lpstr>
      <vt:lpstr>Orbit</vt:lpstr>
      <vt:lpstr>Power point template</vt:lpstr>
      <vt:lpstr>An Introduction to the EU Web Accessibility Directive </vt:lpstr>
      <vt:lpstr>Web Accessibility Directive Training Series</vt:lpstr>
      <vt:lpstr>EU Web Accessibility Directive</vt:lpstr>
      <vt:lpstr>Centre for Excellence in Universal Design </vt:lpstr>
      <vt:lpstr>Speakers </vt:lpstr>
      <vt:lpstr>EU Web Accessibility Directive </vt:lpstr>
      <vt:lpstr>About the European Disability Forum  </vt:lpstr>
      <vt:lpstr>What is the UN CRPD? </vt:lpstr>
      <vt:lpstr>Web Accessibility: a priority for EDF</vt:lpstr>
      <vt:lpstr>Resources </vt:lpstr>
      <vt:lpstr>What is W3C/WAI</vt:lpstr>
      <vt:lpstr>WCAG 2 (Current)</vt:lpstr>
      <vt:lpstr>WCAG 3 (Future)</vt:lpstr>
      <vt:lpstr>Useful Links</vt:lpstr>
      <vt:lpstr>Overview of the EU Web Accessibility Directive</vt:lpstr>
      <vt:lpstr>EU Web Accessibility Directive</vt:lpstr>
      <vt:lpstr>Web Accessibility Directive – What public bodies must do</vt:lpstr>
      <vt:lpstr>Scope of content covered</vt:lpstr>
      <vt:lpstr>The Accessibility Statement must contain:</vt:lpstr>
      <vt:lpstr>Monitoring</vt:lpstr>
      <vt:lpstr>ICS NDA Web Accessibility Directive Training Series</vt:lpstr>
      <vt:lpstr>Resources</vt:lpstr>
      <vt:lpstr>One more thing…</vt:lpstr>
      <vt:lpstr>Web Accessibility Techniques</vt:lpstr>
      <vt:lpstr>Peer reviewersStakeholders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Kenny</dc:creator>
  <cp:lastModifiedBy>Meghna Manu (NDA)</cp:lastModifiedBy>
  <cp:revision>208</cp:revision>
  <dcterms:created xsi:type="dcterms:W3CDTF">2021-09-10T10:08:50Z</dcterms:created>
  <dcterms:modified xsi:type="dcterms:W3CDTF">2023-07-21T10:28:28Z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0x0101008249F5D4C43B2547B4543A3491B34E91</vt:lpwstr>
  </property>
</Properties>
</file>