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584" r:id="rId5"/>
    <p:sldId id="500" r:id="rId6"/>
    <p:sldId id="586" r:id="rId7"/>
    <p:sldId id="547" r:id="rId8"/>
    <p:sldId id="601" r:id="rId9"/>
    <p:sldId id="587" r:id="rId10"/>
    <p:sldId id="580" r:id="rId11"/>
    <p:sldId id="583" r:id="rId12"/>
    <p:sldId id="582" r:id="rId13"/>
    <p:sldId id="564" r:id="rId14"/>
    <p:sldId id="567" r:id="rId15"/>
    <p:sldId id="568" r:id="rId16"/>
    <p:sldId id="569" r:id="rId17"/>
    <p:sldId id="570" r:id="rId18"/>
    <p:sldId id="588" r:id="rId19"/>
    <p:sldId id="589" r:id="rId20"/>
    <p:sldId id="571" r:id="rId21"/>
    <p:sldId id="590" r:id="rId22"/>
    <p:sldId id="572" r:id="rId23"/>
    <p:sldId id="591" r:id="rId24"/>
    <p:sldId id="592" r:id="rId25"/>
    <p:sldId id="573" r:id="rId26"/>
    <p:sldId id="593" r:id="rId27"/>
    <p:sldId id="594" r:id="rId28"/>
    <p:sldId id="574" r:id="rId29"/>
    <p:sldId id="595" r:id="rId30"/>
    <p:sldId id="575" r:id="rId31"/>
    <p:sldId id="596" r:id="rId32"/>
    <p:sldId id="597" r:id="rId33"/>
    <p:sldId id="576" r:id="rId34"/>
    <p:sldId id="598" r:id="rId35"/>
    <p:sldId id="577" r:id="rId36"/>
    <p:sldId id="599" r:id="rId37"/>
    <p:sldId id="578" r:id="rId38"/>
    <p:sldId id="600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D"/>
    <a:srgbClr val="4F6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478" autoAdjust="0"/>
  </p:normalViewPr>
  <p:slideViewPr>
    <p:cSldViewPr snapToGrid="0">
      <p:cViewPr varScale="1">
        <p:scale>
          <a:sx n="68" d="100"/>
          <a:sy n="68" d="100"/>
        </p:scale>
        <p:origin x="74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99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21D46-06BE-4E4F-B60B-612301260917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4497-10AA-4F21-862E-4F7872AEC5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5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© 2022 Copyrights Accessibility Foundation, HAN UAS </a:t>
            </a:r>
            <a:r>
              <a:rPr lang="nl-NL" dirty="0" err="1"/>
              <a:t>and</a:t>
            </a:r>
            <a:r>
              <a:rPr lang="nl-NL" dirty="0"/>
              <a:t> Eric </a:t>
            </a:r>
            <a:r>
              <a:rPr lang="nl-NL" dirty="0" err="1"/>
              <a:t>Velleman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4497-10AA-4F21-862E-4F7872AEC5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73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nl-NL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2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2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2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Capability</a:t>
            </a:r>
            <a:r>
              <a:rPr lang="nl-NL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2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Maturity</a:t>
            </a:r>
            <a:r>
              <a:rPr lang="nl-NL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(CMM)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60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26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66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648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30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69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47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8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303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25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4497-10AA-4F21-862E-4F7872AEC5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406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959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38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26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343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804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750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077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53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890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40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935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674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466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324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459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024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9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B4497-10AA-4F21-862E-4F7872AEC5B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32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7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44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9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www.digitoegankelijk.nl</a:t>
            </a:r>
            <a:r>
              <a:rPr lang="nl-NL" dirty="0"/>
              <a:t>/sites/default/files/2020-04/Digitale-Toegankelijkheid-In-Jouw-</a:t>
            </a:r>
            <a:r>
              <a:rPr lang="nl-NL" dirty="0" err="1"/>
              <a:t>Organisatie.pdf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4497-10AA-4F21-862E-4F7872AEC5B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00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318A-D266-4D35-B506-E4145AAE388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08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3747-74B2-4B21-B564-1B0F2302EE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0125" y="2282726"/>
            <a:ext cx="9180000" cy="643253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1B0984-CD75-4C00-A5B0-B5D1C0238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0125" y="1789155"/>
            <a:ext cx="9180000" cy="298351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47598EED-DB04-47D8-936E-1D868ED4F8C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558926"/>
            <a:ext cx="12192000" cy="5299074"/>
            <a:chOff x="-13487400" y="1558926"/>
            <a:chExt cx="12192000" cy="529907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26259EB-9F01-4CC0-AF2F-C6F2EC65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87400" y="5005388"/>
              <a:ext cx="10363200" cy="1852612"/>
            </a:xfrm>
            <a:custGeom>
              <a:avLst/>
              <a:gdLst>
                <a:gd name="T0" fmla="*/ 6528 w 6528"/>
                <a:gd name="T1" fmla="*/ 1167 h 1167"/>
                <a:gd name="T2" fmla="*/ 6524 w 6528"/>
                <a:gd name="T3" fmla="*/ 1147 h 1167"/>
                <a:gd name="T4" fmla="*/ 0 w 6528"/>
                <a:gd name="T5" fmla="*/ 0 h 1167"/>
                <a:gd name="T6" fmla="*/ 0 w 6528"/>
                <a:gd name="T7" fmla="*/ 1167 h 1167"/>
                <a:gd name="T8" fmla="*/ 6528 w 6528"/>
                <a:gd name="T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8" h="1167">
                  <a:moveTo>
                    <a:pt x="6528" y="1167"/>
                  </a:moveTo>
                  <a:lnTo>
                    <a:pt x="6524" y="1147"/>
                  </a:lnTo>
                  <a:lnTo>
                    <a:pt x="0" y="0"/>
                  </a:lnTo>
                  <a:lnTo>
                    <a:pt x="0" y="1167"/>
                  </a:lnTo>
                  <a:lnTo>
                    <a:pt x="6528" y="1167"/>
                  </a:lnTo>
                  <a:close/>
                </a:path>
              </a:pathLst>
            </a:custGeom>
            <a:solidFill>
              <a:srgbClr val="DD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22FD6C3-06AA-4145-862E-90390E4A5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94150" y="1558926"/>
              <a:ext cx="2698750" cy="5299074"/>
            </a:xfrm>
            <a:custGeom>
              <a:avLst/>
              <a:gdLst>
                <a:gd name="T0" fmla="*/ 1700 w 1700"/>
                <a:gd name="T1" fmla="*/ 120 h 3338"/>
                <a:gd name="T2" fmla="*/ 1312 w 1700"/>
                <a:gd name="T3" fmla="*/ 0 h 3338"/>
                <a:gd name="T4" fmla="*/ 0 w 1700"/>
                <a:gd name="T5" fmla="*/ 3338 h 3338"/>
                <a:gd name="T6" fmla="*/ 1700 w 1700"/>
                <a:gd name="T7" fmla="*/ 3338 h 3338"/>
                <a:gd name="T8" fmla="*/ 1700 w 1700"/>
                <a:gd name="T9" fmla="*/ 120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0" h="3338">
                  <a:moveTo>
                    <a:pt x="1700" y="120"/>
                  </a:moveTo>
                  <a:lnTo>
                    <a:pt x="1312" y="0"/>
                  </a:lnTo>
                  <a:lnTo>
                    <a:pt x="0" y="3338"/>
                  </a:lnTo>
                  <a:lnTo>
                    <a:pt x="1700" y="3338"/>
                  </a:lnTo>
                  <a:lnTo>
                    <a:pt x="1700" y="120"/>
                  </a:lnTo>
                  <a:close/>
                </a:path>
              </a:pathLst>
            </a:custGeom>
            <a:solidFill>
              <a:srgbClr val="21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E0A2FE6-24F0-48E0-BFC5-EA6039B8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77350" y="5068888"/>
              <a:ext cx="1625600" cy="1630362"/>
            </a:xfrm>
            <a:prstGeom prst="ellipse">
              <a:avLst/>
            </a:prstGeom>
            <a:solidFill>
              <a:srgbClr val="214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D638D3E-A603-4AAE-87C7-7877670A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87400" y="4492625"/>
              <a:ext cx="12192000" cy="2365375"/>
            </a:xfrm>
            <a:custGeom>
              <a:avLst/>
              <a:gdLst>
                <a:gd name="T0" fmla="*/ 0 w 7680"/>
                <a:gd name="T1" fmla="*/ 1490 h 1490"/>
                <a:gd name="T2" fmla="*/ 7680 w 7680"/>
                <a:gd name="T3" fmla="*/ 1490 h 1490"/>
                <a:gd name="T4" fmla="*/ 7680 w 7680"/>
                <a:gd name="T5" fmla="*/ 0 h 1490"/>
                <a:gd name="T6" fmla="*/ 0 w 7680"/>
                <a:gd name="T7" fmla="*/ 1490 h 1490"/>
                <a:gd name="T8" fmla="*/ 0 w 7680"/>
                <a:gd name="T9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0" h="1490">
                  <a:moveTo>
                    <a:pt x="0" y="1490"/>
                  </a:moveTo>
                  <a:lnTo>
                    <a:pt x="7680" y="1490"/>
                  </a:lnTo>
                  <a:lnTo>
                    <a:pt x="7680" y="0"/>
                  </a:lnTo>
                  <a:lnTo>
                    <a:pt x="0" y="149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8" name="Afbeelding 17" descr="Accessibility">
            <a:extLst>
              <a:ext uri="{FF2B5EF4-FFF2-40B4-BE49-F238E27FC236}">
                <a16:creationId xmlns:a16="http://schemas.microsoft.com/office/drawing/2014/main" id="{0B309DC0-F806-46EC-97ED-E28B3238AA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47" y="6098774"/>
            <a:ext cx="2880108" cy="5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1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603BE-58A0-4984-8F42-5CCCCB211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0" y="2801967"/>
            <a:ext cx="5486400" cy="405945"/>
          </a:xfrm>
        </p:spPr>
        <p:txBody>
          <a:bodyPr anchor="ctr" anchorCtr="0"/>
          <a:lstStyle>
            <a:lvl1pPr algn="ctr">
              <a:lnSpc>
                <a:spcPct val="120000"/>
              </a:lnSpc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Quote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C038C-D6A6-41E6-BF50-8B834074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33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>
            <a:extLst>
              <a:ext uri="{FF2B5EF4-FFF2-40B4-BE49-F238E27FC236}">
                <a16:creationId xmlns:a16="http://schemas.microsoft.com/office/drawing/2014/main" id="{2C8163DD-66C5-4A9B-9E58-673698437143}"/>
              </a:ext>
            </a:extLst>
          </p:cNvPr>
          <p:cNvGrpSpPr/>
          <p:nvPr/>
        </p:nvGrpSpPr>
        <p:grpSpPr>
          <a:xfrm>
            <a:off x="0" y="6089650"/>
            <a:ext cx="12192000" cy="768350"/>
            <a:chOff x="0" y="6089650"/>
            <a:chExt cx="12192000" cy="76835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4FB3997-712B-4E44-B374-52483AEF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32537"/>
              <a:ext cx="4279900" cy="525463"/>
            </a:xfrm>
            <a:custGeom>
              <a:avLst/>
              <a:gdLst>
                <a:gd name="T0" fmla="*/ 2696 w 2696"/>
                <a:gd name="T1" fmla="*/ 331 h 331"/>
                <a:gd name="T2" fmla="*/ 2348 w 2696"/>
                <a:gd name="T3" fmla="*/ 49 h 331"/>
                <a:gd name="T4" fmla="*/ 0 w 2696"/>
                <a:gd name="T5" fmla="*/ 0 h 331"/>
                <a:gd name="T6" fmla="*/ 0 w 2696"/>
                <a:gd name="T7" fmla="*/ 331 h 331"/>
                <a:gd name="T8" fmla="*/ 2696 w 2696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6" h="331">
                  <a:moveTo>
                    <a:pt x="2696" y="331"/>
                  </a:moveTo>
                  <a:lnTo>
                    <a:pt x="2348" y="49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696" y="3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B9E526E-FB22-40F9-B2BD-D9A73591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89650"/>
              <a:ext cx="12192000" cy="768350"/>
            </a:xfrm>
            <a:custGeom>
              <a:avLst/>
              <a:gdLst>
                <a:gd name="T0" fmla="*/ 7680 w 7680"/>
                <a:gd name="T1" fmla="*/ 484 h 484"/>
                <a:gd name="T2" fmla="*/ 7680 w 7680"/>
                <a:gd name="T3" fmla="*/ 0 h 484"/>
                <a:gd name="T4" fmla="*/ 0 w 7680"/>
                <a:gd name="T5" fmla="*/ 290 h 484"/>
                <a:gd name="T6" fmla="*/ 0 w 7680"/>
                <a:gd name="T7" fmla="*/ 484 h 484"/>
                <a:gd name="T8" fmla="*/ 7680 w 768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0" h="484">
                  <a:moveTo>
                    <a:pt x="7680" y="484"/>
                  </a:moveTo>
                  <a:lnTo>
                    <a:pt x="7680" y="0"/>
                  </a:lnTo>
                  <a:lnTo>
                    <a:pt x="0" y="290"/>
                  </a:lnTo>
                  <a:lnTo>
                    <a:pt x="0" y="484"/>
                  </a:lnTo>
                  <a:lnTo>
                    <a:pt x="7680" y="4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089C94AF-D574-46CC-87AA-7F2129A0EA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09659"/>
          </a:xfrm>
          <a:custGeom>
            <a:avLst/>
            <a:gdLst>
              <a:gd name="connsiteX0" fmla="*/ 0 w 12192000"/>
              <a:gd name="connsiteY0" fmla="*/ 0 h 6409659"/>
              <a:gd name="connsiteX1" fmla="*/ 12192000 w 12192000"/>
              <a:gd name="connsiteY1" fmla="*/ 0 h 6409659"/>
              <a:gd name="connsiteX2" fmla="*/ 12192000 w 12192000"/>
              <a:gd name="connsiteY2" fmla="*/ 4756149 h 6409659"/>
              <a:gd name="connsiteX3" fmla="*/ 12192000 w 12192000"/>
              <a:gd name="connsiteY3" fmla="*/ 6090572 h 6409659"/>
              <a:gd name="connsiteX4" fmla="*/ 3725863 w 12192000"/>
              <a:gd name="connsiteY4" fmla="*/ 6409659 h 6409659"/>
              <a:gd name="connsiteX5" fmla="*/ 0 w 12192000"/>
              <a:gd name="connsiteY5" fmla="*/ 6333459 h 6409659"/>
              <a:gd name="connsiteX6" fmla="*/ 0 w 12192000"/>
              <a:gd name="connsiteY6" fmla="*/ 4756149 h 64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409659">
                <a:moveTo>
                  <a:pt x="0" y="0"/>
                </a:moveTo>
                <a:lnTo>
                  <a:pt x="12192000" y="0"/>
                </a:lnTo>
                <a:lnTo>
                  <a:pt x="12192000" y="4756149"/>
                </a:lnTo>
                <a:lnTo>
                  <a:pt x="12192000" y="6090572"/>
                </a:lnTo>
                <a:lnTo>
                  <a:pt x="3725863" y="6409659"/>
                </a:lnTo>
                <a:lnTo>
                  <a:pt x="0" y="6333459"/>
                </a:lnTo>
                <a:lnTo>
                  <a:pt x="0" y="47561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bIns="0" anchor="ctr" anchorCtr="1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nl-NL" dirty="0"/>
              <a:t>Klik icoon om afbeelding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C038C-D6A6-41E6-BF50-8B834074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4DC01-88E8-43DC-A37D-B3BA6A61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39534"/>
            <a:ext cx="12192000" cy="2270125"/>
          </a:xfrm>
          <a:custGeom>
            <a:avLst/>
            <a:gdLst>
              <a:gd name="connsiteX0" fmla="*/ 0 w 12192000"/>
              <a:gd name="connsiteY0" fmla="*/ 0 h 2270125"/>
              <a:gd name="connsiteX1" fmla="*/ 12192000 w 12192000"/>
              <a:gd name="connsiteY1" fmla="*/ 382588 h 2270125"/>
              <a:gd name="connsiteX2" fmla="*/ 12192000 w 12192000"/>
              <a:gd name="connsiteY2" fmla="*/ 1951038 h 2270125"/>
              <a:gd name="connsiteX3" fmla="*/ 3725863 w 12192000"/>
              <a:gd name="connsiteY3" fmla="*/ 2270125 h 2270125"/>
              <a:gd name="connsiteX4" fmla="*/ 0 w 12192000"/>
              <a:gd name="connsiteY4" fmla="*/ 2193925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270125">
                <a:moveTo>
                  <a:pt x="0" y="0"/>
                </a:moveTo>
                <a:lnTo>
                  <a:pt x="12192000" y="382588"/>
                </a:lnTo>
                <a:lnTo>
                  <a:pt x="12192000" y="1951038"/>
                </a:lnTo>
                <a:lnTo>
                  <a:pt x="3725863" y="2270125"/>
                </a:lnTo>
                <a:lnTo>
                  <a:pt x="0" y="2193925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txBody>
          <a:bodyPr wrap="square" lIns="1008000" tIns="756000" rIns="1080000">
            <a:no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08D659-4350-47C6-884B-0FE690227D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01344" y="5871525"/>
            <a:ext cx="687600" cy="69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66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603BE-58A0-4984-8F42-5CCCCB211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6000" y="3087964"/>
            <a:ext cx="5400000" cy="372153"/>
          </a:xfrm>
        </p:spPr>
        <p:txBody>
          <a:bodyPr anchor="t" anchorCtr="0"/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C038C-D6A6-41E6-BF50-8B834074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DB8AF7-9B42-4A3C-84F1-CC410D847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3471866"/>
            <a:ext cx="5400000" cy="317010"/>
          </a:xfrm>
        </p:spPr>
        <p:txBody>
          <a:bodyPr>
            <a:noAutofit/>
          </a:bodyPr>
          <a:lstStyle>
            <a:lvl1pPr algn="ctr"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38AA87E6-E652-4BF6-B307-03C4DC1127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6000" y="4019550"/>
            <a:ext cx="5400000" cy="335669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Telefoon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A0BEEE66-1CB1-42D4-A27D-009FACE83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6000" y="4391025"/>
            <a:ext cx="5400000" cy="335669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z="1800" dirty="0"/>
              <a:t>naam@accessibility.nl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B4D9FE-E685-400F-B55C-99E058DCD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57801" y="1067707"/>
            <a:ext cx="1676400" cy="1676400"/>
          </a:xfrm>
          <a:custGeom>
            <a:avLst/>
            <a:gdLst>
              <a:gd name="connsiteX0" fmla="*/ 838200 w 1676400"/>
              <a:gd name="connsiteY0" fmla="*/ 0 h 1676400"/>
              <a:gd name="connsiteX1" fmla="*/ 1676400 w 1676400"/>
              <a:gd name="connsiteY1" fmla="*/ 838200 h 1676400"/>
              <a:gd name="connsiteX2" fmla="*/ 838200 w 1676400"/>
              <a:gd name="connsiteY2" fmla="*/ 1676400 h 1676400"/>
              <a:gd name="connsiteX3" fmla="*/ 0 w 1676400"/>
              <a:gd name="connsiteY3" fmla="*/ 838200 h 1676400"/>
              <a:gd name="connsiteX4" fmla="*/ 838200 w 16764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676400">
                <a:moveTo>
                  <a:pt x="838200" y="0"/>
                </a:moveTo>
                <a:cubicBezTo>
                  <a:pt x="1301125" y="0"/>
                  <a:pt x="1676400" y="375275"/>
                  <a:pt x="1676400" y="838200"/>
                </a:cubicBezTo>
                <a:cubicBezTo>
                  <a:pt x="1676400" y="1301125"/>
                  <a:pt x="1301125" y="1676400"/>
                  <a:pt x="838200" y="1676400"/>
                </a:cubicBezTo>
                <a:cubicBezTo>
                  <a:pt x="375275" y="1676400"/>
                  <a:pt x="0" y="1301125"/>
                  <a:pt x="0" y="838200"/>
                </a:cubicBezTo>
                <a:cubicBezTo>
                  <a:pt x="0" y="375275"/>
                  <a:pt x="375275" y="0"/>
                  <a:pt x="838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12000" bIns="0" anchor="ctr" anchorCtr="1">
            <a:noAutofit/>
          </a:bodyPr>
          <a:lstStyle>
            <a:lvl1pPr algn="ctr">
              <a:lnSpc>
                <a:spcPct val="100000"/>
              </a:lnSpc>
              <a:defRPr sz="1200">
                <a:latin typeface="+mn-lt"/>
              </a:defRPr>
            </a:lvl1pPr>
          </a:lstStyle>
          <a:p>
            <a:r>
              <a:rPr lang="nl-NL" dirty="0"/>
              <a:t>Klik icoon om pasfoto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490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603BE-58A0-4984-8F42-5CCCCB21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C038C-D6A6-41E6-BF50-8B834074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3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en klein beeld">
  <p:cSld name="1_Tekst en klein beel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00125" y="698954"/>
            <a:ext cx="501967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0722980" y="6461968"/>
            <a:ext cx="22442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000125" y="1484313"/>
            <a:ext cx="5019675" cy="4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marL="914400" lvl="1" indent="-34766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75"/>
              <a:buFont typeface="Arial"/>
              <a:buChar char="•"/>
              <a:defRPr sz="2500"/>
            </a:lvl2pPr>
            <a:lvl3pPr marL="1371600" lvl="2" indent="-3429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Google Shape;54;p6"/>
          <p:cNvSpPr>
            <a:spLocks noGrp="1"/>
          </p:cNvSpPr>
          <p:nvPr>
            <p:ph type="pic" idx="2"/>
          </p:nvPr>
        </p:nvSpPr>
        <p:spPr>
          <a:xfrm>
            <a:off x="7226711" y="1484313"/>
            <a:ext cx="3965165" cy="23207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936000" rIns="0" bIns="0" anchor="ctr" anchorCtr="1">
            <a:noAutofit/>
          </a:bodyPr>
          <a:lstStyle>
            <a:lvl1pPr marR="0" lvl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75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-1581150" y="1484314"/>
            <a:ext cx="1490662" cy="2721685"/>
            <a:chOff x="-1581150" y="1825625"/>
            <a:chExt cx="1490662" cy="2721685"/>
          </a:xfrm>
        </p:grpSpPr>
        <p:sp>
          <p:nvSpPr>
            <p:cNvPr id="56" name="Google Shape;56;p6"/>
            <p:cNvSpPr/>
            <p:nvPr/>
          </p:nvSpPr>
          <p:spPr>
            <a:xfrm>
              <a:off x="-1581150" y="1825625"/>
              <a:ext cx="1490662" cy="498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Karla"/>
                <a:buNone/>
              </a:pPr>
              <a:r>
                <a:rPr lang="nl-NL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Het eerste tekstniveau heeft geen bullet en springt niet in. </a:t>
              </a:r>
              <a:endParaRPr/>
            </a:p>
          </p:txBody>
        </p:sp>
        <p:pic>
          <p:nvPicPr>
            <p:cNvPr id="57" name="Google Shape;57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581150" y="2383997"/>
              <a:ext cx="1171575" cy="58036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20000"/>
                </a:srgbClr>
              </a:outerShdw>
            </a:effectLst>
          </p:spPr>
        </p:pic>
        <p:grpSp>
          <p:nvGrpSpPr>
            <p:cNvPr id="58" name="Google Shape;58;p6"/>
            <p:cNvGrpSpPr/>
            <p:nvPr/>
          </p:nvGrpSpPr>
          <p:grpSpPr>
            <a:xfrm>
              <a:off x="-1581150" y="3751973"/>
              <a:ext cx="1245474" cy="795337"/>
              <a:chOff x="-1603261" y="3756031"/>
              <a:chExt cx="1245474" cy="795337"/>
            </a:xfrm>
          </p:grpSpPr>
          <p:pic>
            <p:nvPicPr>
              <p:cNvPr id="59" name="Google Shape;59;p6"/>
              <p:cNvPicPr preferRelativeResize="0"/>
              <p:nvPr/>
            </p:nvPicPr>
            <p:blipFill rotWithShape="1">
              <a:blip r:embed="rId3">
                <a:alphaModFix/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20000"/>
                  </a:srgbClr>
                </a:outerShdw>
              </a:effectLst>
            </p:spPr>
          </p:pic>
          <p:sp>
            <p:nvSpPr>
              <p:cNvPr id="60" name="Google Shape;60;p6"/>
              <p:cNvSpPr txBox="1"/>
              <p:nvPr/>
            </p:nvSpPr>
            <p:spPr>
              <a:xfrm>
                <a:off x="-1266854" y="4415637"/>
                <a:ext cx="291748" cy="123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8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Alinea</a:t>
                </a:r>
                <a:endParaRPr/>
              </a:p>
            </p:txBody>
          </p:sp>
          <p:pic>
            <p:nvPicPr>
              <p:cNvPr id="61" name="Google Shape;61;p6" descr="Vergrootgla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2" name="Google Shape;62;p6"/>
            <p:cNvSpPr/>
            <p:nvPr/>
          </p:nvSpPr>
          <p:spPr>
            <a:xfrm>
              <a:off x="-1581150" y="3023938"/>
              <a:ext cx="1490662" cy="668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Karla"/>
                <a:buNone/>
              </a:pPr>
              <a:r>
                <a:rPr lang="nl-NL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Om een bullet lijst te starten, klik op ‘</a:t>
              </a:r>
              <a:r>
                <a:rPr lang="nl-NL" sz="105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Lijstniveau verhogen</a:t>
              </a:r>
              <a:r>
                <a:rPr lang="nl-NL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’ op tabblad Start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459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be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3747-74B2-4B21-B564-1B0F2302EE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0124" y="2282726"/>
            <a:ext cx="6408000" cy="643253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1B0984-CD75-4C00-A5B0-B5D1C0238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0124" y="1789155"/>
            <a:ext cx="6408000" cy="298351"/>
          </a:xfrm>
        </p:spPr>
        <p:txBody>
          <a:bodyPr wrap="square" anchor="b" anchorCtr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47598EED-DB04-47D8-936E-1D868ED4F8C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558926"/>
            <a:ext cx="12192000" cy="5299074"/>
            <a:chOff x="-13487400" y="1558926"/>
            <a:chExt cx="12192000" cy="529907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26259EB-9F01-4CC0-AF2F-C6F2EC65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87400" y="5005388"/>
              <a:ext cx="10363200" cy="1852612"/>
            </a:xfrm>
            <a:custGeom>
              <a:avLst/>
              <a:gdLst>
                <a:gd name="T0" fmla="*/ 6528 w 6528"/>
                <a:gd name="T1" fmla="*/ 1167 h 1167"/>
                <a:gd name="T2" fmla="*/ 6524 w 6528"/>
                <a:gd name="T3" fmla="*/ 1147 h 1167"/>
                <a:gd name="T4" fmla="*/ 0 w 6528"/>
                <a:gd name="T5" fmla="*/ 0 h 1167"/>
                <a:gd name="T6" fmla="*/ 0 w 6528"/>
                <a:gd name="T7" fmla="*/ 1167 h 1167"/>
                <a:gd name="T8" fmla="*/ 6528 w 6528"/>
                <a:gd name="T9" fmla="*/ 116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8" h="1167">
                  <a:moveTo>
                    <a:pt x="6528" y="1167"/>
                  </a:moveTo>
                  <a:lnTo>
                    <a:pt x="6524" y="1147"/>
                  </a:lnTo>
                  <a:lnTo>
                    <a:pt x="0" y="0"/>
                  </a:lnTo>
                  <a:lnTo>
                    <a:pt x="0" y="1167"/>
                  </a:lnTo>
                  <a:lnTo>
                    <a:pt x="6528" y="1167"/>
                  </a:lnTo>
                  <a:close/>
                </a:path>
              </a:pathLst>
            </a:custGeom>
            <a:solidFill>
              <a:srgbClr val="DD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22FD6C3-06AA-4145-862E-90390E4A5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94150" y="1558926"/>
              <a:ext cx="2698750" cy="5299074"/>
            </a:xfrm>
            <a:custGeom>
              <a:avLst/>
              <a:gdLst>
                <a:gd name="T0" fmla="*/ 1700 w 1700"/>
                <a:gd name="T1" fmla="*/ 120 h 3338"/>
                <a:gd name="T2" fmla="*/ 1312 w 1700"/>
                <a:gd name="T3" fmla="*/ 0 h 3338"/>
                <a:gd name="T4" fmla="*/ 0 w 1700"/>
                <a:gd name="T5" fmla="*/ 3338 h 3338"/>
                <a:gd name="T6" fmla="*/ 1700 w 1700"/>
                <a:gd name="T7" fmla="*/ 3338 h 3338"/>
                <a:gd name="T8" fmla="*/ 1700 w 1700"/>
                <a:gd name="T9" fmla="*/ 120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0" h="3338">
                  <a:moveTo>
                    <a:pt x="1700" y="120"/>
                  </a:moveTo>
                  <a:lnTo>
                    <a:pt x="1312" y="0"/>
                  </a:lnTo>
                  <a:lnTo>
                    <a:pt x="0" y="3338"/>
                  </a:lnTo>
                  <a:lnTo>
                    <a:pt x="1700" y="3338"/>
                  </a:lnTo>
                  <a:lnTo>
                    <a:pt x="1700" y="120"/>
                  </a:lnTo>
                  <a:close/>
                </a:path>
              </a:pathLst>
            </a:custGeom>
            <a:solidFill>
              <a:srgbClr val="21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E0A2FE6-24F0-48E0-BFC5-EA6039B8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77350" y="5068888"/>
              <a:ext cx="1625600" cy="1630362"/>
            </a:xfrm>
            <a:prstGeom prst="ellipse">
              <a:avLst/>
            </a:prstGeom>
            <a:solidFill>
              <a:srgbClr val="214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D638D3E-A603-4AAE-87C7-7877670A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87400" y="4492625"/>
              <a:ext cx="12192000" cy="2365375"/>
            </a:xfrm>
            <a:custGeom>
              <a:avLst/>
              <a:gdLst>
                <a:gd name="T0" fmla="*/ 0 w 7680"/>
                <a:gd name="T1" fmla="*/ 1490 h 1490"/>
                <a:gd name="T2" fmla="*/ 7680 w 7680"/>
                <a:gd name="T3" fmla="*/ 1490 h 1490"/>
                <a:gd name="T4" fmla="*/ 7680 w 7680"/>
                <a:gd name="T5" fmla="*/ 0 h 1490"/>
                <a:gd name="T6" fmla="*/ 0 w 7680"/>
                <a:gd name="T7" fmla="*/ 1490 h 1490"/>
                <a:gd name="T8" fmla="*/ 0 w 7680"/>
                <a:gd name="T9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0" h="1490">
                  <a:moveTo>
                    <a:pt x="0" y="1490"/>
                  </a:moveTo>
                  <a:lnTo>
                    <a:pt x="7680" y="1490"/>
                  </a:lnTo>
                  <a:lnTo>
                    <a:pt x="7680" y="0"/>
                  </a:lnTo>
                  <a:lnTo>
                    <a:pt x="0" y="149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3B0DAD7-2264-491F-B079-24C010567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4" y="1"/>
            <a:ext cx="5254265" cy="5514018"/>
          </a:xfrm>
          <a:custGeom>
            <a:avLst/>
            <a:gdLst>
              <a:gd name="connsiteX0" fmla="*/ 0 w 3076575"/>
              <a:gd name="connsiteY0" fmla="*/ 0 h 4276725"/>
              <a:gd name="connsiteX1" fmla="*/ 3076575 w 3076575"/>
              <a:gd name="connsiteY1" fmla="*/ 0 h 4276725"/>
              <a:gd name="connsiteX2" fmla="*/ 3076575 w 3076575"/>
              <a:gd name="connsiteY2" fmla="*/ 4276725 h 4276725"/>
              <a:gd name="connsiteX3" fmla="*/ 0 w 3076575"/>
              <a:gd name="connsiteY3" fmla="*/ 4276725 h 4276725"/>
              <a:gd name="connsiteX4" fmla="*/ 0 w 3076575"/>
              <a:gd name="connsiteY4" fmla="*/ 0 h 4276725"/>
              <a:gd name="connsiteX0" fmla="*/ 2168165 w 5244740"/>
              <a:gd name="connsiteY0" fmla="*/ 0 h 5511636"/>
              <a:gd name="connsiteX1" fmla="*/ 5244740 w 5244740"/>
              <a:gd name="connsiteY1" fmla="*/ 0 h 5511636"/>
              <a:gd name="connsiteX2" fmla="*/ 5244740 w 5244740"/>
              <a:gd name="connsiteY2" fmla="*/ 4276725 h 5511636"/>
              <a:gd name="connsiteX3" fmla="*/ 0 w 5244740"/>
              <a:gd name="connsiteY3" fmla="*/ 5511636 h 5511636"/>
              <a:gd name="connsiteX4" fmla="*/ 2168165 w 5244740"/>
              <a:gd name="connsiteY4" fmla="*/ 0 h 5511636"/>
              <a:gd name="connsiteX0" fmla="*/ 2177690 w 5254265"/>
              <a:gd name="connsiteY0" fmla="*/ 0 h 5516399"/>
              <a:gd name="connsiteX1" fmla="*/ 5254265 w 5254265"/>
              <a:gd name="connsiteY1" fmla="*/ 0 h 5516399"/>
              <a:gd name="connsiteX2" fmla="*/ 5254265 w 5254265"/>
              <a:gd name="connsiteY2" fmla="*/ 4276725 h 5516399"/>
              <a:gd name="connsiteX3" fmla="*/ 0 w 5254265"/>
              <a:gd name="connsiteY3" fmla="*/ 5516399 h 5516399"/>
              <a:gd name="connsiteX4" fmla="*/ 2177690 w 5254265"/>
              <a:gd name="connsiteY4" fmla="*/ 0 h 5516399"/>
              <a:gd name="connsiteX0" fmla="*/ 2177690 w 5254265"/>
              <a:gd name="connsiteY0" fmla="*/ 0 h 5516399"/>
              <a:gd name="connsiteX1" fmla="*/ 5254265 w 5254265"/>
              <a:gd name="connsiteY1" fmla="*/ 0 h 5516399"/>
              <a:gd name="connsiteX2" fmla="*/ 5254265 w 5254265"/>
              <a:gd name="connsiteY2" fmla="*/ 4276725 h 5516399"/>
              <a:gd name="connsiteX3" fmla="*/ 3318310 w 5254265"/>
              <a:gd name="connsiteY3" fmla="*/ 4876799 h 5516399"/>
              <a:gd name="connsiteX4" fmla="*/ 0 w 5254265"/>
              <a:gd name="connsiteY4" fmla="*/ 5516399 h 5516399"/>
              <a:gd name="connsiteX5" fmla="*/ 2177690 w 5254265"/>
              <a:gd name="connsiteY5" fmla="*/ 0 h 5516399"/>
              <a:gd name="connsiteX0" fmla="*/ 2177690 w 5254265"/>
              <a:gd name="connsiteY0" fmla="*/ 0 h 5516399"/>
              <a:gd name="connsiteX1" fmla="*/ 5254265 w 5254265"/>
              <a:gd name="connsiteY1" fmla="*/ 0 h 5516399"/>
              <a:gd name="connsiteX2" fmla="*/ 5254265 w 5254265"/>
              <a:gd name="connsiteY2" fmla="*/ 4276725 h 5516399"/>
              <a:gd name="connsiteX3" fmla="*/ 3318310 w 5254265"/>
              <a:gd name="connsiteY3" fmla="*/ 4876799 h 5516399"/>
              <a:gd name="connsiteX4" fmla="*/ 0 w 5254265"/>
              <a:gd name="connsiteY4" fmla="*/ 5516399 h 5516399"/>
              <a:gd name="connsiteX5" fmla="*/ 2177690 w 5254265"/>
              <a:gd name="connsiteY5" fmla="*/ 0 h 5516399"/>
              <a:gd name="connsiteX0" fmla="*/ 2177690 w 5254265"/>
              <a:gd name="connsiteY0" fmla="*/ 0 h 5516399"/>
              <a:gd name="connsiteX1" fmla="*/ 5254265 w 5254265"/>
              <a:gd name="connsiteY1" fmla="*/ 0 h 5516399"/>
              <a:gd name="connsiteX2" fmla="*/ 5254265 w 5254265"/>
              <a:gd name="connsiteY2" fmla="*/ 4276725 h 5516399"/>
              <a:gd name="connsiteX3" fmla="*/ 3318310 w 5254265"/>
              <a:gd name="connsiteY3" fmla="*/ 4857749 h 5516399"/>
              <a:gd name="connsiteX4" fmla="*/ 0 w 5254265"/>
              <a:gd name="connsiteY4" fmla="*/ 5516399 h 5516399"/>
              <a:gd name="connsiteX5" fmla="*/ 2177690 w 5254265"/>
              <a:gd name="connsiteY5" fmla="*/ 0 h 5516399"/>
              <a:gd name="connsiteX0" fmla="*/ 2177690 w 5254265"/>
              <a:gd name="connsiteY0" fmla="*/ 0 h 5516399"/>
              <a:gd name="connsiteX1" fmla="*/ 5254265 w 5254265"/>
              <a:gd name="connsiteY1" fmla="*/ 0 h 5516399"/>
              <a:gd name="connsiteX2" fmla="*/ 5254265 w 5254265"/>
              <a:gd name="connsiteY2" fmla="*/ 4276725 h 5516399"/>
              <a:gd name="connsiteX3" fmla="*/ 3327835 w 5254265"/>
              <a:gd name="connsiteY3" fmla="*/ 4864893 h 5516399"/>
              <a:gd name="connsiteX4" fmla="*/ 0 w 5254265"/>
              <a:gd name="connsiteY4" fmla="*/ 5516399 h 5516399"/>
              <a:gd name="connsiteX5" fmla="*/ 2177690 w 5254265"/>
              <a:gd name="connsiteY5" fmla="*/ 0 h 5516399"/>
              <a:gd name="connsiteX0" fmla="*/ 2177690 w 5254265"/>
              <a:gd name="connsiteY0" fmla="*/ 0 h 5514018"/>
              <a:gd name="connsiteX1" fmla="*/ 5254265 w 5254265"/>
              <a:gd name="connsiteY1" fmla="*/ 0 h 5514018"/>
              <a:gd name="connsiteX2" fmla="*/ 5254265 w 5254265"/>
              <a:gd name="connsiteY2" fmla="*/ 4276725 h 5514018"/>
              <a:gd name="connsiteX3" fmla="*/ 3327835 w 5254265"/>
              <a:gd name="connsiteY3" fmla="*/ 4864893 h 5514018"/>
              <a:gd name="connsiteX4" fmla="*/ 0 w 5254265"/>
              <a:gd name="connsiteY4" fmla="*/ 5514018 h 5514018"/>
              <a:gd name="connsiteX5" fmla="*/ 2177690 w 5254265"/>
              <a:gd name="connsiteY5" fmla="*/ 0 h 551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4265" h="5514018">
                <a:moveTo>
                  <a:pt x="2177690" y="0"/>
                </a:moveTo>
                <a:lnTo>
                  <a:pt x="5254265" y="0"/>
                </a:lnTo>
                <a:lnTo>
                  <a:pt x="5254265" y="4276725"/>
                </a:lnTo>
                <a:cubicBezTo>
                  <a:pt x="4601803" y="4429918"/>
                  <a:pt x="4295812" y="4564856"/>
                  <a:pt x="3327835" y="4864893"/>
                </a:cubicBezTo>
                <a:lnTo>
                  <a:pt x="0" y="5514018"/>
                </a:lnTo>
                <a:lnTo>
                  <a:pt x="217769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936000" bIns="0" anchor="ctr" anchorCtr="1">
            <a:normAutofit/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nl-NL" dirty="0"/>
              <a:t>Klik icoon om afbeelding in te voegen</a:t>
            </a:r>
          </a:p>
        </p:txBody>
      </p:sp>
      <p:pic>
        <p:nvPicPr>
          <p:cNvPr id="18" name="Afbeelding 17" descr="Accessibility">
            <a:extLst>
              <a:ext uri="{FF2B5EF4-FFF2-40B4-BE49-F238E27FC236}">
                <a16:creationId xmlns:a16="http://schemas.microsoft.com/office/drawing/2014/main" id="{5D432D91-5397-4466-BDD2-F96FED1FE1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47" y="6098774"/>
            <a:ext cx="2880108" cy="5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ussenpagi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39D59E7-5F05-4E02-BF60-B87052A1126D}"/>
              </a:ext>
            </a:extLst>
          </p:cNvPr>
          <p:cNvSpPr>
            <a:spLocks/>
          </p:cNvSpPr>
          <p:nvPr/>
        </p:nvSpPr>
        <p:spPr bwMode="auto">
          <a:xfrm>
            <a:off x="9711340" y="2131589"/>
            <a:ext cx="2480660" cy="4726411"/>
          </a:xfrm>
          <a:custGeom>
            <a:avLst/>
            <a:gdLst>
              <a:gd name="connsiteX0" fmla="*/ 1857716 w 2480660"/>
              <a:gd name="connsiteY0" fmla="*/ 0 h 4726411"/>
              <a:gd name="connsiteX1" fmla="*/ 2480660 w 2480660"/>
              <a:gd name="connsiteY1" fmla="*/ 192663 h 4726411"/>
              <a:gd name="connsiteX2" fmla="*/ 2480660 w 2480660"/>
              <a:gd name="connsiteY2" fmla="*/ 4726411 h 4726411"/>
              <a:gd name="connsiteX3" fmla="*/ 0 w 2480660"/>
              <a:gd name="connsiteY3" fmla="*/ 4726411 h 47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660" h="4726411">
                <a:moveTo>
                  <a:pt x="1857716" y="0"/>
                </a:moveTo>
                <a:lnTo>
                  <a:pt x="2480660" y="192663"/>
                </a:lnTo>
                <a:lnTo>
                  <a:pt x="2480660" y="4726411"/>
                </a:lnTo>
                <a:lnTo>
                  <a:pt x="0" y="47264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A34DB6-2A36-4E2B-816F-26B15866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7AA52C-6497-49BB-B88F-8B0009B99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5" y="2425359"/>
            <a:ext cx="9000000" cy="609398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EEBC94-7660-41F3-937A-FFE130FD1B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0125" y="3112856"/>
            <a:ext cx="9000000" cy="447495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4BFC5AE-BBA7-4022-891E-FDA842B624E7}"/>
              </a:ext>
            </a:extLst>
          </p:cNvPr>
          <p:cNvGrpSpPr/>
          <p:nvPr/>
        </p:nvGrpSpPr>
        <p:grpSpPr>
          <a:xfrm>
            <a:off x="0" y="6089650"/>
            <a:ext cx="12192000" cy="768350"/>
            <a:chOff x="0" y="6089650"/>
            <a:chExt cx="12192000" cy="76835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7D37B5-6E1B-49C7-8BEA-57F0A726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32537"/>
              <a:ext cx="4279900" cy="525463"/>
            </a:xfrm>
            <a:custGeom>
              <a:avLst/>
              <a:gdLst>
                <a:gd name="T0" fmla="*/ 2696 w 2696"/>
                <a:gd name="T1" fmla="*/ 331 h 331"/>
                <a:gd name="T2" fmla="*/ 2348 w 2696"/>
                <a:gd name="T3" fmla="*/ 49 h 331"/>
                <a:gd name="T4" fmla="*/ 0 w 2696"/>
                <a:gd name="T5" fmla="*/ 0 h 331"/>
                <a:gd name="T6" fmla="*/ 0 w 2696"/>
                <a:gd name="T7" fmla="*/ 331 h 331"/>
                <a:gd name="T8" fmla="*/ 2696 w 2696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6" h="331">
                  <a:moveTo>
                    <a:pt x="2696" y="331"/>
                  </a:moveTo>
                  <a:lnTo>
                    <a:pt x="2348" y="49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696" y="3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E744938-16E8-4DA1-8399-0EFD27BE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89650"/>
              <a:ext cx="12192000" cy="768350"/>
            </a:xfrm>
            <a:custGeom>
              <a:avLst/>
              <a:gdLst>
                <a:gd name="T0" fmla="*/ 7680 w 7680"/>
                <a:gd name="T1" fmla="*/ 484 h 484"/>
                <a:gd name="T2" fmla="*/ 7680 w 7680"/>
                <a:gd name="T3" fmla="*/ 0 h 484"/>
                <a:gd name="T4" fmla="*/ 0 w 7680"/>
                <a:gd name="T5" fmla="*/ 290 h 484"/>
                <a:gd name="T6" fmla="*/ 0 w 7680"/>
                <a:gd name="T7" fmla="*/ 484 h 484"/>
                <a:gd name="T8" fmla="*/ 7680 w 768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0" h="484">
                  <a:moveTo>
                    <a:pt x="7680" y="484"/>
                  </a:moveTo>
                  <a:lnTo>
                    <a:pt x="7680" y="0"/>
                  </a:lnTo>
                  <a:lnTo>
                    <a:pt x="0" y="290"/>
                  </a:lnTo>
                  <a:lnTo>
                    <a:pt x="0" y="484"/>
                  </a:lnTo>
                  <a:lnTo>
                    <a:pt x="7680" y="4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0DC7DB-3FF4-4A02-9E29-EC575532B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2" y="5872680"/>
            <a:ext cx="687542" cy="6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pagina met be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39D59E7-5F05-4E02-BF60-B87052A1126D}"/>
              </a:ext>
            </a:extLst>
          </p:cNvPr>
          <p:cNvSpPr>
            <a:spLocks/>
          </p:cNvSpPr>
          <p:nvPr/>
        </p:nvSpPr>
        <p:spPr bwMode="auto">
          <a:xfrm>
            <a:off x="9711340" y="2131589"/>
            <a:ext cx="2480660" cy="4726411"/>
          </a:xfrm>
          <a:custGeom>
            <a:avLst/>
            <a:gdLst>
              <a:gd name="connsiteX0" fmla="*/ 1857716 w 2480660"/>
              <a:gd name="connsiteY0" fmla="*/ 0 h 4726411"/>
              <a:gd name="connsiteX1" fmla="*/ 2480660 w 2480660"/>
              <a:gd name="connsiteY1" fmla="*/ 192663 h 4726411"/>
              <a:gd name="connsiteX2" fmla="*/ 2480660 w 2480660"/>
              <a:gd name="connsiteY2" fmla="*/ 4726411 h 4726411"/>
              <a:gd name="connsiteX3" fmla="*/ 0 w 2480660"/>
              <a:gd name="connsiteY3" fmla="*/ 4726411 h 47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660" h="4726411">
                <a:moveTo>
                  <a:pt x="1857716" y="0"/>
                </a:moveTo>
                <a:lnTo>
                  <a:pt x="2480660" y="192663"/>
                </a:lnTo>
                <a:lnTo>
                  <a:pt x="2480660" y="4726411"/>
                </a:lnTo>
                <a:lnTo>
                  <a:pt x="0" y="47264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A34DB6-2A36-4E2B-816F-26B15866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7AA52C-6497-49BB-B88F-8B0009B99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5" y="2425359"/>
            <a:ext cx="5436000" cy="609398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EEBC94-7660-41F3-937A-FFE130FD1B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0125" y="3112856"/>
            <a:ext cx="5436000" cy="447495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4BFC5AE-BBA7-4022-891E-FDA842B624E7}"/>
              </a:ext>
            </a:extLst>
          </p:cNvPr>
          <p:cNvGrpSpPr/>
          <p:nvPr/>
        </p:nvGrpSpPr>
        <p:grpSpPr>
          <a:xfrm>
            <a:off x="0" y="6089650"/>
            <a:ext cx="12192000" cy="768350"/>
            <a:chOff x="0" y="6089650"/>
            <a:chExt cx="12192000" cy="76835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7D37B5-6E1B-49C7-8BEA-57F0A726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32537"/>
              <a:ext cx="4279900" cy="525463"/>
            </a:xfrm>
            <a:custGeom>
              <a:avLst/>
              <a:gdLst>
                <a:gd name="T0" fmla="*/ 2696 w 2696"/>
                <a:gd name="T1" fmla="*/ 331 h 331"/>
                <a:gd name="T2" fmla="*/ 2348 w 2696"/>
                <a:gd name="T3" fmla="*/ 49 h 331"/>
                <a:gd name="T4" fmla="*/ 0 w 2696"/>
                <a:gd name="T5" fmla="*/ 0 h 331"/>
                <a:gd name="T6" fmla="*/ 0 w 2696"/>
                <a:gd name="T7" fmla="*/ 331 h 331"/>
                <a:gd name="T8" fmla="*/ 2696 w 2696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6" h="331">
                  <a:moveTo>
                    <a:pt x="2696" y="331"/>
                  </a:moveTo>
                  <a:lnTo>
                    <a:pt x="2348" y="49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696" y="3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E744938-16E8-4DA1-8399-0EFD27BE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89650"/>
              <a:ext cx="12192000" cy="768350"/>
            </a:xfrm>
            <a:custGeom>
              <a:avLst/>
              <a:gdLst>
                <a:gd name="T0" fmla="*/ 7680 w 7680"/>
                <a:gd name="T1" fmla="*/ 484 h 484"/>
                <a:gd name="T2" fmla="*/ 7680 w 7680"/>
                <a:gd name="T3" fmla="*/ 0 h 484"/>
                <a:gd name="T4" fmla="*/ 0 w 7680"/>
                <a:gd name="T5" fmla="*/ 290 h 484"/>
                <a:gd name="T6" fmla="*/ 0 w 7680"/>
                <a:gd name="T7" fmla="*/ 484 h 484"/>
                <a:gd name="T8" fmla="*/ 7680 w 768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0" h="484">
                  <a:moveTo>
                    <a:pt x="7680" y="484"/>
                  </a:moveTo>
                  <a:lnTo>
                    <a:pt x="7680" y="0"/>
                  </a:lnTo>
                  <a:lnTo>
                    <a:pt x="0" y="290"/>
                  </a:lnTo>
                  <a:lnTo>
                    <a:pt x="0" y="484"/>
                  </a:lnTo>
                  <a:lnTo>
                    <a:pt x="7680" y="4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0DC7DB-3FF4-4A02-9E29-EC575532B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2" y="5872680"/>
            <a:ext cx="687542" cy="690045"/>
          </a:xfrm>
          <a:prstGeom prst="rect">
            <a:avLst/>
          </a:prstGeom>
        </p:spPr>
      </p:pic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87AC09C2-4E89-4B97-9B35-957F94DBBA54}"/>
              </a:ext>
            </a:extLst>
          </p:cNvPr>
          <p:cNvSpPr>
            <a:spLocks/>
          </p:cNvSpPr>
          <p:nvPr/>
        </p:nvSpPr>
        <p:spPr bwMode="auto">
          <a:xfrm>
            <a:off x="10426519" y="4510823"/>
            <a:ext cx="1765481" cy="834639"/>
          </a:xfrm>
          <a:custGeom>
            <a:avLst/>
            <a:gdLst>
              <a:gd name="connsiteX0" fmla="*/ 2027316 w 2027316"/>
              <a:gd name="connsiteY0" fmla="*/ 0 h 958422"/>
              <a:gd name="connsiteX1" fmla="*/ 2027316 w 2027316"/>
              <a:gd name="connsiteY1" fmla="*/ 324049 h 958422"/>
              <a:gd name="connsiteX2" fmla="*/ 0 w 2027316"/>
              <a:gd name="connsiteY2" fmla="*/ 958422 h 958422"/>
              <a:gd name="connsiteX3" fmla="*/ 2027316 w 2027316"/>
              <a:gd name="connsiteY3" fmla="*/ 0 h 9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316" h="958422">
                <a:moveTo>
                  <a:pt x="2027316" y="0"/>
                </a:moveTo>
                <a:lnTo>
                  <a:pt x="2027316" y="324049"/>
                </a:lnTo>
                <a:lnTo>
                  <a:pt x="0" y="958422"/>
                </a:lnTo>
                <a:lnTo>
                  <a:pt x="20273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E22E0AC1-E73C-4C91-968C-99D05F5E3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1487" y="1"/>
            <a:ext cx="6110512" cy="5972266"/>
          </a:xfrm>
          <a:custGeom>
            <a:avLst/>
            <a:gdLst>
              <a:gd name="connsiteX0" fmla="*/ 0 w 6110512"/>
              <a:gd name="connsiteY0" fmla="*/ 0 h 5972266"/>
              <a:gd name="connsiteX1" fmla="*/ 6110512 w 6110512"/>
              <a:gd name="connsiteY1" fmla="*/ 0 h 5972266"/>
              <a:gd name="connsiteX2" fmla="*/ 6110512 w 6110512"/>
              <a:gd name="connsiteY2" fmla="*/ 4510824 h 5972266"/>
              <a:gd name="connsiteX3" fmla="*/ 4345031 w 6110512"/>
              <a:gd name="connsiteY3" fmla="*/ 5345461 h 5972266"/>
              <a:gd name="connsiteX4" fmla="*/ 2341901 w 6110512"/>
              <a:gd name="connsiteY4" fmla="*/ 5972266 h 59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2" h="5972266">
                <a:moveTo>
                  <a:pt x="0" y="0"/>
                </a:moveTo>
                <a:lnTo>
                  <a:pt x="6110512" y="0"/>
                </a:lnTo>
                <a:lnTo>
                  <a:pt x="6110512" y="4510824"/>
                </a:lnTo>
                <a:lnTo>
                  <a:pt x="4345031" y="5345461"/>
                </a:lnTo>
                <a:lnTo>
                  <a:pt x="2341901" y="5972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bIns="0" anchor="ctr" anchorCtr="1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nl-NL" dirty="0"/>
              <a:t>Klik icoon om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582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FBBD-7FEA-42EA-AF6C-1671518A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8825D-667A-4389-A0D5-14EFF4D55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0125" y="1484314"/>
            <a:ext cx="10191750" cy="4284662"/>
          </a:xfrm>
        </p:spPr>
        <p:txBody>
          <a:bodyPr/>
          <a:lstStyle>
            <a:lvl2pPr>
              <a:defRPr sz="2500"/>
            </a:lvl2pPr>
          </a:lstStyle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1F31F-B163-40B4-9375-689DFC10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009987B0-B532-47EE-9601-4333A756A509}"/>
              </a:ext>
            </a:extLst>
          </p:cNvPr>
          <p:cNvGrpSpPr/>
          <p:nvPr/>
        </p:nvGrpSpPr>
        <p:grpSpPr>
          <a:xfrm>
            <a:off x="-1581150" y="1484314"/>
            <a:ext cx="1490662" cy="2721685"/>
            <a:chOff x="-1581150" y="1825625"/>
            <a:chExt cx="1490662" cy="2721685"/>
          </a:xfrm>
        </p:grpSpPr>
        <p:sp>
          <p:nvSpPr>
            <p:cNvPr id="9" name="Rechthoek 12">
              <a:extLst>
                <a:ext uri="{FF2B5EF4-FFF2-40B4-BE49-F238E27FC236}">
                  <a16:creationId xmlns:a16="http://schemas.microsoft.com/office/drawing/2014/main" id="{E123619F-6E77-4CD2-8FA7-820A3E1AAA8D}"/>
                </a:ext>
              </a:extLst>
            </p:cNvPr>
            <p:cNvSpPr/>
            <p:nvPr/>
          </p:nvSpPr>
          <p:spPr>
            <a:xfrm>
              <a:off x="-1581150" y="1825625"/>
              <a:ext cx="1490662" cy="4987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Het eerste tekstniveau heeft geen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en springt niet in. </a:t>
              </a: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9E9F07D6-B6AC-4F6D-88D9-82ED519BA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81150" y="2383997"/>
              <a:ext cx="1171575" cy="58036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10" name="Groep 15">
              <a:extLst>
                <a:ext uri="{FF2B5EF4-FFF2-40B4-BE49-F238E27FC236}">
                  <a16:creationId xmlns:a16="http://schemas.microsoft.com/office/drawing/2014/main" id="{DF5C3D7D-5E33-4E85-93F3-52A33787A77B}"/>
                </a:ext>
              </a:extLst>
            </p:cNvPr>
            <p:cNvGrpSpPr/>
            <p:nvPr/>
          </p:nvGrpSpPr>
          <p:grpSpPr>
            <a:xfrm>
              <a:off x="-1581150" y="3751973"/>
              <a:ext cx="1245474" cy="795337"/>
              <a:chOff x="-1603261" y="3756031"/>
              <a:chExt cx="1245474" cy="795337"/>
            </a:xfrm>
          </p:grpSpPr>
          <p:pic>
            <p:nvPicPr>
              <p:cNvPr id="12" name="Afbeelding 19">
                <a:extLst>
                  <a:ext uri="{FF2B5EF4-FFF2-40B4-BE49-F238E27FC236}">
                    <a16:creationId xmlns:a16="http://schemas.microsoft.com/office/drawing/2014/main" id="{B03DCF0B-6153-4CA0-8E0E-6E354AF01B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3" name="Tekstvak 20">
                <a:extLst>
                  <a:ext uri="{FF2B5EF4-FFF2-40B4-BE49-F238E27FC236}">
                    <a16:creationId xmlns:a16="http://schemas.microsoft.com/office/drawing/2014/main" id="{F952DCBF-AA04-4ACA-BBAC-5B66FECE6290}"/>
                  </a:ext>
                </a:extLst>
              </p:cNvPr>
              <p:cNvSpPr txBox="1"/>
              <p:nvPr/>
            </p:nvSpPr>
            <p:spPr>
              <a:xfrm>
                <a:off x="-1266854" y="4415637"/>
                <a:ext cx="291748" cy="123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>
                    <a:solidFill>
                      <a:schemeClr val="tx2"/>
                    </a:solidFill>
                  </a:rPr>
                  <a:t>Alinea</a:t>
                </a:r>
              </a:p>
            </p:txBody>
          </p:sp>
          <p:pic>
            <p:nvPicPr>
              <p:cNvPr id="14" name="Graphic 13" descr="Vergrootglas">
                <a:extLst>
                  <a:ext uri="{FF2B5EF4-FFF2-40B4-BE49-F238E27FC236}">
                    <a16:creationId xmlns:a16="http://schemas.microsoft.com/office/drawing/2014/main" id="{0CDAD4CF-9DF4-413B-AF38-8122934C6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</p:spPr>
          </p:pic>
        </p:grpSp>
        <p:sp>
          <p:nvSpPr>
            <p:cNvPr id="17" name="Rechthoek 12">
              <a:extLst>
                <a:ext uri="{FF2B5EF4-FFF2-40B4-BE49-F238E27FC236}">
                  <a16:creationId xmlns:a16="http://schemas.microsoft.com/office/drawing/2014/main" id="{80EDA54A-E190-49A2-9896-F3E7E15D0941}"/>
                </a:ext>
              </a:extLst>
            </p:cNvPr>
            <p:cNvSpPr/>
            <p:nvPr/>
          </p:nvSpPr>
          <p:spPr>
            <a:xfrm>
              <a:off x="-1581150" y="3023938"/>
              <a:ext cx="1490662" cy="6684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Om 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lijst te starten, klik op ‘</a:t>
              </a:r>
              <a:r>
                <a:rPr lang="nl-NL" sz="1050" noProof="0">
                  <a:solidFill>
                    <a:schemeClr val="accent3"/>
                  </a:solidFill>
                  <a:latin typeface="+mn-lt"/>
                  <a:ea typeface="Calibri" panose="020F0502020204030204" pitchFamily="34" charset="0"/>
                </a:rPr>
                <a:t>Lijstniveau verhogen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’ op tabblad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23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CB54AA-E63D-4CC2-8AE3-DBB3730CC5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0125" y="1484313"/>
            <a:ext cx="4924890" cy="378245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803C70-9766-4188-A586-BFF8E6C9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A8574F2-DB5D-4546-B76A-A58BCADE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85BB6F41-8E9F-4829-B2F8-78DE7F13370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6986" y="1484313"/>
            <a:ext cx="4924890" cy="378245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37AF9A76-0BDF-47EF-8D48-9C51A8E6EA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0125" y="2323775"/>
            <a:ext cx="5019675" cy="3445200"/>
          </a:xfrm>
        </p:spPr>
        <p:txBody>
          <a:bodyPr>
            <a:normAutofit/>
          </a:bodyPr>
          <a:lstStyle>
            <a:lvl1pPr marL="358775" indent="-358775">
              <a:buSzPct val="75000"/>
              <a:buFontTx/>
              <a:buBlip>
                <a:blip r:embed="rId2"/>
              </a:buBlip>
              <a:defRPr sz="2100">
                <a:latin typeface="+mn-lt"/>
              </a:defRPr>
            </a:lvl1pPr>
            <a:lvl2pPr marL="715963" indent="-355600">
              <a:buSzPct val="100000"/>
              <a:buFont typeface="Arial" panose="020B0604020202020204" pitchFamily="34" charset="0"/>
              <a:buChar char="•"/>
              <a:defRPr sz="2100">
                <a:latin typeface="+mn-lt"/>
              </a:defRPr>
            </a:lvl2pPr>
            <a:lvl3pPr marL="1074738" indent="-381000">
              <a:defRPr sz="2100">
                <a:latin typeface="+mn-lt"/>
              </a:defRPr>
            </a:lvl3pPr>
            <a:lvl4pPr marL="1433513" indent="-355600">
              <a:defRPr sz="2100">
                <a:latin typeface="+mn-lt"/>
              </a:defRPr>
            </a:lvl4pPr>
            <a:lvl5pPr marL="1790700" indent="-355600">
              <a:defRPr sz="21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jdelijke aanduiding voor tekst 4">
            <a:extLst>
              <a:ext uri="{FF2B5EF4-FFF2-40B4-BE49-F238E27FC236}">
                <a16:creationId xmlns:a16="http://schemas.microsoft.com/office/drawing/2014/main" id="{47AC02BA-0C65-41AE-BB69-59C6E0DEA3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6986" y="2323775"/>
            <a:ext cx="5019675" cy="3445200"/>
          </a:xfrm>
        </p:spPr>
        <p:txBody>
          <a:bodyPr>
            <a:normAutofit/>
          </a:bodyPr>
          <a:lstStyle>
            <a:lvl1pPr marL="358775" indent="-358775">
              <a:buSzPct val="75000"/>
              <a:buFontTx/>
              <a:buBlip>
                <a:blip r:embed="rId2"/>
              </a:buBlip>
              <a:defRPr sz="2100">
                <a:latin typeface="+mn-lt"/>
              </a:defRPr>
            </a:lvl1pPr>
            <a:lvl2pPr marL="715963" indent="-355600">
              <a:buSzPct val="100000"/>
              <a:buFont typeface="Arial" panose="020B0604020202020204" pitchFamily="34" charset="0"/>
              <a:buChar char="•"/>
              <a:defRPr sz="2100">
                <a:latin typeface="+mn-lt"/>
              </a:defRPr>
            </a:lvl2pPr>
            <a:lvl3pPr marL="1074738" indent="-381000">
              <a:defRPr sz="2100">
                <a:latin typeface="+mn-lt"/>
              </a:defRPr>
            </a:lvl3pPr>
            <a:lvl4pPr marL="1433513" indent="-355600">
              <a:defRPr sz="2100">
                <a:latin typeface="+mn-lt"/>
              </a:defRPr>
            </a:lvl4pPr>
            <a:lvl5pPr marL="1790700" indent="-355600">
              <a:defRPr sz="21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61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FBBD-7FEA-42EA-AF6C-1671518AFA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5" y="698954"/>
            <a:ext cx="5019675" cy="54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1F31F-B163-40B4-9375-689DFC10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1287042-56DB-42C5-96C0-FC1CE087C262}"/>
              </a:ext>
            </a:extLst>
          </p:cNvPr>
          <p:cNvSpPr>
            <a:spLocks/>
          </p:cNvSpPr>
          <p:nvPr/>
        </p:nvSpPr>
        <p:spPr bwMode="auto">
          <a:xfrm>
            <a:off x="10426519" y="4448911"/>
            <a:ext cx="1765481" cy="896551"/>
          </a:xfrm>
          <a:custGeom>
            <a:avLst/>
            <a:gdLst>
              <a:gd name="connsiteX0" fmla="*/ 2027316 w 2027316"/>
              <a:gd name="connsiteY0" fmla="*/ 0 h 958422"/>
              <a:gd name="connsiteX1" fmla="*/ 2027316 w 2027316"/>
              <a:gd name="connsiteY1" fmla="*/ 324049 h 958422"/>
              <a:gd name="connsiteX2" fmla="*/ 0 w 2027316"/>
              <a:gd name="connsiteY2" fmla="*/ 958422 h 958422"/>
              <a:gd name="connsiteX3" fmla="*/ 2027316 w 2027316"/>
              <a:gd name="connsiteY3" fmla="*/ 0 h 958422"/>
              <a:gd name="connsiteX0" fmla="*/ 2024582 w 2027316"/>
              <a:gd name="connsiteY0" fmla="*/ 0 h 1029516"/>
              <a:gd name="connsiteX1" fmla="*/ 2027316 w 2027316"/>
              <a:gd name="connsiteY1" fmla="*/ 395143 h 1029516"/>
              <a:gd name="connsiteX2" fmla="*/ 0 w 2027316"/>
              <a:gd name="connsiteY2" fmla="*/ 1029516 h 1029516"/>
              <a:gd name="connsiteX3" fmla="*/ 2024582 w 2027316"/>
              <a:gd name="connsiteY3" fmla="*/ 0 h 102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316" h="1029516">
                <a:moveTo>
                  <a:pt x="2024582" y="0"/>
                </a:moveTo>
                <a:cubicBezTo>
                  <a:pt x="2025493" y="131714"/>
                  <a:pt x="2026405" y="263429"/>
                  <a:pt x="2027316" y="395143"/>
                </a:cubicBezTo>
                <a:lnTo>
                  <a:pt x="0" y="1029516"/>
                </a:lnTo>
                <a:lnTo>
                  <a:pt x="20245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96885C11-24D6-4E11-9677-DACC76CF2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1487" y="1"/>
            <a:ext cx="6110512" cy="5972266"/>
          </a:xfrm>
          <a:custGeom>
            <a:avLst/>
            <a:gdLst>
              <a:gd name="connsiteX0" fmla="*/ 0 w 6110512"/>
              <a:gd name="connsiteY0" fmla="*/ 0 h 5972266"/>
              <a:gd name="connsiteX1" fmla="*/ 6110512 w 6110512"/>
              <a:gd name="connsiteY1" fmla="*/ 0 h 5972266"/>
              <a:gd name="connsiteX2" fmla="*/ 6110512 w 6110512"/>
              <a:gd name="connsiteY2" fmla="*/ 4510824 h 5972266"/>
              <a:gd name="connsiteX3" fmla="*/ 4345031 w 6110512"/>
              <a:gd name="connsiteY3" fmla="*/ 5345461 h 5972266"/>
              <a:gd name="connsiteX4" fmla="*/ 2341901 w 6110512"/>
              <a:gd name="connsiteY4" fmla="*/ 5972266 h 59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2" h="5972266">
                <a:moveTo>
                  <a:pt x="0" y="0"/>
                </a:moveTo>
                <a:lnTo>
                  <a:pt x="6110512" y="0"/>
                </a:lnTo>
                <a:lnTo>
                  <a:pt x="6110512" y="4510824"/>
                </a:lnTo>
                <a:lnTo>
                  <a:pt x="4345031" y="5345461"/>
                </a:lnTo>
                <a:lnTo>
                  <a:pt x="2341901" y="5972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bIns="0" anchor="ctr" anchorCtr="1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nl-NL" dirty="0"/>
              <a:t>Klik icoon om afbeelding in te voegen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4B2A28-B783-4A2C-A1F0-65939ECB0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5" y="1484313"/>
            <a:ext cx="5019675" cy="42846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D58AA93-4669-4A50-8F90-0F44B91CD939}"/>
              </a:ext>
            </a:extLst>
          </p:cNvPr>
          <p:cNvGrpSpPr/>
          <p:nvPr/>
        </p:nvGrpSpPr>
        <p:grpSpPr>
          <a:xfrm>
            <a:off x="-1581150" y="1484314"/>
            <a:ext cx="1490662" cy="2721685"/>
            <a:chOff x="-1581150" y="1825625"/>
            <a:chExt cx="1490662" cy="272168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D55E5A4-9130-4609-8283-2A142CBEDD29}"/>
                </a:ext>
              </a:extLst>
            </p:cNvPr>
            <p:cNvSpPr/>
            <p:nvPr/>
          </p:nvSpPr>
          <p:spPr>
            <a:xfrm>
              <a:off x="-1581150" y="1825625"/>
              <a:ext cx="1490662" cy="4987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Het eerste tekstniveau heeft geen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en springt niet in. </a:t>
              </a: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AB8460EF-7DF2-40A7-95BC-C81641B37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81150" y="2383997"/>
              <a:ext cx="1171575" cy="58036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15" name="Groep 15">
              <a:extLst>
                <a:ext uri="{FF2B5EF4-FFF2-40B4-BE49-F238E27FC236}">
                  <a16:creationId xmlns:a16="http://schemas.microsoft.com/office/drawing/2014/main" id="{255989E7-0212-4BD6-8F64-AD33268A664C}"/>
                </a:ext>
              </a:extLst>
            </p:cNvPr>
            <p:cNvGrpSpPr/>
            <p:nvPr/>
          </p:nvGrpSpPr>
          <p:grpSpPr>
            <a:xfrm>
              <a:off x="-1581150" y="3751973"/>
              <a:ext cx="1245474" cy="795337"/>
              <a:chOff x="-1603261" y="3756031"/>
              <a:chExt cx="1245474" cy="795337"/>
            </a:xfrm>
          </p:grpSpPr>
          <p:pic>
            <p:nvPicPr>
              <p:cNvPr id="17" name="Afbeelding 19">
                <a:extLst>
                  <a:ext uri="{FF2B5EF4-FFF2-40B4-BE49-F238E27FC236}">
                    <a16:creationId xmlns:a16="http://schemas.microsoft.com/office/drawing/2014/main" id="{B6E84A02-E501-4BF2-8672-5C89BF3C6B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8" name="Tekstvak 20">
                <a:extLst>
                  <a:ext uri="{FF2B5EF4-FFF2-40B4-BE49-F238E27FC236}">
                    <a16:creationId xmlns:a16="http://schemas.microsoft.com/office/drawing/2014/main" id="{209907BD-910C-4D5A-A8F8-8D01EBA96348}"/>
                  </a:ext>
                </a:extLst>
              </p:cNvPr>
              <p:cNvSpPr txBox="1"/>
              <p:nvPr/>
            </p:nvSpPr>
            <p:spPr>
              <a:xfrm>
                <a:off x="-1266854" y="4415637"/>
                <a:ext cx="291748" cy="123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>
                    <a:solidFill>
                      <a:schemeClr val="tx2"/>
                    </a:solidFill>
                  </a:rPr>
                  <a:t>Alinea</a:t>
                </a:r>
              </a:p>
            </p:txBody>
          </p:sp>
          <p:pic>
            <p:nvPicPr>
              <p:cNvPr id="19" name="Graphic 18" descr="Vergrootglas">
                <a:extLst>
                  <a:ext uri="{FF2B5EF4-FFF2-40B4-BE49-F238E27FC236}">
                    <a16:creationId xmlns:a16="http://schemas.microsoft.com/office/drawing/2014/main" id="{E1E896ED-6539-49B4-B592-18FF07ADD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</p:spPr>
          </p:pic>
        </p:grpSp>
        <p:sp>
          <p:nvSpPr>
            <p:cNvPr id="16" name="Rechthoek 12">
              <a:extLst>
                <a:ext uri="{FF2B5EF4-FFF2-40B4-BE49-F238E27FC236}">
                  <a16:creationId xmlns:a16="http://schemas.microsoft.com/office/drawing/2014/main" id="{9C075825-3221-4BE6-A294-FF7CD23B8800}"/>
                </a:ext>
              </a:extLst>
            </p:cNvPr>
            <p:cNvSpPr/>
            <p:nvPr/>
          </p:nvSpPr>
          <p:spPr>
            <a:xfrm>
              <a:off x="-1581150" y="3023938"/>
              <a:ext cx="1490662" cy="6684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Om 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lijst te starten, klik op ‘</a:t>
              </a:r>
              <a:r>
                <a:rPr lang="nl-NL" sz="1050" noProof="0">
                  <a:solidFill>
                    <a:schemeClr val="accent3"/>
                  </a:solidFill>
                  <a:latin typeface="+mn-lt"/>
                  <a:ea typeface="Calibri" panose="020F0502020204030204" pitchFamily="34" charset="0"/>
                </a:rPr>
                <a:t>Lijstniveau verhogen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’ op tabblad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0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FBBD-7FEA-42EA-AF6C-1671518AFA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5" y="698954"/>
            <a:ext cx="5019675" cy="54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1F31F-B163-40B4-9375-689DFC10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4B2A28-B783-4A2C-A1F0-65939ECB0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5" y="1484313"/>
            <a:ext cx="5019675" cy="42846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2BC33B-2145-4D85-A26F-CFC5235724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6711" y="1484313"/>
            <a:ext cx="3965165" cy="2320771"/>
          </a:xfrm>
          <a:custGeom>
            <a:avLst/>
            <a:gdLst>
              <a:gd name="connsiteX0" fmla="*/ 0 w 3965165"/>
              <a:gd name="connsiteY0" fmla="*/ 0 h 2320771"/>
              <a:gd name="connsiteX1" fmla="*/ 3965165 w 3965165"/>
              <a:gd name="connsiteY1" fmla="*/ 0 h 2320771"/>
              <a:gd name="connsiteX2" fmla="*/ 3965165 w 3965165"/>
              <a:gd name="connsiteY2" fmla="*/ 2320771 h 2320771"/>
              <a:gd name="connsiteX3" fmla="*/ 0 w 3965165"/>
              <a:gd name="connsiteY3" fmla="*/ 2320771 h 232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5165" h="2320771">
                <a:moveTo>
                  <a:pt x="0" y="0"/>
                </a:moveTo>
                <a:lnTo>
                  <a:pt x="3965165" y="0"/>
                </a:lnTo>
                <a:lnTo>
                  <a:pt x="3965165" y="2320771"/>
                </a:lnTo>
                <a:lnTo>
                  <a:pt x="0" y="23207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bIns="0" anchor="ctr" anchorCtr="1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nl-NL"/>
              <a:t>Klik icoon om afbeelding in te 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34E7416-98CF-4319-858D-7805631C8FA3}"/>
              </a:ext>
            </a:extLst>
          </p:cNvPr>
          <p:cNvGrpSpPr/>
          <p:nvPr/>
        </p:nvGrpSpPr>
        <p:grpSpPr>
          <a:xfrm>
            <a:off x="-1581150" y="1484314"/>
            <a:ext cx="1490662" cy="2721685"/>
            <a:chOff x="-1581150" y="1825625"/>
            <a:chExt cx="1490662" cy="2721685"/>
          </a:xfrm>
        </p:grpSpPr>
        <p:sp>
          <p:nvSpPr>
            <p:cNvPr id="15" name="Rechthoek 12">
              <a:extLst>
                <a:ext uri="{FF2B5EF4-FFF2-40B4-BE49-F238E27FC236}">
                  <a16:creationId xmlns:a16="http://schemas.microsoft.com/office/drawing/2014/main" id="{6C94422F-FEFF-4417-8357-34FB1912C32F}"/>
                </a:ext>
              </a:extLst>
            </p:cNvPr>
            <p:cNvSpPr/>
            <p:nvPr/>
          </p:nvSpPr>
          <p:spPr>
            <a:xfrm>
              <a:off x="-1581150" y="1825625"/>
              <a:ext cx="1490662" cy="4987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Het eerste tekstniveau heeft geen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en springt niet in. </a:t>
              </a: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D288620-5060-413E-8410-EE2C27C6B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81150" y="2383997"/>
              <a:ext cx="1171575" cy="58036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17" name="Groep 15">
              <a:extLst>
                <a:ext uri="{FF2B5EF4-FFF2-40B4-BE49-F238E27FC236}">
                  <a16:creationId xmlns:a16="http://schemas.microsoft.com/office/drawing/2014/main" id="{BF8B2C4E-EFCE-4C84-B5A8-F5E093F7D9B9}"/>
                </a:ext>
              </a:extLst>
            </p:cNvPr>
            <p:cNvGrpSpPr/>
            <p:nvPr/>
          </p:nvGrpSpPr>
          <p:grpSpPr>
            <a:xfrm>
              <a:off x="-1581150" y="3751973"/>
              <a:ext cx="1245474" cy="795337"/>
              <a:chOff x="-1603261" y="3756031"/>
              <a:chExt cx="1245474" cy="795337"/>
            </a:xfrm>
          </p:grpSpPr>
          <p:pic>
            <p:nvPicPr>
              <p:cNvPr id="19" name="Afbeelding 19">
                <a:extLst>
                  <a:ext uri="{FF2B5EF4-FFF2-40B4-BE49-F238E27FC236}">
                    <a16:creationId xmlns:a16="http://schemas.microsoft.com/office/drawing/2014/main" id="{B1DCF807-B75F-4B8E-B178-4CCB6BEBBB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20" name="Tekstvak 20">
                <a:extLst>
                  <a:ext uri="{FF2B5EF4-FFF2-40B4-BE49-F238E27FC236}">
                    <a16:creationId xmlns:a16="http://schemas.microsoft.com/office/drawing/2014/main" id="{D9922DA8-0C10-4592-8D80-374E377F1706}"/>
                  </a:ext>
                </a:extLst>
              </p:cNvPr>
              <p:cNvSpPr txBox="1"/>
              <p:nvPr/>
            </p:nvSpPr>
            <p:spPr>
              <a:xfrm>
                <a:off x="-1266854" y="4415637"/>
                <a:ext cx="291748" cy="123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>
                    <a:solidFill>
                      <a:schemeClr val="tx2"/>
                    </a:solidFill>
                  </a:rPr>
                  <a:t>Alinea</a:t>
                </a:r>
              </a:p>
            </p:txBody>
          </p:sp>
          <p:pic>
            <p:nvPicPr>
              <p:cNvPr id="21" name="Graphic 20" descr="Vergrootglas">
                <a:extLst>
                  <a:ext uri="{FF2B5EF4-FFF2-40B4-BE49-F238E27FC236}">
                    <a16:creationId xmlns:a16="http://schemas.microsoft.com/office/drawing/2014/main" id="{B1089A13-15E8-47D3-A141-4087B4F3B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</p:spPr>
          </p:pic>
        </p:grpSp>
        <p:sp>
          <p:nvSpPr>
            <p:cNvPr id="18" name="Rechthoek 12">
              <a:extLst>
                <a:ext uri="{FF2B5EF4-FFF2-40B4-BE49-F238E27FC236}">
                  <a16:creationId xmlns:a16="http://schemas.microsoft.com/office/drawing/2014/main" id="{234ABB32-833F-4626-8CA5-194D7C33EE2E}"/>
                </a:ext>
              </a:extLst>
            </p:cNvPr>
            <p:cNvSpPr/>
            <p:nvPr/>
          </p:nvSpPr>
          <p:spPr>
            <a:xfrm>
              <a:off x="-1581150" y="3023938"/>
              <a:ext cx="1490662" cy="6684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Om 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lijst te starten, klik op ‘</a:t>
              </a:r>
              <a:r>
                <a:rPr lang="nl-NL" sz="1050" noProof="0">
                  <a:solidFill>
                    <a:schemeClr val="accent3"/>
                  </a:solidFill>
                  <a:latin typeface="+mn-lt"/>
                  <a:ea typeface="Calibri" panose="020F0502020204030204" pitchFamily="34" charset="0"/>
                </a:rPr>
                <a:t>Lijstniveau verhogen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’ op tabblad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61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FBBD-7FEA-42EA-AF6C-1671518AFA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698954"/>
            <a:ext cx="5019675" cy="54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1F31F-B163-40B4-9375-689DFC10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4B2A28-B783-4A2C-A1F0-65939ECB0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1484313"/>
            <a:ext cx="5019675" cy="42846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1287042-56DB-42C5-96C0-FC1CE087C262}"/>
              </a:ext>
            </a:extLst>
          </p:cNvPr>
          <p:cNvSpPr>
            <a:spLocks/>
          </p:cNvSpPr>
          <p:nvPr/>
        </p:nvSpPr>
        <p:spPr bwMode="auto">
          <a:xfrm flipH="1">
            <a:off x="-2381" y="4432241"/>
            <a:ext cx="1767862" cy="913221"/>
          </a:xfrm>
          <a:custGeom>
            <a:avLst/>
            <a:gdLst>
              <a:gd name="connsiteX0" fmla="*/ 2027316 w 2027316"/>
              <a:gd name="connsiteY0" fmla="*/ 0 h 958422"/>
              <a:gd name="connsiteX1" fmla="*/ 2027316 w 2027316"/>
              <a:gd name="connsiteY1" fmla="*/ 324049 h 958422"/>
              <a:gd name="connsiteX2" fmla="*/ 0 w 2027316"/>
              <a:gd name="connsiteY2" fmla="*/ 958422 h 958422"/>
              <a:gd name="connsiteX3" fmla="*/ 2027316 w 2027316"/>
              <a:gd name="connsiteY3" fmla="*/ 0 h 958422"/>
              <a:gd name="connsiteX0" fmla="*/ 2030050 w 2030050"/>
              <a:gd name="connsiteY0" fmla="*/ 0 h 1048658"/>
              <a:gd name="connsiteX1" fmla="*/ 2027316 w 2030050"/>
              <a:gd name="connsiteY1" fmla="*/ 414285 h 1048658"/>
              <a:gd name="connsiteX2" fmla="*/ 0 w 2030050"/>
              <a:gd name="connsiteY2" fmla="*/ 1048658 h 1048658"/>
              <a:gd name="connsiteX3" fmla="*/ 2030050 w 2030050"/>
              <a:gd name="connsiteY3" fmla="*/ 0 h 10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0050" h="1048658">
                <a:moveTo>
                  <a:pt x="2030050" y="0"/>
                </a:moveTo>
                <a:cubicBezTo>
                  <a:pt x="2029139" y="138095"/>
                  <a:pt x="2028227" y="276190"/>
                  <a:pt x="2027316" y="414285"/>
                </a:cubicBezTo>
                <a:lnTo>
                  <a:pt x="0" y="1048658"/>
                </a:lnTo>
                <a:lnTo>
                  <a:pt x="20300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24A36796-F279-4C12-96A9-E4AAED2D3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10512" cy="5972266"/>
          </a:xfrm>
          <a:custGeom>
            <a:avLst/>
            <a:gdLst>
              <a:gd name="connsiteX0" fmla="*/ 0 w 6110512"/>
              <a:gd name="connsiteY0" fmla="*/ 0 h 5972266"/>
              <a:gd name="connsiteX1" fmla="*/ 6110512 w 6110512"/>
              <a:gd name="connsiteY1" fmla="*/ 0 h 5972266"/>
              <a:gd name="connsiteX2" fmla="*/ 3768611 w 6110512"/>
              <a:gd name="connsiteY2" fmla="*/ 5972266 h 5972266"/>
              <a:gd name="connsiteX3" fmla="*/ 1765481 w 6110512"/>
              <a:gd name="connsiteY3" fmla="*/ 5345461 h 5972266"/>
              <a:gd name="connsiteX4" fmla="*/ 0 w 6110512"/>
              <a:gd name="connsiteY4" fmla="*/ 4510824 h 59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2" h="5972266">
                <a:moveTo>
                  <a:pt x="0" y="0"/>
                </a:moveTo>
                <a:lnTo>
                  <a:pt x="6110512" y="0"/>
                </a:lnTo>
                <a:lnTo>
                  <a:pt x="3768611" y="5972266"/>
                </a:lnTo>
                <a:lnTo>
                  <a:pt x="1765481" y="5345461"/>
                </a:lnTo>
                <a:lnTo>
                  <a:pt x="0" y="4510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bIns="0" anchor="ctr" anchorCtr="1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nl-NL"/>
              <a:t>Klik icoon om afbeelding in te 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9B75159F-1824-4F11-9FE8-C78BDEB673D6}"/>
              </a:ext>
            </a:extLst>
          </p:cNvPr>
          <p:cNvGrpSpPr/>
          <p:nvPr/>
        </p:nvGrpSpPr>
        <p:grpSpPr>
          <a:xfrm>
            <a:off x="-1581150" y="1484314"/>
            <a:ext cx="1490662" cy="2721685"/>
            <a:chOff x="-1581150" y="1825625"/>
            <a:chExt cx="1490662" cy="2721685"/>
          </a:xfrm>
        </p:grpSpPr>
        <p:sp>
          <p:nvSpPr>
            <p:cNvPr id="15" name="Rechthoek 12">
              <a:extLst>
                <a:ext uri="{FF2B5EF4-FFF2-40B4-BE49-F238E27FC236}">
                  <a16:creationId xmlns:a16="http://schemas.microsoft.com/office/drawing/2014/main" id="{7288C9BE-6388-4099-97AB-D19D62A8BB73}"/>
                </a:ext>
              </a:extLst>
            </p:cNvPr>
            <p:cNvSpPr/>
            <p:nvPr/>
          </p:nvSpPr>
          <p:spPr>
            <a:xfrm>
              <a:off x="-1581150" y="1825625"/>
              <a:ext cx="1490662" cy="4987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Het eerste tekstniveau heeft geen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en springt niet in. </a:t>
              </a: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BC234198-48FA-41A4-AE11-D906941AD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81150" y="2383997"/>
              <a:ext cx="1171575" cy="58036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17" name="Groep 15">
              <a:extLst>
                <a:ext uri="{FF2B5EF4-FFF2-40B4-BE49-F238E27FC236}">
                  <a16:creationId xmlns:a16="http://schemas.microsoft.com/office/drawing/2014/main" id="{09B0EB2E-3148-4E2E-B362-AA8FF24D50C8}"/>
                </a:ext>
              </a:extLst>
            </p:cNvPr>
            <p:cNvGrpSpPr/>
            <p:nvPr/>
          </p:nvGrpSpPr>
          <p:grpSpPr>
            <a:xfrm>
              <a:off x="-1581150" y="3751973"/>
              <a:ext cx="1245474" cy="795337"/>
              <a:chOff x="-1603261" y="3756031"/>
              <a:chExt cx="1245474" cy="795337"/>
            </a:xfrm>
          </p:grpSpPr>
          <p:pic>
            <p:nvPicPr>
              <p:cNvPr id="19" name="Afbeelding 19">
                <a:extLst>
                  <a:ext uri="{FF2B5EF4-FFF2-40B4-BE49-F238E27FC236}">
                    <a16:creationId xmlns:a16="http://schemas.microsoft.com/office/drawing/2014/main" id="{5D3204B1-D392-4CF8-A3B0-7BCC8CC4E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20" name="Tekstvak 20">
                <a:extLst>
                  <a:ext uri="{FF2B5EF4-FFF2-40B4-BE49-F238E27FC236}">
                    <a16:creationId xmlns:a16="http://schemas.microsoft.com/office/drawing/2014/main" id="{3512D67C-82E6-4E06-AD9C-50F7C56BC201}"/>
                  </a:ext>
                </a:extLst>
              </p:cNvPr>
              <p:cNvSpPr txBox="1"/>
              <p:nvPr/>
            </p:nvSpPr>
            <p:spPr>
              <a:xfrm>
                <a:off x="-1266854" y="4415637"/>
                <a:ext cx="291748" cy="123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>
                    <a:solidFill>
                      <a:schemeClr val="tx2"/>
                    </a:solidFill>
                  </a:rPr>
                  <a:t>Alinea</a:t>
                </a:r>
              </a:p>
            </p:txBody>
          </p:sp>
          <p:pic>
            <p:nvPicPr>
              <p:cNvPr id="21" name="Graphic 20" descr="Vergrootglas">
                <a:extLst>
                  <a:ext uri="{FF2B5EF4-FFF2-40B4-BE49-F238E27FC236}">
                    <a16:creationId xmlns:a16="http://schemas.microsoft.com/office/drawing/2014/main" id="{F4D6687D-B7A7-42C6-980D-0D34569E4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</p:spPr>
          </p:pic>
        </p:grpSp>
        <p:sp>
          <p:nvSpPr>
            <p:cNvPr id="18" name="Rechthoek 12">
              <a:extLst>
                <a:ext uri="{FF2B5EF4-FFF2-40B4-BE49-F238E27FC236}">
                  <a16:creationId xmlns:a16="http://schemas.microsoft.com/office/drawing/2014/main" id="{0564EF7D-A79B-428F-A29E-58F83E49C60E}"/>
                </a:ext>
              </a:extLst>
            </p:cNvPr>
            <p:cNvSpPr/>
            <p:nvPr/>
          </p:nvSpPr>
          <p:spPr>
            <a:xfrm>
              <a:off x="-1581150" y="3023938"/>
              <a:ext cx="1490662" cy="6684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Karla" pitchFamily="2" charset="0"/>
                <a:buNone/>
              </a:pP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Om een </a:t>
              </a:r>
              <a:r>
                <a:rPr lang="nl-NL" sz="1050" noProof="0" err="1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 lijst te starten, klik op ‘</a:t>
              </a:r>
              <a:r>
                <a:rPr lang="nl-NL" sz="1050" noProof="0">
                  <a:solidFill>
                    <a:schemeClr val="accent3"/>
                  </a:solidFill>
                  <a:latin typeface="+mn-lt"/>
                  <a:ea typeface="Calibri" panose="020F0502020204030204" pitchFamily="34" charset="0"/>
                </a:rPr>
                <a:t>Lijstniveau verhogen</a:t>
              </a:r>
              <a:r>
                <a:rPr lang="nl-NL" sz="1050" noProof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</a:rPr>
                <a:t>’ op tabblad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40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ep 38">
            <a:extLst>
              <a:ext uri="{FF2B5EF4-FFF2-40B4-BE49-F238E27FC236}">
                <a16:creationId xmlns:a16="http://schemas.microsoft.com/office/drawing/2014/main" id="{5FF9BBA5-4C18-443E-BDB9-0A27D64AF413}"/>
              </a:ext>
            </a:extLst>
          </p:cNvPr>
          <p:cNvGrpSpPr/>
          <p:nvPr/>
        </p:nvGrpSpPr>
        <p:grpSpPr>
          <a:xfrm>
            <a:off x="0" y="6089650"/>
            <a:ext cx="12192000" cy="768350"/>
            <a:chOff x="0" y="6089650"/>
            <a:chExt cx="12192000" cy="768350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00ECE38-F967-4C73-95DF-B0AFB4F6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32537"/>
              <a:ext cx="4279900" cy="525463"/>
            </a:xfrm>
            <a:custGeom>
              <a:avLst/>
              <a:gdLst>
                <a:gd name="T0" fmla="*/ 2696 w 2696"/>
                <a:gd name="T1" fmla="*/ 331 h 331"/>
                <a:gd name="T2" fmla="*/ 2348 w 2696"/>
                <a:gd name="T3" fmla="*/ 49 h 331"/>
                <a:gd name="T4" fmla="*/ 0 w 2696"/>
                <a:gd name="T5" fmla="*/ 0 h 331"/>
                <a:gd name="T6" fmla="*/ 0 w 2696"/>
                <a:gd name="T7" fmla="*/ 331 h 331"/>
                <a:gd name="T8" fmla="*/ 2696 w 2696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6" h="331">
                  <a:moveTo>
                    <a:pt x="2696" y="331"/>
                  </a:moveTo>
                  <a:lnTo>
                    <a:pt x="2348" y="49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696" y="3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FEF405F-E010-4BD1-8E9D-4F72263B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89650"/>
              <a:ext cx="12192000" cy="768350"/>
            </a:xfrm>
            <a:custGeom>
              <a:avLst/>
              <a:gdLst>
                <a:gd name="T0" fmla="*/ 7680 w 7680"/>
                <a:gd name="T1" fmla="*/ 484 h 484"/>
                <a:gd name="T2" fmla="*/ 7680 w 7680"/>
                <a:gd name="T3" fmla="*/ 0 h 484"/>
                <a:gd name="T4" fmla="*/ 0 w 7680"/>
                <a:gd name="T5" fmla="*/ 290 h 484"/>
                <a:gd name="T6" fmla="*/ 0 w 7680"/>
                <a:gd name="T7" fmla="*/ 484 h 484"/>
                <a:gd name="T8" fmla="*/ 7680 w 768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0" h="484">
                  <a:moveTo>
                    <a:pt x="7680" y="484"/>
                  </a:moveTo>
                  <a:lnTo>
                    <a:pt x="7680" y="0"/>
                  </a:lnTo>
                  <a:lnTo>
                    <a:pt x="0" y="290"/>
                  </a:lnTo>
                  <a:lnTo>
                    <a:pt x="0" y="484"/>
                  </a:lnTo>
                  <a:lnTo>
                    <a:pt x="7680" y="4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D261D2-C61F-478F-A106-D58F01FA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D540BA-F654-4F6C-A864-D723FF85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125" y="1484314"/>
            <a:ext cx="10191750" cy="4284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8AEF42-3579-4035-905E-70505C073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2980" y="6461968"/>
            <a:ext cx="22442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C300B898-51E3-47C9-86FC-BCC74C80B2D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306500F2-C790-4D17-85E2-1C418AF74B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01402" y="5872680"/>
            <a:ext cx="687542" cy="6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5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None/>
        <a:defRPr sz="2500" kern="1200">
          <a:solidFill>
            <a:schemeClr val="accent6"/>
          </a:solidFill>
          <a:latin typeface="+mj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35000"/>
        </a:lnSpc>
        <a:spcBef>
          <a:spcPts val="0"/>
        </a:spcBef>
        <a:buSzPct val="75000"/>
        <a:buFontTx/>
        <a:buBlip>
          <a:blip r:embed="rId17"/>
        </a:buBlip>
        <a:defRPr sz="2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23900" indent="-3810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79500" indent="-3556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630">
          <p15:clr>
            <a:srgbClr val="F26B43"/>
          </p15:clr>
        </p15:guide>
        <p15:guide id="3" pos="7050">
          <p15:clr>
            <a:srgbClr val="F26B43"/>
          </p15:clr>
        </p15:guide>
        <p15:guide id="4" orient="horz" pos="36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ibility.n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hanuniversity.com/en/research/research-center/inclusive-digital-design-engineer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9509854_The_Implementation_of_Web_Accessibility_Standards_by_Dutch_Municipalities_Factors_of_Resistance_and_Suppo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3205CA-7B3F-40ED-820D-7A2AF3522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1319558"/>
            <a:ext cx="9180000" cy="5555367"/>
          </a:xfrm>
        </p:spPr>
        <p:txBody>
          <a:bodyPr/>
          <a:lstStyle/>
          <a:p>
            <a:r>
              <a:rPr lang="nl-NL" b="0" dirty="0"/>
              <a:t>The </a:t>
            </a:r>
            <a:r>
              <a:rPr lang="nl-NL" b="0" dirty="0" err="1"/>
              <a:t>successful</a:t>
            </a:r>
            <a:r>
              <a:rPr lang="nl-NL" b="0" dirty="0"/>
              <a:t> </a:t>
            </a:r>
            <a:r>
              <a:rPr lang="nl-NL" b="0" dirty="0" err="1"/>
              <a:t>implementation</a:t>
            </a:r>
            <a:r>
              <a:rPr lang="nl-NL" b="0" dirty="0"/>
              <a:t> of </a:t>
            </a:r>
            <a:br>
              <a:rPr lang="nl-NL" b="0" dirty="0"/>
            </a:br>
            <a:r>
              <a:rPr lang="nl-NL" b="0" dirty="0"/>
              <a:t>web accessibility </a:t>
            </a:r>
            <a:r>
              <a:rPr lang="nl-NL" b="0" dirty="0" err="1"/>
              <a:t>standards</a:t>
            </a:r>
            <a:br>
              <a:rPr lang="nl-NL" b="0" dirty="0"/>
            </a:br>
            <a:r>
              <a:rPr lang="nl-NL" sz="2800" dirty="0"/>
              <a:t>factors of </a:t>
            </a:r>
            <a:r>
              <a:rPr lang="nl-NL" sz="2800" dirty="0" err="1"/>
              <a:t>resistance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support 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Webinar 2 </a:t>
            </a:r>
            <a:r>
              <a:rPr lang="nl-NL" sz="2800" dirty="0" err="1"/>
              <a:t>June</a:t>
            </a:r>
            <a:r>
              <a:rPr lang="nl-NL" sz="2800" dirty="0"/>
              <a:t> 2022</a:t>
            </a: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r>
              <a:rPr lang="nl-NL" sz="2800" dirty="0">
                <a:solidFill>
                  <a:schemeClr val="tx1"/>
                </a:solidFill>
              </a:rPr>
              <a:t>Eric </a:t>
            </a:r>
            <a:r>
              <a:rPr lang="nl-NL" sz="2800" dirty="0" err="1">
                <a:solidFill>
                  <a:schemeClr val="tx1"/>
                </a:solidFill>
              </a:rPr>
              <a:t>Velleman</a:t>
            </a:r>
            <a:br>
              <a:rPr lang="nl-NL" sz="2800" dirty="0">
                <a:solidFill>
                  <a:schemeClr val="tx1"/>
                </a:solidFill>
              </a:rPr>
            </a:br>
            <a:r>
              <a:rPr lang="nl-NL" sz="2800" dirty="0" err="1">
                <a:solidFill>
                  <a:schemeClr val="tx1"/>
                </a:solidFill>
              </a:rPr>
              <a:t>Based</a:t>
            </a:r>
            <a:r>
              <a:rPr lang="nl-NL" sz="2800" dirty="0">
                <a:solidFill>
                  <a:schemeClr val="tx1"/>
                </a:solidFill>
              </a:rPr>
              <a:t> on </a:t>
            </a:r>
            <a:r>
              <a:rPr lang="nl-NL" sz="2800" dirty="0" err="1">
                <a:solidFill>
                  <a:schemeClr val="tx1"/>
                </a:solidFill>
              </a:rPr>
              <a:t>phd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study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results</a:t>
            </a:r>
            <a:r>
              <a:rPr lang="nl-NL" sz="2800" dirty="0">
                <a:solidFill>
                  <a:schemeClr val="tx1"/>
                </a:solidFill>
              </a:rPr>
              <a:t> 2018</a:t>
            </a:r>
            <a:br>
              <a:rPr lang="nl-NL" dirty="0">
                <a:cs typeface="Calibri"/>
              </a:rPr>
            </a:br>
            <a:endParaRPr lang="nl-NL" sz="1200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94249F-EC11-F0B0-2071-26778E008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08" y="5258738"/>
            <a:ext cx="2104292" cy="15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9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6" y="230795"/>
            <a:ext cx="10771328" cy="997196"/>
          </a:xfrm>
        </p:spPr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research </a:t>
            </a:r>
            <a:r>
              <a:rPr lang="nl-NL" i="1" dirty="0" err="1"/>
              <a:t>to</a:t>
            </a:r>
            <a:r>
              <a:rPr lang="nl-NL" dirty="0"/>
              <a:t> model </a:t>
            </a:r>
            <a:r>
              <a:rPr lang="nl-NL" i="1" dirty="0" err="1"/>
              <a:t>to</a:t>
            </a:r>
            <a:r>
              <a:rPr lang="nl-NL" dirty="0"/>
              <a:t> </a:t>
            </a:r>
            <a:r>
              <a:rPr lang="nl-NL" dirty="0" err="1"/>
              <a:t>maturity</a:t>
            </a:r>
            <a:r>
              <a:rPr lang="nl-NL" dirty="0"/>
              <a:t> tool  (</a:t>
            </a:r>
            <a:r>
              <a:rPr lang="nl-NL" dirty="0" err="1"/>
              <a:t>ongoing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126" y="1308943"/>
            <a:ext cx="4316942" cy="4482257"/>
          </a:xfrm>
        </p:spPr>
        <p:txBody>
          <a:bodyPr>
            <a:noAutofit/>
          </a:bodyPr>
          <a:lstStyle/>
          <a:p>
            <a:pPr marL="0" lvl="1" indent="0" fontAlgn="base">
              <a:buNone/>
            </a:pPr>
            <a:r>
              <a:rPr lang="nl-N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fontAlgn="base"/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awareness</a:t>
            </a:r>
          </a:p>
          <a:p>
            <a:pPr lvl="1" fontAlgn="base"/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 fontAlgn="base"/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endParaRPr lang="nl-NL" sz="2400" dirty="0">
              <a:solidFill>
                <a:srgbClr val="1A2E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/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lifecycle</a:t>
            </a:r>
            <a:endParaRPr lang="nl-NL" sz="2400" dirty="0">
              <a:solidFill>
                <a:srgbClr val="1A2E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Accountability / compliance </a:t>
            </a:r>
          </a:p>
          <a:p>
            <a:pPr lvl="1" fontAlgn="base"/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 </a:t>
            </a:r>
          </a:p>
          <a:p>
            <a:pPr lvl="1" fontAlgn="base"/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tooling</a:t>
            </a:r>
            <a:endParaRPr lang="nl-NL" sz="2400" dirty="0">
              <a:solidFill>
                <a:srgbClr val="1A2E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A10221-832D-42A4-46F7-9EC2076961F4}"/>
              </a:ext>
            </a:extLst>
          </p:cNvPr>
          <p:cNvSpPr txBox="1"/>
          <p:nvPr/>
        </p:nvSpPr>
        <p:spPr>
          <a:xfrm>
            <a:off x="5043276" y="1894519"/>
            <a:ext cx="300445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2400" dirty="0" err="1"/>
              <a:t>Artefacts</a:t>
            </a:r>
            <a:endParaRPr lang="nl-NL" sz="2400" dirty="0"/>
          </a:p>
          <a:p>
            <a:pPr marL="355600" lvl="1" indent="-355600" fontAlgn="base">
              <a:buSzPct val="75000"/>
              <a:buBlip>
                <a:blip r:embed="rId3"/>
              </a:buBlip>
            </a:pP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  <a:endParaRPr lang="nl-NL" sz="2400" dirty="0">
              <a:solidFill>
                <a:srgbClr val="1A2E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fontAlgn="base">
              <a:buSzPct val="75000"/>
              <a:buBlip>
                <a:blip r:embed="rId3"/>
              </a:buBlip>
            </a:pPr>
            <a:r>
              <a:rPr lang="nl-NL" sz="2400" dirty="0" err="1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endParaRPr lang="nl-NL" sz="2400" dirty="0">
              <a:solidFill>
                <a:srgbClr val="1A2E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fontAlgn="base">
              <a:buSzPct val="75000"/>
              <a:buBlip>
                <a:blip r:embed="rId3"/>
              </a:buBlip>
            </a:pP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  <a:p>
            <a:pPr marL="355600" lvl="1" indent="-355600" fontAlgn="base">
              <a:buSzPct val="75000"/>
              <a:buBlip>
                <a:blip r:embed="rId3"/>
              </a:buBlip>
            </a:pP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355600" lvl="1" indent="-355600" fontAlgn="base">
              <a:buSzPct val="75000"/>
              <a:buBlip>
                <a:blip r:embed="rId3"/>
              </a:buBlip>
            </a:pPr>
            <a:r>
              <a:rPr lang="nl-NL" sz="2400" dirty="0">
                <a:solidFill>
                  <a:srgbClr val="1A2E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nl-NL" sz="2400" dirty="0"/>
          </a:p>
        </p:txBody>
      </p:sp>
      <p:pic>
        <p:nvPicPr>
          <p:cNvPr id="7" name="Picture 6" descr="4 score levels: 0-no activities, 1-ad hoc, 2-basic implementation, 3-optimized">
            <a:extLst>
              <a:ext uri="{FF2B5EF4-FFF2-40B4-BE49-F238E27FC236}">
                <a16:creationId xmlns:a16="http://schemas.microsoft.com/office/drawing/2014/main" id="{31DA6C69-426A-F242-412A-11C81F6EE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511" y="1047144"/>
            <a:ext cx="4636371" cy="449044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6FD4F62-B061-085C-8A06-5BA597029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2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/>
              <a:t>Level 1: ad hoc (</a:t>
            </a:r>
            <a:r>
              <a:rPr lang="nl-NL" dirty="0" err="1"/>
              <a:t>example</a:t>
            </a:r>
            <a:r>
              <a:rPr lang="nl-NL" dirty="0"/>
              <a:t>)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1000125" y="1484314"/>
            <a:ext cx="4324229" cy="4284662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“</a:t>
            </a:r>
            <a:r>
              <a:rPr lang="nl-NL" dirty="0" err="1"/>
              <a:t>If</a:t>
            </a:r>
            <a:r>
              <a:rPr lang="nl-NL" dirty="0"/>
              <a:t> we </a:t>
            </a:r>
            <a:r>
              <a:rPr lang="nl-NL" dirty="0" err="1"/>
              <a:t>hear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accessibility </a:t>
            </a:r>
            <a:r>
              <a:rPr lang="nl-NL" dirty="0" err="1"/>
              <a:t>problem</a:t>
            </a:r>
            <a:r>
              <a:rPr lang="nl-NL" dirty="0"/>
              <a:t>, we fix </a:t>
            </a:r>
            <a:r>
              <a:rPr lang="nl-NL" dirty="0" err="1"/>
              <a:t>it</a:t>
            </a:r>
            <a:r>
              <a:rPr lang="nl-NL" dirty="0"/>
              <a:t>”</a:t>
            </a:r>
          </a:p>
        </p:txBody>
      </p:sp>
      <p:pic>
        <p:nvPicPr>
          <p:cNvPr id="14" name="Afbeelding 13" descr="Arrow pointing to 1- Ad hoc">
            <a:extLst>
              <a:ext uri="{FF2B5EF4-FFF2-40B4-BE49-F238E27FC236}">
                <a16:creationId xmlns:a16="http://schemas.microsoft.com/office/drawing/2014/main" id="{841F30DB-317B-6C4C-FFA9-4E4380C5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8679"/>
            <a:ext cx="5491612" cy="4285974"/>
          </a:xfrm>
          <a:prstGeom prst="rect">
            <a:avLst/>
          </a:prstGeom>
        </p:spPr>
      </p:pic>
      <p:sp>
        <p:nvSpPr>
          <p:cNvPr id="3" name="Pijl omlaag 2" title="Decorative">
            <a:extLst>
              <a:ext uri="{FF2B5EF4-FFF2-40B4-BE49-F238E27FC236}">
                <a16:creationId xmlns:a16="http://schemas.microsoft.com/office/drawing/2014/main" id="{0E702E1A-B9A8-C987-ED7F-228CF9E5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8739" y="3310359"/>
            <a:ext cx="844952" cy="75235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dirty="0" err="1"/>
          </a:p>
        </p:txBody>
      </p:sp>
      <p:pic>
        <p:nvPicPr>
          <p:cNvPr id="15" name="Picture 2" descr="HAN University of Applied Sciences logo">
            <a:extLst>
              <a:ext uri="{FF2B5EF4-FFF2-40B4-BE49-F238E27FC236}">
                <a16:creationId xmlns:a16="http://schemas.microsoft.com/office/drawing/2014/main" id="{D0CFB900-790A-9D2D-00AF-4EA07AAE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5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/>
              <a:t>Level 2: </a:t>
            </a:r>
            <a:r>
              <a:rPr lang="nl-NL" dirty="0" err="1"/>
              <a:t>implemented</a:t>
            </a:r>
            <a:r>
              <a:rPr lang="nl-NL" dirty="0"/>
              <a:t> (</a:t>
            </a:r>
            <a:r>
              <a:rPr lang="nl-NL" dirty="0" err="1"/>
              <a:t>example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5940216" cy="3859153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There</a:t>
            </a:r>
            <a:r>
              <a:rPr lang="nl-NL" dirty="0"/>
              <a:t> is a plan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monitoring of digital accessibility </a:t>
            </a:r>
            <a:r>
              <a:rPr lang="nl-NL" dirty="0" err="1"/>
              <a:t>that</a:t>
            </a:r>
            <a:r>
              <a:rPr lang="nl-NL" dirty="0"/>
              <a:t> has been </a:t>
            </a:r>
            <a:r>
              <a:rPr lang="nl-NL" dirty="0" err="1"/>
              <a:t>approved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management</a:t>
            </a:r>
            <a:endParaRPr lang="nl-NL" b="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0D83821-192D-7ECC-A3FD-AE283610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rrow pointing at 2 - Basis implementation">
            <a:extLst>
              <a:ext uri="{FF2B5EF4-FFF2-40B4-BE49-F238E27FC236}">
                <a16:creationId xmlns:a16="http://schemas.microsoft.com/office/drawing/2014/main" id="{424D888A-BA89-7454-FDC5-D85380C6A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900" y="1329091"/>
            <a:ext cx="5276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/>
              <a:t>Level 3: </a:t>
            </a:r>
            <a:r>
              <a:rPr lang="nl-NL" dirty="0" err="1"/>
              <a:t>optimized</a:t>
            </a:r>
            <a:r>
              <a:rPr lang="nl-NL" dirty="0"/>
              <a:t> (</a:t>
            </a:r>
            <a:r>
              <a:rPr lang="nl-NL" dirty="0" err="1"/>
              <a:t>example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7" y="1595028"/>
            <a:ext cx="6100121" cy="385915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The plan is </a:t>
            </a:r>
            <a:r>
              <a:rPr lang="nl-NL" dirty="0" err="1"/>
              <a:t>periodically</a:t>
            </a:r>
            <a:r>
              <a:rPr lang="nl-NL" dirty="0"/>
              <a:t> </a:t>
            </a:r>
            <a:r>
              <a:rPr lang="nl-NL" dirty="0" err="1"/>
              <a:t>evaluated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updated</a:t>
            </a:r>
            <a:r>
              <a:rPr lang="nl-NL" dirty="0"/>
              <a:t> 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necessary</a:t>
            </a:r>
            <a:r>
              <a:rPr lang="nl-NL" dirty="0"/>
              <a:t>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B898-51E3-47C9-86FC-BCC74C80B2D5}" type="slidenum">
              <a:rPr lang="nl-NL" smtClean="0"/>
              <a:t>13</a:t>
            </a:fld>
            <a:endParaRPr lang="nl-NL"/>
          </a:p>
        </p:txBody>
      </p:sp>
      <p:pic>
        <p:nvPicPr>
          <p:cNvPr id="15" name="Picture 2" descr="HAN University of Applied Sciences logo">
            <a:extLst>
              <a:ext uri="{FF2B5EF4-FFF2-40B4-BE49-F238E27FC236}">
                <a16:creationId xmlns:a16="http://schemas.microsoft.com/office/drawing/2014/main" id="{40E7F72F-AA2F-3C09-56F6-388B519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rrow pointing at 3 - optimized">
            <a:extLst>
              <a:ext uri="{FF2B5EF4-FFF2-40B4-BE49-F238E27FC236}">
                <a16:creationId xmlns:a16="http://schemas.microsoft.com/office/drawing/2014/main" id="{3BC51886-AC57-C8D8-DF12-A4C902EB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898" y="862192"/>
            <a:ext cx="4836085" cy="48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1: Knowledge </a:t>
            </a:r>
            <a:r>
              <a:rPr lang="nl-NL" dirty="0" err="1"/>
              <a:t>and</a:t>
            </a:r>
            <a:r>
              <a:rPr lang="nl-NL" dirty="0"/>
              <a:t> awareness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125" y="1595028"/>
            <a:ext cx="10259518" cy="452274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nl-NL" sz="2800" b="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b="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b="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b="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b="0" u="sng" dirty="0">
                <a:cs typeface="Calibri Bold" panose="020F0702030404030204" pitchFamily="34" charset="0"/>
              </a:rPr>
              <a:t>EN 301 549, standard </a:t>
            </a:r>
            <a:r>
              <a:rPr lang="nl-NL" sz="2800" b="0" u="sng" dirty="0" err="1">
                <a:cs typeface="Calibri Bold" panose="020F0702030404030204" pitchFamily="34" charset="0"/>
              </a:rPr>
              <a:t>for</a:t>
            </a:r>
            <a:r>
              <a:rPr lang="nl-NL" sz="2800" b="0" u="sng" dirty="0">
                <a:cs typeface="Calibri Bold" panose="020F0702030404030204" pitchFamily="34" charset="0"/>
              </a:rPr>
              <a:t> digital accessibility, </a:t>
            </a:r>
            <a:r>
              <a:rPr lang="nl-NL" sz="2800" b="0" u="sng" dirty="0" err="1">
                <a:cs typeface="Calibri Bold" panose="020F0702030404030204" pitchFamily="34" charset="0"/>
              </a:rPr>
              <a:t>including</a:t>
            </a:r>
            <a:r>
              <a:rPr lang="nl-NL" sz="2800" b="0" u="sng" dirty="0">
                <a:cs typeface="Calibri Bold" panose="020F0702030404030204" pitchFamily="34" charset="0"/>
              </a:rPr>
              <a:t> WCAG </a:t>
            </a:r>
          </a:p>
          <a:p>
            <a:pPr lvl="1"/>
            <a:r>
              <a:rPr lang="nl-NL" sz="2800" u="sng" dirty="0" err="1">
                <a:cs typeface="Calibri Bold" panose="020F0702030404030204" pitchFamily="34" charset="0"/>
              </a:rPr>
              <a:t>Current</a:t>
            </a:r>
            <a:r>
              <a:rPr lang="nl-NL" sz="2800" u="sng" dirty="0">
                <a:cs typeface="Calibri Bold" panose="020F0702030404030204" pitchFamily="34" charset="0"/>
              </a:rPr>
              <a:t> status of digital accessibility</a:t>
            </a:r>
          </a:p>
          <a:p>
            <a:pPr lvl="1"/>
            <a:r>
              <a:rPr lang="nl-NL" sz="2800" b="0" dirty="0" err="1">
                <a:cs typeface="Calibri Bold" panose="020F0702030404030204" pitchFamily="34" charset="0"/>
              </a:rPr>
              <a:t>Use</a:t>
            </a:r>
            <a:r>
              <a:rPr lang="nl-NL" sz="2800" b="0" dirty="0">
                <a:cs typeface="Calibri Bold" panose="020F0702030404030204" pitchFamily="34" charset="0"/>
              </a:rPr>
              <a:t> of tools </a:t>
            </a:r>
            <a:r>
              <a:rPr lang="nl-NL" sz="2800" b="0" dirty="0" err="1">
                <a:cs typeface="Calibri Bold" panose="020F0702030404030204" pitchFamily="34" charset="0"/>
              </a:rPr>
              <a:t>for</a:t>
            </a:r>
            <a:r>
              <a:rPr lang="nl-NL" sz="2800" b="0" dirty="0">
                <a:cs typeface="Calibri Bold" panose="020F0702030404030204" pitchFamily="34" charset="0"/>
              </a:rPr>
              <a:t> monitoring </a:t>
            </a:r>
            <a:r>
              <a:rPr lang="nl-NL" sz="2800" b="0" dirty="0" err="1">
                <a:cs typeface="Calibri Bold" panose="020F0702030404030204" pitchFamily="34" charset="0"/>
              </a:rPr>
              <a:t>and</a:t>
            </a:r>
            <a:r>
              <a:rPr lang="nl-NL" sz="2800" b="0" dirty="0">
                <a:cs typeface="Calibri Bold" panose="020F0702030404030204" pitchFamily="34" charset="0"/>
              </a:rPr>
              <a:t> </a:t>
            </a:r>
            <a:r>
              <a:rPr lang="nl-NL" sz="2800" b="0" dirty="0" err="1">
                <a:cs typeface="Calibri Bold" panose="020F0702030404030204" pitchFamily="34" charset="0"/>
              </a:rPr>
              <a:t>repair</a:t>
            </a:r>
            <a:endParaRPr lang="nl-NL" sz="2800" b="0" dirty="0">
              <a:cs typeface="Calibri Bold" panose="020F07020304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89421C-9F04-A885-D026-D1121567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677333"/>
            <a:ext cx="10191750" cy="158157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Knowledge of digital accessibility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guidelines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standard EN 301 549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including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Web Content Accessibility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Guidelines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(WCAG)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(17)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(13)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(1)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3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83232"/>
            <a:ext cx="10191750" cy="97708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Up-to-date information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about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accessibility status of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your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digital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products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and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services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(17)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(3)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0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2: </a:t>
            </a:r>
            <a:r>
              <a:rPr lang="nl-NL" dirty="0" err="1"/>
              <a:t>Responsibility</a:t>
            </a:r>
            <a:r>
              <a:rPr lang="nl-NL" dirty="0"/>
              <a:t> / </a:t>
            </a:r>
            <a:r>
              <a:rPr lang="nl-NL" dirty="0" err="1"/>
              <a:t>governance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10191750" cy="385915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/>
              <a:t>For </a:t>
            </a:r>
            <a:r>
              <a:rPr lang="nl-NL" sz="2800" u="sng" dirty="0" err="1"/>
              <a:t>all</a:t>
            </a:r>
            <a:r>
              <a:rPr lang="nl-NL" sz="2800" u="sng" dirty="0"/>
              <a:t> digital </a:t>
            </a:r>
            <a:r>
              <a:rPr lang="nl-NL" sz="2800" u="sng" dirty="0" err="1"/>
              <a:t>products</a:t>
            </a:r>
            <a:r>
              <a:rPr lang="nl-NL" sz="2800" u="sng" dirty="0"/>
              <a:t>, </a:t>
            </a:r>
            <a:r>
              <a:rPr lang="nl-NL" sz="2800" u="sng" dirty="0" err="1"/>
              <a:t>it</a:t>
            </a:r>
            <a:r>
              <a:rPr lang="nl-NL" sz="2800" u="sng" dirty="0"/>
              <a:t> has been </a:t>
            </a:r>
            <a:r>
              <a:rPr lang="nl-NL" sz="2800" u="sng" dirty="0" err="1"/>
              <a:t>documented</a:t>
            </a:r>
            <a:r>
              <a:rPr lang="nl-NL" sz="2800" u="sng" dirty="0"/>
              <a:t> </a:t>
            </a:r>
            <a:r>
              <a:rPr lang="nl-NL" sz="2800" u="sng" dirty="0" err="1"/>
              <a:t>who</a:t>
            </a:r>
            <a:r>
              <a:rPr lang="nl-NL" sz="2800" u="sng" dirty="0"/>
              <a:t> is </a:t>
            </a:r>
            <a:r>
              <a:rPr lang="nl-NL" sz="2800" u="sng" dirty="0" err="1"/>
              <a:t>responsible</a:t>
            </a:r>
            <a:r>
              <a:rPr lang="nl-NL" sz="2800" u="sng" dirty="0"/>
              <a:t> </a:t>
            </a:r>
            <a:r>
              <a:rPr lang="nl-NL" sz="2800" u="sng" dirty="0" err="1"/>
              <a:t>for</a:t>
            </a:r>
            <a:r>
              <a:rPr lang="nl-NL" sz="2800" u="sng" dirty="0"/>
              <a:t> </a:t>
            </a:r>
            <a:r>
              <a:rPr lang="nl-NL" sz="2800" u="sng" dirty="0" err="1"/>
              <a:t>the</a:t>
            </a:r>
            <a:r>
              <a:rPr lang="nl-NL" sz="2800" u="sng" dirty="0"/>
              <a:t> accessibility of </a:t>
            </a:r>
            <a:r>
              <a:rPr lang="nl-NL" sz="2800" u="sng" dirty="0" err="1"/>
              <a:t>the</a:t>
            </a:r>
            <a:r>
              <a:rPr lang="nl-NL" sz="2800" u="sng" dirty="0"/>
              <a:t> content </a:t>
            </a:r>
          </a:p>
          <a:p>
            <a:pPr lvl="1"/>
            <a:r>
              <a:rPr lang="nl-NL" sz="2800" dirty="0" err="1"/>
              <a:t>O</a:t>
            </a:r>
            <a:r>
              <a:rPr lang="nl-NL" sz="2800" b="0" dirty="0" err="1">
                <a:latin typeface="+mn-lt"/>
              </a:rPr>
              <a:t>wnership</a:t>
            </a:r>
            <a:r>
              <a:rPr lang="nl-NL" sz="2800" b="0" dirty="0">
                <a:latin typeface="+mn-lt"/>
              </a:rPr>
              <a:t> of digital </a:t>
            </a:r>
            <a:r>
              <a:rPr lang="nl-NL" sz="2800" b="0" dirty="0" err="1">
                <a:latin typeface="+mn-lt"/>
              </a:rPr>
              <a:t>products</a:t>
            </a:r>
            <a:r>
              <a:rPr lang="nl-NL" sz="2800" b="0" dirty="0">
                <a:latin typeface="+mn-lt"/>
              </a:rPr>
              <a:t>/services is </a:t>
            </a:r>
            <a:r>
              <a:rPr lang="nl-NL" sz="2800" b="0" dirty="0" err="1">
                <a:latin typeface="+mn-lt"/>
              </a:rPr>
              <a:t>clearly</a:t>
            </a:r>
            <a:r>
              <a:rPr lang="nl-NL" sz="2800" b="0" dirty="0">
                <a:latin typeface="+mn-lt"/>
              </a:rPr>
              <a:t> </a:t>
            </a:r>
            <a:r>
              <a:rPr lang="nl-NL" sz="2800" b="0" dirty="0" err="1">
                <a:latin typeface="+mn-lt"/>
              </a:rPr>
              <a:t>documented</a:t>
            </a:r>
            <a:endParaRPr lang="nl-NL" sz="2800" b="0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AC4B6-0F57-F608-B478-089E2FC2B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1495794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For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all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digital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products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,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it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has been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documented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who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is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responsible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for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accessibility of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content 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(1)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9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3: </a:t>
            </a:r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strategy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10191750" cy="385915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/>
              <a:t>Digital accessibility is part of </a:t>
            </a:r>
            <a:r>
              <a:rPr lang="nl-NL" sz="2800" u="sng" dirty="0" err="1"/>
              <a:t>our</a:t>
            </a:r>
            <a:r>
              <a:rPr lang="nl-NL" sz="2800" u="sng" dirty="0"/>
              <a:t> </a:t>
            </a:r>
            <a:r>
              <a:rPr lang="nl-NL" sz="2800" u="sng" dirty="0" err="1"/>
              <a:t>organizational</a:t>
            </a:r>
            <a:r>
              <a:rPr lang="nl-NL" sz="2800" u="sng" dirty="0"/>
              <a:t> </a:t>
            </a:r>
            <a:r>
              <a:rPr lang="nl-NL" sz="2800" u="sng" dirty="0" err="1"/>
              <a:t>strategy</a:t>
            </a:r>
            <a:r>
              <a:rPr lang="nl-NL" sz="2800" b="0" u="sng" dirty="0"/>
              <a:t> </a:t>
            </a:r>
          </a:p>
          <a:p>
            <a:pPr lvl="1"/>
            <a:r>
              <a:rPr lang="nl-NL" sz="2800" u="sng" dirty="0"/>
              <a:t>We </a:t>
            </a:r>
            <a:r>
              <a:rPr lang="nl-NL" sz="2800" u="sng" dirty="0" err="1"/>
              <a:t>include</a:t>
            </a:r>
            <a:r>
              <a:rPr lang="nl-NL" sz="2800" u="sng" dirty="0"/>
              <a:t> </a:t>
            </a:r>
            <a:r>
              <a:rPr lang="nl-NL" sz="2800" u="sng" dirty="0" err="1"/>
              <a:t>external</a:t>
            </a:r>
            <a:r>
              <a:rPr lang="nl-NL" sz="2800" u="sng" dirty="0"/>
              <a:t> stakeholders </a:t>
            </a:r>
            <a:r>
              <a:rPr lang="nl-NL" sz="2800" u="sng" dirty="0" err="1"/>
              <a:t>when</a:t>
            </a:r>
            <a:r>
              <a:rPr lang="nl-NL" sz="2800" u="sng" dirty="0"/>
              <a:t> we design </a:t>
            </a:r>
            <a:r>
              <a:rPr lang="nl-NL" sz="2800" u="sng" dirty="0" err="1"/>
              <a:t>and</a:t>
            </a:r>
            <a:r>
              <a:rPr lang="nl-NL" sz="2800" u="sng" dirty="0"/>
              <a:t> </a:t>
            </a:r>
            <a:r>
              <a:rPr lang="nl-NL" sz="2800" u="sng" dirty="0" err="1"/>
              <a:t>develop</a:t>
            </a:r>
            <a:r>
              <a:rPr lang="nl-NL" sz="2800" u="sng" dirty="0"/>
              <a:t> new </a:t>
            </a:r>
            <a:r>
              <a:rPr lang="nl-NL" sz="2800" u="sng" dirty="0" err="1"/>
              <a:t>products</a:t>
            </a:r>
            <a:r>
              <a:rPr lang="nl-NL" sz="2800" u="sng" dirty="0"/>
              <a:t> </a:t>
            </a:r>
            <a:r>
              <a:rPr lang="nl-NL" sz="2800" u="sng" dirty="0" err="1"/>
              <a:t>and</a:t>
            </a:r>
            <a:r>
              <a:rPr lang="nl-NL" sz="2800" u="sng" dirty="0"/>
              <a:t> services. </a:t>
            </a:r>
            <a:r>
              <a:rPr lang="nl-NL" sz="2800" u="sng" dirty="0" err="1"/>
              <a:t>This</a:t>
            </a:r>
            <a:r>
              <a:rPr lang="nl-NL" sz="2800" u="sng" dirty="0"/>
              <a:t> </a:t>
            </a:r>
            <a:r>
              <a:rPr lang="nl-NL" sz="2800" u="sng" dirty="0" err="1"/>
              <a:t>includes</a:t>
            </a:r>
            <a:r>
              <a:rPr lang="nl-NL" sz="2800" u="sng" dirty="0"/>
              <a:t> persons </a:t>
            </a:r>
            <a:r>
              <a:rPr lang="nl-NL" sz="2800" u="sng" dirty="0" err="1"/>
              <a:t>with</a:t>
            </a:r>
            <a:r>
              <a:rPr lang="nl-NL" sz="2800" u="sng" dirty="0"/>
              <a:t> </a:t>
            </a:r>
            <a:r>
              <a:rPr lang="nl-NL" sz="2800" u="sng" dirty="0" err="1"/>
              <a:t>disabilities</a:t>
            </a:r>
            <a:endParaRPr lang="nl-NL" sz="2800" u="sng" dirty="0"/>
          </a:p>
          <a:p>
            <a:pPr lvl="1"/>
            <a:r>
              <a:rPr lang="nl-NL" sz="2800" dirty="0"/>
              <a:t>Digital accessibility accessibility is taken up </a:t>
            </a:r>
            <a:r>
              <a:rPr lang="nl-NL" sz="2800" dirty="0" err="1"/>
              <a:t>broadly</a:t>
            </a:r>
            <a:endParaRPr lang="nl-NL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7AAB33-9854-B6CB-37BA-380D22DF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6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837D4-AA7D-4B86-B667-BE8A7FEE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98954"/>
            <a:ext cx="5019675" cy="498598"/>
          </a:xfrm>
        </p:spPr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7E46ECCC-D2FA-44A1-9A04-2E84DFF12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5" y="1484313"/>
            <a:ext cx="5633431" cy="4284662"/>
          </a:xfrm>
        </p:spPr>
        <p:txBody>
          <a:bodyPr>
            <a:normAutofit/>
          </a:bodyPr>
          <a:lstStyle/>
          <a:p>
            <a:pPr lvl="1"/>
            <a:r>
              <a:rPr lang="nl-NL" sz="2800" dirty="0"/>
              <a:t>Eric </a:t>
            </a:r>
            <a:r>
              <a:rPr lang="nl-NL" sz="2800" dirty="0" err="1"/>
              <a:t>Velleman</a:t>
            </a:r>
            <a:endParaRPr lang="nl-NL" sz="2800" dirty="0"/>
          </a:p>
          <a:p>
            <a:pPr lvl="1"/>
            <a:r>
              <a:rPr lang="nl-NL" sz="2800" dirty="0"/>
              <a:t>Professor </a:t>
            </a:r>
            <a:r>
              <a:rPr lang="nl-NL" sz="2800" dirty="0" err="1"/>
              <a:t>Inclusive</a:t>
            </a:r>
            <a:r>
              <a:rPr lang="nl-NL" sz="2800" dirty="0"/>
              <a:t> Digital Design &amp; Engineering (HAN University of </a:t>
            </a:r>
            <a:r>
              <a:rPr lang="nl-NL" sz="2800" dirty="0" err="1"/>
              <a:t>Applied</a:t>
            </a:r>
            <a:r>
              <a:rPr lang="nl-NL" sz="2800" dirty="0"/>
              <a:t> Sciences, Arnhem, NL)</a:t>
            </a:r>
          </a:p>
          <a:p>
            <a:pPr lvl="1"/>
            <a:r>
              <a:rPr lang="nl-NL" sz="2800" dirty="0" err="1"/>
              <a:t>Innovation</a:t>
            </a:r>
            <a:r>
              <a:rPr lang="nl-NL" sz="2800" dirty="0"/>
              <a:t> expert at Bartiméus </a:t>
            </a:r>
          </a:p>
          <a:p>
            <a:pPr lvl="1"/>
            <a:r>
              <a:rPr lang="nl-NL" sz="2800" dirty="0" err="1"/>
              <a:t>Scientific</a:t>
            </a:r>
            <a:r>
              <a:rPr lang="nl-NL" sz="2800" dirty="0"/>
              <a:t> </a:t>
            </a:r>
            <a:r>
              <a:rPr lang="nl-NL" sz="2800" dirty="0" err="1"/>
              <a:t>advisor</a:t>
            </a:r>
            <a:r>
              <a:rPr lang="nl-NL" sz="2800" dirty="0"/>
              <a:t> Accessibility Foundation</a:t>
            </a:r>
          </a:p>
        </p:txBody>
      </p:sp>
      <p:sp>
        <p:nvSpPr>
          <p:cNvPr id="3" name="Tijdelijke aanduiding voor afbeelding 2" title="Decorative">
            <a:extLst>
              <a:ext uri="{FF2B5EF4-FFF2-40B4-BE49-F238E27FC236}">
                <a16:creationId xmlns:a16="http://schemas.microsoft.com/office/drawing/2014/main" id="{6885B197-7C8C-4492-B395-6D615040C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Afbeelding 4" title="Decorative">
            <a:extLst>
              <a:ext uri="{FF2B5EF4-FFF2-40B4-BE49-F238E27FC236}">
                <a16:creationId xmlns:a16="http://schemas.microsoft.com/office/drawing/2014/main" id="{8EAEC32E-2BE4-4DE4-8774-5C0ABE2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67734"/>
            <a:ext cx="6110512" cy="604177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A3C89D-3491-2B00-C58D-8305DA0E9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63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Digital accessibility is part of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our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organizational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strategy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(10)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(1)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3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1495794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We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include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external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stakeholders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when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we design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and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develop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new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products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and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services.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This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includes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persons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with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disabilities</a:t>
            </a: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(12)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(4)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4: Monitoring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125" y="1595028"/>
            <a:ext cx="10191750" cy="385915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/>
              <a:t>The </a:t>
            </a:r>
            <a:r>
              <a:rPr lang="nl-NL" sz="2800" u="sng" dirty="0" err="1"/>
              <a:t>technical</a:t>
            </a:r>
            <a:r>
              <a:rPr lang="nl-NL" sz="2800" u="sng" dirty="0"/>
              <a:t> standard is </a:t>
            </a:r>
            <a:r>
              <a:rPr lang="nl-NL" sz="2800" u="sng" dirty="0" err="1"/>
              <a:t>included</a:t>
            </a:r>
            <a:r>
              <a:rPr lang="nl-NL" sz="2800" u="sng" dirty="0"/>
              <a:t> in </a:t>
            </a:r>
            <a:r>
              <a:rPr lang="nl-NL" sz="2800" u="sng" dirty="0" err="1"/>
              <a:t>acceptance</a:t>
            </a:r>
            <a:r>
              <a:rPr lang="nl-NL" sz="2800" u="sng" dirty="0"/>
              <a:t> criteria </a:t>
            </a:r>
          </a:p>
          <a:p>
            <a:pPr lvl="1"/>
            <a:r>
              <a:rPr lang="nl-NL" sz="2800" u="sng" dirty="0"/>
              <a:t>New features/updates are </a:t>
            </a:r>
            <a:r>
              <a:rPr lang="nl-NL" sz="2800" u="sng" dirty="0" err="1"/>
              <a:t>tested</a:t>
            </a:r>
            <a:r>
              <a:rPr lang="nl-NL" sz="2800" u="sng" dirty="0"/>
              <a:t> </a:t>
            </a:r>
            <a:r>
              <a:rPr lang="nl-NL" sz="2800" u="sng" dirty="0" err="1"/>
              <a:t>for</a:t>
            </a:r>
            <a:r>
              <a:rPr lang="nl-NL" sz="2800" u="sng" dirty="0"/>
              <a:t> accessibility </a:t>
            </a:r>
            <a:r>
              <a:rPr lang="nl-NL" sz="2800" u="sng" dirty="0" err="1"/>
              <a:t>before</a:t>
            </a:r>
            <a:r>
              <a:rPr lang="nl-NL" sz="2800" u="sng" dirty="0"/>
              <a:t> </a:t>
            </a:r>
            <a:r>
              <a:rPr lang="nl-NL" sz="2800" u="sng" dirty="0" err="1"/>
              <a:t>going</a:t>
            </a:r>
            <a:r>
              <a:rPr lang="nl-NL" sz="2800" u="sng" dirty="0"/>
              <a:t> live</a:t>
            </a:r>
          </a:p>
          <a:p>
            <a:pPr lvl="1"/>
            <a:r>
              <a:rPr lang="nl-NL" sz="2800" dirty="0" err="1"/>
              <a:t>There</a:t>
            </a:r>
            <a:r>
              <a:rPr lang="nl-NL" sz="2800" dirty="0"/>
              <a:t> is a person </a:t>
            </a:r>
            <a:r>
              <a:rPr lang="nl-NL" sz="2800" dirty="0" err="1"/>
              <a:t>appointed</a:t>
            </a:r>
            <a:r>
              <a:rPr lang="nl-NL" sz="2800" dirty="0"/>
              <a:t> </a:t>
            </a:r>
            <a:r>
              <a:rPr lang="nl-NL" sz="2800" dirty="0" err="1"/>
              <a:t>who</a:t>
            </a:r>
            <a:r>
              <a:rPr lang="nl-NL" sz="2800" dirty="0"/>
              <a:t> is </a:t>
            </a:r>
            <a:r>
              <a:rPr lang="nl-NL" sz="2800" dirty="0" err="1"/>
              <a:t>responsible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monitoring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8997DA-0503-220B-52B4-462C8777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2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The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technical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standard is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included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in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acceptance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criteria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(0)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5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New features/updates are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tested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for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accessibility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before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going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live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(14)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(0)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49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5: Accountability / compliance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10191750" cy="385915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 err="1"/>
              <a:t>There</a:t>
            </a:r>
            <a:r>
              <a:rPr lang="nl-NL" sz="2800" u="sng" dirty="0"/>
              <a:t> is </a:t>
            </a:r>
            <a:r>
              <a:rPr lang="nl-NL" sz="2800" u="sng" dirty="0" err="1"/>
              <a:t>an</a:t>
            </a:r>
            <a:r>
              <a:rPr lang="nl-NL" sz="2800" u="sng" dirty="0"/>
              <a:t> </a:t>
            </a:r>
            <a:r>
              <a:rPr lang="nl-NL" sz="2800" u="sng" dirty="0" err="1"/>
              <a:t>inventory</a:t>
            </a:r>
            <a:r>
              <a:rPr lang="nl-NL" sz="2800" u="sng" dirty="0"/>
              <a:t> of </a:t>
            </a:r>
            <a:r>
              <a:rPr lang="nl-NL" sz="2800" u="sng" dirty="0" err="1"/>
              <a:t>the</a:t>
            </a:r>
            <a:r>
              <a:rPr lang="nl-NL" sz="2800" u="sng" dirty="0"/>
              <a:t> </a:t>
            </a:r>
            <a:r>
              <a:rPr lang="nl-NL" sz="2800" u="sng" dirty="0" err="1"/>
              <a:t>risks</a:t>
            </a:r>
            <a:r>
              <a:rPr lang="nl-NL" sz="2800" u="sng" dirty="0"/>
              <a:t> </a:t>
            </a:r>
            <a:r>
              <a:rPr lang="nl-NL" sz="2800" u="sng" dirty="0" err="1"/>
              <a:t>involved</a:t>
            </a:r>
            <a:r>
              <a:rPr lang="nl-NL" sz="2800" u="sng" dirty="0"/>
              <a:t> </a:t>
            </a:r>
            <a:r>
              <a:rPr lang="nl-NL" sz="2800" u="sng" dirty="0" err="1"/>
              <a:t>with</a:t>
            </a:r>
            <a:r>
              <a:rPr lang="nl-NL" sz="2800" u="sng" dirty="0"/>
              <a:t> non-compliance </a:t>
            </a:r>
            <a:r>
              <a:rPr lang="nl-NL" sz="2800" u="sng" dirty="0" err="1"/>
              <a:t>with</a:t>
            </a:r>
            <a:r>
              <a:rPr lang="nl-NL" sz="2800" u="sng" dirty="0"/>
              <a:t> accessibility </a:t>
            </a:r>
            <a:r>
              <a:rPr lang="nl-NL" sz="2800" u="sng" dirty="0" err="1"/>
              <a:t>regulations</a:t>
            </a:r>
            <a:endParaRPr lang="nl-NL" sz="2800" u="sng" dirty="0"/>
          </a:p>
          <a:p>
            <a:pPr lvl="1"/>
            <a:r>
              <a:rPr lang="nl-NL" sz="2800" dirty="0" err="1"/>
              <a:t>Responsibilities</a:t>
            </a:r>
            <a:r>
              <a:rPr lang="nl-NL" sz="2800" dirty="0"/>
              <a:t> </a:t>
            </a:r>
            <a:r>
              <a:rPr lang="nl-NL" sz="2800" dirty="0" err="1"/>
              <a:t>regarding</a:t>
            </a:r>
            <a:r>
              <a:rPr lang="nl-NL" sz="2800" dirty="0"/>
              <a:t> digital accessibility are </a:t>
            </a:r>
            <a:r>
              <a:rPr lang="nl-NL" sz="2800" dirty="0" err="1"/>
              <a:t>documented</a:t>
            </a:r>
            <a:endParaRPr lang="nl-NL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25D12C-0B9D-7287-6718-7BF94685F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0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There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is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an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inventory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of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risks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involved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with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non-compliance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with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accessibility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regulations</a:t>
            </a: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(0)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3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6: Communication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10191750" cy="385915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/>
              <a:t>CMS supports digital accessibility</a:t>
            </a:r>
          </a:p>
          <a:p>
            <a:pPr lvl="1"/>
            <a:r>
              <a:rPr lang="nl-NL" sz="2800" u="sng" dirty="0"/>
              <a:t>Accessibility is part of </a:t>
            </a:r>
            <a:r>
              <a:rPr lang="nl-NL" sz="2800" u="sng" dirty="0" err="1"/>
              <a:t>our</a:t>
            </a:r>
            <a:r>
              <a:rPr lang="nl-NL" sz="2800" u="sng" dirty="0"/>
              <a:t> </a:t>
            </a:r>
            <a:r>
              <a:rPr lang="nl-NL" sz="2800" u="sng" dirty="0" err="1"/>
              <a:t>social</a:t>
            </a:r>
            <a:r>
              <a:rPr lang="nl-NL" sz="2800" u="sng" dirty="0"/>
              <a:t> media policy</a:t>
            </a:r>
          </a:p>
          <a:p>
            <a:pPr lvl="1"/>
            <a:r>
              <a:rPr lang="nl-NL" sz="2800" dirty="0"/>
              <a:t>We have </a:t>
            </a:r>
            <a:r>
              <a:rPr lang="nl-NL" sz="2800" dirty="0" err="1"/>
              <a:t>accessible</a:t>
            </a:r>
            <a:r>
              <a:rPr lang="nl-NL" sz="2800" dirty="0"/>
              <a:t> document templates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199342-84F7-CD47-8A69-E6DB6A7A1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8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CMS supports digital accessibility</a:t>
            </a:r>
            <a:b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(1)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4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Accessibility is part of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our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social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media policy</a:t>
            </a:r>
            <a:b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(10)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(0)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1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E1860498-D3A1-4634-822B-72685D0C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/>
              <a:t>Goal of </a:t>
            </a:r>
            <a:r>
              <a:rPr lang="nl-NL" dirty="0" err="1"/>
              <a:t>this</a:t>
            </a:r>
            <a:r>
              <a:rPr lang="nl-NL" dirty="0"/>
              <a:t> ‘lunch’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B6A4163C-7EBF-4A41-B5F9-BB53910A073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00124" y="1547444"/>
            <a:ext cx="7229476" cy="3439531"/>
          </a:xfrm>
        </p:spPr>
        <p:txBody>
          <a:bodyPr anchor="t" anchorCtr="0"/>
          <a:lstStyle/>
          <a:p>
            <a:pPr marL="355600" lvl="1" indent="-355600">
              <a:buBlip>
                <a:blip r:embed="rId3"/>
              </a:buBlip>
            </a:pPr>
            <a:r>
              <a:rPr lang="nl-NL" sz="2800" b="0" dirty="0"/>
              <a:t>Factors </a:t>
            </a:r>
            <a:r>
              <a:rPr lang="nl-NL" sz="2800" b="0" dirty="0" err="1"/>
              <a:t>determining</a:t>
            </a:r>
            <a:r>
              <a:rPr lang="nl-NL" sz="2800" b="0" dirty="0"/>
              <a:t> </a:t>
            </a:r>
            <a:r>
              <a:rPr lang="nl-NL" sz="2800" b="0" dirty="0" err="1"/>
              <a:t>successful</a:t>
            </a:r>
            <a:r>
              <a:rPr lang="nl-NL" sz="2800" b="0" dirty="0"/>
              <a:t> </a:t>
            </a:r>
            <a:r>
              <a:rPr lang="nl-NL" sz="2800" b="0" dirty="0" err="1"/>
              <a:t>implementation</a:t>
            </a:r>
            <a:r>
              <a:rPr lang="nl-NL" sz="2800" b="0" dirty="0"/>
              <a:t> of digital accessibility in </a:t>
            </a:r>
            <a:r>
              <a:rPr lang="nl-NL" sz="2800" b="0" dirty="0" err="1"/>
              <a:t>your</a:t>
            </a:r>
            <a:r>
              <a:rPr lang="nl-NL" sz="2800" b="0" dirty="0"/>
              <a:t> </a:t>
            </a:r>
            <a:r>
              <a:rPr lang="nl-NL" sz="2800" b="0" dirty="0" err="1"/>
              <a:t>organization</a:t>
            </a:r>
            <a:endParaRPr lang="nl-NL" sz="2800" b="0" dirty="0">
              <a:solidFill>
                <a:srgbClr val="1A2E83"/>
              </a:solidFill>
            </a:endParaRPr>
          </a:p>
          <a:p>
            <a:pPr marL="355600" lvl="1" indent="-355600">
              <a:buBlip>
                <a:blip r:embed="rId3"/>
              </a:buBlip>
            </a:pPr>
            <a:r>
              <a:rPr lang="nl-NL" sz="2800" b="0" dirty="0" err="1"/>
              <a:t>Insight</a:t>
            </a:r>
            <a:r>
              <a:rPr lang="nl-NL" sz="2800" b="0" dirty="0"/>
              <a:t> </a:t>
            </a:r>
            <a:r>
              <a:rPr lang="nl-NL" sz="2800" b="0" dirty="0" err="1"/>
              <a:t>into</a:t>
            </a:r>
            <a:r>
              <a:rPr lang="nl-NL" sz="2800" b="0" dirty="0"/>
              <a:t> </a:t>
            </a:r>
            <a:r>
              <a:rPr lang="nl-NL" sz="2800" b="0" dirty="0" err="1"/>
              <a:t>the</a:t>
            </a:r>
            <a:r>
              <a:rPr lang="nl-NL" sz="2800" b="0" dirty="0"/>
              <a:t> different </a:t>
            </a:r>
            <a:r>
              <a:rPr lang="nl-NL" sz="2800" b="0" dirty="0" err="1"/>
              <a:t>roles</a:t>
            </a:r>
            <a:r>
              <a:rPr lang="nl-NL" sz="2800" b="0" dirty="0"/>
              <a:t> in </a:t>
            </a:r>
            <a:r>
              <a:rPr lang="nl-NL" sz="2800" b="0" dirty="0" err="1"/>
              <a:t>your</a:t>
            </a:r>
            <a:r>
              <a:rPr lang="nl-NL" sz="2800" b="0" dirty="0"/>
              <a:t> </a:t>
            </a:r>
            <a:r>
              <a:rPr lang="nl-NL" sz="2800" b="0" dirty="0" err="1"/>
              <a:t>organization</a:t>
            </a:r>
            <a:endParaRPr lang="nl-NL" sz="2800" b="0" dirty="0"/>
          </a:p>
          <a:p>
            <a:pPr marL="355600" lvl="1" indent="-355600">
              <a:buBlip>
                <a:blip r:embed="rId3"/>
              </a:buBlip>
            </a:pPr>
            <a:r>
              <a:rPr lang="nl-NL" sz="2800" b="0" dirty="0"/>
              <a:t>How </a:t>
            </a:r>
            <a:r>
              <a:rPr lang="nl-NL" sz="2800" b="0" dirty="0" err="1"/>
              <a:t>to</a:t>
            </a:r>
            <a:r>
              <a:rPr lang="nl-NL" sz="2800" b="0" dirty="0"/>
              <a:t> make digital accessibility</a:t>
            </a:r>
            <a:br>
              <a:rPr lang="nl-NL" sz="2800" b="0" dirty="0"/>
            </a:br>
            <a:r>
              <a:rPr lang="nl-NL" sz="2800" b="0" dirty="0" err="1"/>
              <a:t>sustainable</a:t>
            </a:r>
            <a:endParaRPr lang="nl-NL" sz="2800" b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9AF4AA-29F5-C579-2816-D3CC3140F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1068">
            <a:off x="8378863" y="954357"/>
            <a:ext cx="3155815" cy="443027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AE8C2B-CD1D-DEC0-1D2F-962C9BBEE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0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7: </a:t>
            </a:r>
            <a:r>
              <a:rPr lang="nl-NL" dirty="0" err="1"/>
              <a:t>Procurement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tooling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10191750" cy="385915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/>
              <a:t>Digital accessibility is part of </a:t>
            </a:r>
            <a:r>
              <a:rPr lang="nl-NL" sz="2800" u="sng" dirty="0" err="1"/>
              <a:t>purchasing</a:t>
            </a:r>
            <a:r>
              <a:rPr lang="nl-NL" sz="2800" u="sng" dirty="0"/>
              <a:t>/</a:t>
            </a:r>
            <a:r>
              <a:rPr lang="nl-NL" sz="2800" u="sng" dirty="0" err="1"/>
              <a:t>procurement</a:t>
            </a:r>
            <a:r>
              <a:rPr lang="nl-NL" sz="2800" u="sng" dirty="0"/>
              <a:t> </a:t>
            </a:r>
            <a:r>
              <a:rPr lang="nl-NL" sz="2800" u="sng" dirty="0" err="1"/>
              <a:t>conditions</a:t>
            </a:r>
            <a:endParaRPr lang="nl-NL" sz="2800" u="sng" dirty="0"/>
          </a:p>
          <a:p>
            <a:pPr lvl="1"/>
            <a:r>
              <a:rPr lang="nl-NL" sz="2800" dirty="0"/>
              <a:t>Skills of </a:t>
            </a:r>
            <a:r>
              <a:rPr lang="nl-NL" sz="2800" dirty="0" err="1"/>
              <a:t>contractors</a:t>
            </a:r>
            <a:r>
              <a:rPr lang="nl-NL" sz="2800" dirty="0"/>
              <a:t>/</a:t>
            </a:r>
            <a:r>
              <a:rPr lang="nl-NL" sz="2800" dirty="0" err="1"/>
              <a:t>suppliers</a:t>
            </a:r>
            <a:r>
              <a:rPr lang="nl-NL" sz="2800" dirty="0"/>
              <a:t> in </a:t>
            </a:r>
            <a:r>
              <a:rPr lang="nl-NL" sz="2800" dirty="0" err="1"/>
              <a:t>the</a:t>
            </a:r>
            <a:r>
              <a:rPr lang="nl-NL" sz="2800" dirty="0"/>
              <a:t> field of digital accessibility are </a:t>
            </a:r>
            <a:r>
              <a:rPr lang="nl-NL" sz="2800" dirty="0" err="1"/>
              <a:t>checked</a:t>
            </a:r>
            <a:endParaRPr lang="nl-NL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05ABA4-B21D-9E72-42E5-EA530F6E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164424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Digital accessibility is part of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purchasing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/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procurement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conditions</a:t>
            </a:r>
            <a:b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b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60"/>
            <a:ext cx="5633431" cy="25255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(12)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(1)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0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Dimension</a:t>
            </a:r>
            <a:r>
              <a:rPr lang="nl-NL" dirty="0"/>
              <a:t> 8: Human Resources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9318" y="1595028"/>
            <a:ext cx="10191750" cy="385915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Examples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 of </a:t>
            </a:r>
            <a:r>
              <a:rPr lang="nl-NL" sz="2800" dirty="0" err="1">
                <a:solidFill>
                  <a:schemeClr val="tx1"/>
                </a:solidFill>
                <a:cs typeface="Calibri Bold" panose="020F0702030404030204" pitchFamily="34" charset="0"/>
              </a:rPr>
              <a:t>artefacts</a:t>
            </a:r>
            <a:r>
              <a:rPr lang="nl-NL" sz="2800" dirty="0">
                <a:solidFill>
                  <a:schemeClr val="tx1"/>
                </a:solidFill>
                <a:cs typeface="Calibri Bold" panose="020F0702030404030204" pitchFamily="34" charset="0"/>
              </a:rPr>
              <a:t>:</a:t>
            </a:r>
          </a:p>
          <a:p>
            <a:pPr lvl="1"/>
            <a:r>
              <a:rPr lang="nl-NL" sz="2800" u="sng" dirty="0"/>
              <a:t>Digital accessibility is part of job </a:t>
            </a:r>
            <a:r>
              <a:rPr lang="nl-NL" sz="2800" u="sng" dirty="0" err="1"/>
              <a:t>requirements</a:t>
            </a:r>
            <a:endParaRPr lang="nl-NL" sz="2800" u="sng" dirty="0"/>
          </a:p>
          <a:p>
            <a:pPr lvl="1"/>
            <a:r>
              <a:rPr lang="nl-NL" sz="2800" dirty="0"/>
              <a:t>Employees are held </a:t>
            </a:r>
            <a:r>
              <a:rPr lang="nl-NL" sz="2800" dirty="0" err="1"/>
              <a:t>accountable</a:t>
            </a:r>
            <a:endParaRPr lang="nl-NL" sz="2800" dirty="0"/>
          </a:p>
          <a:p>
            <a:pPr lvl="1"/>
            <a:endParaRPr lang="nl-NL" b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7D8D09-6814-162C-1D6A-4F4BB2E45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65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99719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Digital accessibility is part of job requirements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1F79227-1684-876A-6ABF-1443BD21A7FE}"/>
              </a:ext>
            </a:extLst>
          </p:cNvPr>
          <p:cNvSpPr txBox="1">
            <a:spLocks/>
          </p:cNvSpPr>
          <p:nvPr/>
        </p:nvSpPr>
        <p:spPr>
          <a:xfrm>
            <a:off x="1000124" y="2407359"/>
            <a:ext cx="5633431" cy="3361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75000"/>
              <a:buFontTx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0 No activities  (15)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1 Ad hoc (5)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2 Implemented (3)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tx1"/>
                </a:solidFill>
              </a:rPr>
              <a:t>Level 3 Optimized (0)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42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Organizational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questionnaire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7BDC82-5F1E-20ED-F224-F570D1396D68}"/>
              </a:ext>
            </a:extLst>
          </p:cNvPr>
          <p:cNvSpPr txBox="1"/>
          <p:nvPr/>
        </p:nvSpPr>
        <p:spPr>
          <a:xfrm>
            <a:off x="1838990" y="2743302"/>
            <a:ext cx="5133328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2800" dirty="0" err="1"/>
              <a:t>Based</a:t>
            </a:r>
            <a:r>
              <a:rPr lang="nl-NL" sz="2800" dirty="0"/>
              <a:t> on </a:t>
            </a:r>
            <a:r>
              <a:rPr lang="nl-NL" sz="2800" dirty="0" err="1"/>
              <a:t>the</a:t>
            </a:r>
            <a:r>
              <a:rPr lang="nl-NL" sz="2800" dirty="0"/>
              <a:t> research, </a:t>
            </a:r>
            <a:br>
              <a:rPr lang="nl-NL" sz="2800" dirty="0"/>
            </a:br>
            <a:r>
              <a:rPr lang="nl-NL" sz="2800" dirty="0"/>
              <a:t>Accessibility Foundation NL </a:t>
            </a:r>
          </a:p>
          <a:p>
            <a:pPr algn="l"/>
            <a:r>
              <a:rPr lang="nl-NL" sz="2800" dirty="0"/>
              <a:t>made a questionnaire </a:t>
            </a:r>
            <a:r>
              <a:rPr lang="nl-NL" sz="2800" dirty="0" err="1"/>
              <a:t>to</a:t>
            </a:r>
            <a:r>
              <a:rPr lang="nl-NL" sz="2800" dirty="0"/>
              <a:t> help </a:t>
            </a:r>
            <a:br>
              <a:rPr lang="nl-NL" sz="2800" dirty="0"/>
            </a:br>
            <a:r>
              <a:rPr lang="nl-NL" sz="2800" dirty="0" err="1"/>
              <a:t>organizations</a:t>
            </a:r>
            <a:r>
              <a:rPr lang="nl-NL" sz="2800" dirty="0"/>
              <a:t> </a:t>
            </a:r>
            <a:r>
              <a:rPr lang="nl-NL" sz="2800" dirty="0" err="1"/>
              <a:t>see</a:t>
            </a:r>
            <a:r>
              <a:rPr lang="nl-NL" sz="2800" dirty="0"/>
              <a:t> </a:t>
            </a:r>
            <a:r>
              <a:rPr lang="nl-NL" sz="2800" dirty="0" err="1"/>
              <a:t>where</a:t>
            </a:r>
            <a:r>
              <a:rPr lang="nl-NL" sz="2800" dirty="0"/>
              <a:t> </a:t>
            </a:r>
            <a:r>
              <a:rPr lang="nl-NL" sz="2800" dirty="0" err="1"/>
              <a:t>they</a:t>
            </a:r>
            <a:r>
              <a:rPr lang="nl-NL" sz="2800" dirty="0"/>
              <a:t> stand</a:t>
            </a:r>
          </a:p>
          <a:p>
            <a:pPr algn="l"/>
            <a:r>
              <a:rPr lang="nl-NL" sz="2800" dirty="0"/>
              <a:t>(</a:t>
            </a:r>
            <a:r>
              <a:rPr lang="nl-NL" sz="2800" dirty="0" err="1"/>
              <a:t>www.accessibility.nl</a:t>
            </a:r>
            <a:r>
              <a:rPr lang="nl-NL" sz="2800" dirty="0"/>
              <a:t>)</a:t>
            </a:r>
          </a:p>
        </p:txBody>
      </p:sp>
      <p:sp>
        <p:nvSpPr>
          <p:cNvPr id="12" name="Wolkvormig bijschrift 3">
            <a:extLst>
              <a:ext uri="{FF2B5EF4-FFF2-40B4-BE49-F238E27FC236}">
                <a16:creationId xmlns:a16="http://schemas.microsoft.com/office/drawing/2014/main" id="{C94F3C44-B104-EFBD-F0A8-2AF5CDE8D8FE}"/>
              </a:ext>
            </a:extLst>
          </p:cNvPr>
          <p:cNvSpPr/>
          <p:nvPr/>
        </p:nvSpPr>
        <p:spPr>
          <a:xfrm>
            <a:off x="6708126" y="1525031"/>
            <a:ext cx="3484248" cy="2436542"/>
          </a:xfrm>
          <a:prstGeom prst="cloudCallout">
            <a:avLst>
              <a:gd name="adj1" fmla="val -72108"/>
              <a:gd name="adj2" fmla="val 189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nl-NL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nl-NL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2D4CDC2-E86A-90CD-34E3-1242038B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975096"/>
            <a:ext cx="10191750" cy="4875181"/>
          </a:xfrm>
        </p:spPr>
        <p:txBody>
          <a:bodyPr/>
          <a:lstStyle/>
          <a:p>
            <a:pPr algn="ctr"/>
            <a:r>
              <a:rPr lang="nl-NL" dirty="0" err="1"/>
              <a:t>Questions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)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More information: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>
                <a:hlinkClick r:id="rId3"/>
              </a:rPr>
              <a:t>www.accessibility.nl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 err="1"/>
              <a:t>and</a:t>
            </a:r>
            <a:r>
              <a:rPr lang="nl-NL" sz="2800" dirty="0"/>
              <a:t> 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>
                <a:hlinkClick r:id="rId4"/>
              </a:rPr>
              <a:t>HAN Research Group Inclusive Digital Design &amp; Engineering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Eric </a:t>
            </a:r>
            <a:r>
              <a:rPr lang="nl-NL" sz="2800" dirty="0" err="1"/>
              <a:t>Velleman</a:t>
            </a:r>
            <a:br>
              <a:rPr lang="nl-NL" sz="2800" dirty="0"/>
            </a:br>
            <a:r>
              <a:rPr lang="nl-NL" sz="2800" dirty="0"/>
              <a:t>Seminar 2 </a:t>
            </a:r>
            <a:r>
              <a:rPr lang="nl-NL" sz="2800" dirty="0" err="1"/>
              <a:t>June</a:t>
            </a:r>
            <a:r>
              <a:rPr lang="nl-NL" sz="2800" dirty="0"/>
              <a:t> 2022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7D8D09-6814-162C-1D6A-4F4BB2E45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0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72E9C-3CE1-433C-B635-556FA9AC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98953"/>
            <a:ext cx="10720820" cy="498598"/>
          </a:xfrm>
        </p:spPr>
        <p:txBody>
          <a:bodyPr/>
          <a:lstStyle/>
          <a:p>
            <a:r>
              <a:rPr lang="nl-NL" dirty="0" err="1">
                <a:latin typeface="+mn-lt"/>
              </a:rPr>
              <a:t>Mentimeter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C1C8AC-BA01-4279-9C45-323AD8FED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5" y="1484313"/>
            <a:ext cx="8849931" cy="42846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err="1"/>
              <a:t>Mentimeter</a:t>
            </a:r>
            <a:r>
              <a:rPr lang="nl-NL" sz="2800" dirty="0"/>
              <a:t> | </a:t>
            </a:r>
            <a:r>
              <a:rPr lang="nl-NL" sz="2800" dirty="0" err="1"/>
              <a:t>menti.com</a:t>
            </a:r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use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code </a:t>
            </a:r>
            <a:r>
              <a:rPr lang="nl-NL" sz="2800" dirty="0" err="1"/>
              <a:t>that</a:t>
            </a:r>
            <a:r>
              <a:rPr lang="nl-NL" sz="2800" dirty="0"/>
              <a:t> is on </a:t>
            </a:r>
            <a:r>
              <a:rPr lang="nl-NL" sz="2800" dirty="0" err="1"/>
              <a:t>the</a:t>
            </a:r>
            <a:r>
              <a:rPr lang="nl-NL" sz="2800" dirty="0"/>
              <a:t> top of </a:t>
            </a:r>
            <a:r>
              <a:rPr lang="nl-NL" sz="2800" dirty="0" err="1"/>
              <a:t>the</a:t>
            </a:r>
            <a:r>
              <a:rPr lang="nl-NL" sz="2800" dirty="0"/>
              <a:t> page</a:t>
            </a:r>
          </a:p>
          <a:p>
            <a:endParaRPr lang="nl-NL" dirty="0">
              <a:cs typeface="Calibri Bold"/>
            </a:endParaRPr>
          </a:p>
          <a:p>
            <a:endParaRPr lang="nl-NL" dirty="0">
              <a:cs typeface="Calibri Bold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C16973-DC54-4C33-395A-BE8AE5C90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5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11200"/>
            <a:ext cx="10191750" cy="550514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Where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do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you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work</a:t>
            </a: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B6A4163C-7EBF-4A41-B5F9-BB53910A073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00124" y="1547445"/>
            <a:ext cx="10191749" cy="3703771"/>
          </a:xfrm>
        </p:spPr>
        <p:txBody>
          <a:bodyPr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Government department 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Stage agency 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Local authority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Publicly funded org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Digital agency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Disabled persons org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Other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5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E581E-712C-8164-6AEF-81452132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763116"/>
            <a:ext cx="10191750" cy="49859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MENTI: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What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is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your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role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in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the</a:t>
            </a:r>
            <a:r>
              <a:rPr lang="nl-N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nl-NL" dirty="0" err="1">
                <a:solidFill>
                  <a:schemeClr val="bg1"/>
                </a:solidFill>
                <a:highlight>
                  <a:srgbClr val="000000"/>
                </a:highlight>
              </a:rPr>
              <a:t>organization</a:t>
            </a:r>
            <a:endParaRPr lang="nl-N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B6A4163C-7EBF-4A41-B5F9-BB53910A07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00124" y="1547446"/>
            <a:ext cx="10191750" cy="4240168"/>
          </a:xfrm>
        </p:spPr>
        <p:txBody>
          <a:bodyPr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Managerial 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Administrative 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Webmaster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Content specialist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Product owner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Developer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Designer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UX researcher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Other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6579A0-B8D9-7444-F4CA-03540CF0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5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E1860498-D3A1-4634-822B-72685D0C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64" y="103447"/>
            <a:ext cx="10191750" cy="498598"/>
          </a:xfrm>
        </p:spPr>
        <p:txBody>
          <a:bodyPr/>
          <a:lstStyle/>
          <a:p>
            <a:r>
              <a:rPr lang="nl-NL" dirty="0"/>
              <a:t>Digital Accessibility Implementation</a:t>
            </a:r>
          </a:p>
        </p:txBody>
      </p:sp>
      <p:sp>
        <p:nvSpPr>
          <p:cNvPr id="11" name="Tijdelijke aanduiding voor tekst 33">
            <a:extLst>
              <a:ext uri="{FF2B5EF4-FFF2-40B4-BE49-F238E27FC236}">
                <a16:creationId xmlns:a16="http://schemas.microsoft.com/office/drawing/2014/main" id="{16B1A192-7BF0-CA94-60B6-BCE83B26B69F}"/>
              </a:ext>
            </a:extLst>
          </p:cNvPr>
          <p:cNvSpPr txBox="1">
            <a:spLocks/>
          </p:cNvSpPr>
          <p:nvPr/>
        </p:nvSpPr>
        <p:spPr>
          <a:xfrm>
            <a:off x="361615" y="1565200"/>
            <a:ext cx="4823572" cy="34048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question: 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 and awareness</a:t>
            </a: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nl-N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End-user involvement</a:t>
            </a: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Organisational Implementation:-&#10;Policy and Vision&#10;Standards and Guidelines&#10;Management and risk assessment&#10;Processes and ICT&#10;HR&#10;Market and Communication&#10;Legal, Procurement etc">
            <a:extLst>
              <a:ext uri="{FF2B5EF4-FFF2-40B4-BE49-F238E27FC236}">
                <a16:creationId xmlns:a16="http://schemas.microsoft.com/office/drawing/2014/main" id="{156244FB-938D-3DEC-EA33-A93A3A63F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17" y="989704"/>
            <a:ext cx="7192575" cy="447518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E8DE126-DD71-D718-AD78-891F3E307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8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00125" y="732205"/>
            <a:ext cx="10191750" cy="498598"/>
          </a:xfrm>
        </p:spPr>
        <p:txBody>
          <a:bodyPr/>
          <a:lstStyle/>
          <a:p>
            <a:r>
              <a:rPr lang="nl-NL" dirty="0" err="1"/>
              <a:t>Roles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1000125" y="1679171"/>
            <a:ext cx="4985039" cy="4089804"/>
          </a:xfrm>
        </p:spPr>
        <p:txBody>
          <a:bodyPr>
            <a:normAutofit/>
          </a:bodyPr>
          <a:lstStyle/>
          <a:p>
            <a:r>
              <a:rPr lang="nl-NL" sz="2800" dirty="0">
                <a:cs typeface="Calibri" panose="020F0502020204030204" pitchFamily="34" charset="0"/>
              </a:rPr>
              <a:t>Managerial</a:t>
            </a:r>
          </a:p>
          <a:p>
            <a:r>
              <a:rPr lang="nl-NL" sz="2800" dirty="0">
                <a:cs typeface="Calibri" panose="020F0502020204030204" pitchFamily="34" charset="0"/>
              </a:rPr>
              <a:t>Policy </a:t>
            </a:r>
            <a:r>
              <a:rPr lang="nl-NL" sz="2800" dirty="0" err="1">
                <a:cs typeface="Calibri" panose="020F0502020204030204" pitchFamily="34" charset="0"/>
              </a:rPr>
              <a:t>officer</a:t>
            </a:r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rgbClr val="1A2E83"/>
                </a:solidFill>
                <a:cs typeface="Calibri" panose="020F0502020204030204" pitchFamily="34" charset="0"/>
              </a:rPr>
              <a:t>Content specialist</a:t>
            </a:r>
          </a:p>
          <a:p>
            <a:r>
              <a:rPr lang="nl-NL" sz="2800" dirty="0">
                <a:cs typeface="Calibri" panose="020F0502020204030204" pitchFamily="34" charset="0"/>
              </a:rPr>
              <a:t>Legal or compliance manager </a:t>
            </a:r>
          </a:p>
          <a:p>
            <a:r>
              <a:rPr lang="nl-NL" sz="2800" dirty="0">
                <a:cs typeface="Calibri" panose="020F0502020204030204" pitchFamily="34" charset="0"/>
              </a:rPr>
              <a:t>Initiator /  Product </a:t>
            </a:r>
            <a:r>
              <a:rPr lang="nl-NL" sz="2800" dirty="0" err="1">
                <a:cs typeface="Calibri" panose="020F0502020204030204" pitchFamily="34" charset="0"/>
              </a:rPr>
              <a:t>owner</a:t>
            </a:r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>
                <a:cs typeface="Calibri" panose="020F0502020204030204" pitchFamily="34" charset="0"/>
              </a:rPr>
              <a:t>Document maker / administrator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5646501" y="1679171"/>
            <a:ext cx="5071574" cy="4089804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1A2E83"/>
                </a:solidFill>
                <a:cs typeface="Calibri" panose="020F0502020204030204" pitchFamily="34" charset="0"/>
              </a:rPr>
              <a:t>ICT </a:t>
            </a:r>
            <a:r>
              <a:rPr lang="nl-NL" sz="2800" dirty="0" err="1">
                <a:solidFill>
                  <a:srgbClr val="1A2E83"/>
                </a:solidFill>
                <a:cs typeface="Calibri" panose="020F0502020204030204" pitchFamily="34" charset="0"/>
              </a:rPr>
              <a:t>advisor</a:t>
            </a:r>
            <a:endParaRPr lang="nl-NL" sz="2800" dirty="0">
              <a:solidFill>
                <a:srgbClr val="1A2E83"/>
              </a:solidFill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rgbClr val="1A2E83"/>
                </a:solidFill>
                <a:cs typeface="Calibri" panose="020F0502020204030204" pitchFamily="34" charset="0"/>
              </a:rPr>
              <a:t>Developer</a:t>
            </a:r>
          </a:p>
          <a:p>
            <a:r>
              <a:rPr lang="nl-NL" sz="2800" dirty="0">
                <a:solidFill>
                  <a:srgbClr val="1A2E83"/>
                </a:solidFill>
                <a:cs typeface="Calibri" panose="020F0502020204030204" pitchFamily="34" charset="0"/>
              </a:rPr>
              <a:t>Tester</a:t>
            </a:r>
          </a:p>
          <a:p>
            <a:r>
              <a:rPr lang="nl-NL" sz="2800" dirty="0">
                <a:solidFill>
                  <a:srgbClr val="1A2E83"/>
                </a:solidFill>
                <a:cs typeface="Calibri" panose="020F0502020204030204" pitchFamily="34" charset="0"/>
              </a:rPr>
              <a:t>HR </a:t>
            </a:r>
            <a:r>
              <a:rPr lang="nl-NL" sz="2800" dirty="0" err="1">
                <a:solidFill>
                  <a:srgbClr val="1A2E83"/>
                </a:solidFill>
                <a:cs typeface="Calibri" panose="020F0502020204030204" pitchFamily="34" charset="0"/>
              </a:rPr>
              <a:t>advisor</a:t>
            </a:r>
            <a:endParaRPr lang="nl-NL" sz="2800" dirty="0">
              <a:solidFill>
                <a:srgbClr val="1A2E83"/>
              </a:solidFill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rgbClr val="1A2E83"/>
                </a:solidFill>
                <a:cs typeface="Calibri" panose="020F0502020204030204" pitchFamily="34" charset="0"/>
              </a:rPr>
              <a:t>Designer</a:t>
            </a:r>
          </a:p>
          <a:p>
            <a:r>
              <a:rPr lang="nl-NL" sz="2800" dirty="0" err="1">
                <a:cs typeface="Calibri" panose="020F0502020204030204" pitchFamily="34" charset="0"/>
              </a:rPr>
              <a:t>Purchasing</a:t>
            </a:r>
            <a:r>
              <a:rPr lang="nl-NL" sz="2800" dirty="0">
                <a:cs typeface="Calibri" panose="020F0502020204030204" pitchFamily="34" charset="0"/>
              </a:rPr>
              <a:t> IT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77EF07-5054-C79C-7551-C345DE1F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3630">
            <a:off x="8262993" y="1186001"/>
            <a:ext cx="3084249" cy="435035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6E63B5D-18E9-FB90-B298-6F146392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1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698954"/>
            <a:ext cx="10191750" cy="498598"/>
          </a:xfrm>
        </p:spPr>
        <p:txBody>
          <a:bodyPr/>
          <a:lstStyle/>
          <a:p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determining</a:t>
            </a:r>
            <a:r>
              <a:rPr lang="nl-NL" dirty="0"/>
              <a:t> </a:t>
            </a:r>
            <a:r>
              <a:rPr lang="nl-NL" dirty="0" err="1"/>
              <a:t>success</a:t>
            </a:r>
            <a:r>
              <a:rPr lang="nl-NL" dirty="0"/>
              <a:t> or failure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125" y="1595028"/>
            <a:ext cx="10646853" cy="3859153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nl-NL" sz="2800" dirty="0">
                <a:solidFill>
                  <a:schemeClr val="tx1"/>
                </a:solidFill>
              </a:rPr>
              <a:t>Statistical </a:t>
            </a:r>
            <a:r>
              <a:rPr lang="nl-NL" sz="2800" dirty="0" err="1">
                <a:solidFill>
                  <a:schemeClr val="tx1"/>
                </a:solidFill>
              </a:rPr>
              <a:t>correlations</a:t>
            </a:r>
            <a:r>
              <a:rPr lang="nl-NL" sz="2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nl-NL" sz="2800" dirty="0"/>
              <a:t>Knowledge </a:t>
            </a:r>
            <a:r>
              <a:rPr lang="nl-NL" sz="2800" dirty="0" err="1"/>
              <a:t>and</a:t>
            </a:r>
            <a:r>
              <a:rPr lang="nl-NL" sz="2800" dirty="0"/>
              <a:t> awareness</a:t>
            </a:r>
          </a:p>
          <a:p>
            <a:pPr lvl="1"/>
            <a:r>
              <a:rPr lang="nl-NL" sz="2800" dirty="0" err="1"/>
              <a:t>Involvement</a:t>
            </a:r>
            <a:r>
              <a:rPr lang="nl-NL" sz="2800" dirty="0"/>
              <a:t> of (top) management</a:t>
            </a:r>
          </a:p>
          <a:p>
            <a:pPr lvl="1"/>
            <a:r>
              <a:rPr lang="nl-NL" sz="2800" dirty="0" err="1"/>
              <a:t>Organizational</a:t>
            </a:r>
            <a:r>
              <a:rPr lang="nl-NL" sz="2800" dirty="0"/>
              <a:t> </a:t>
            </a:r>
            <a:r>
              <a:rPr lang="nl-NL" sz="2800" dirty="0" err="1"/>
              <a:t>embedding</a:t>
            </a:r>
            <a:r>
              <a:rPr lang="nl-NL" sz="2800" dirty="0"/>
              <a:t> (</a:t>
            </a:r>
            <a:r>
              <a:rPr lang="nl-NL" sz="2800" dirty="0" err="1"/>
              <a:t>documents</a:t>
            </a:r>
            <a:r>
              <a:rPr lang="nl-NL" sz="2800" dirty="0"/>
              <a:t>, </a:t>
            </a:r>
            <a:r>
              <a:rPr lang="nl-NL" sz="2800" dirty="0" err="1"/>
              <a:t>rules</a:t>
            </a:r>
            <a:r>
              <a:rPr lang="nl-NL" sz="2800" dirty="0"/>
              <a:t>,.)</a:t>
            </a:r>
          </a:p>
          <a:p>
            <a:pPr lvl="1"/>
            <a:r>
              <a:rPr lang="nl-NL" sz="2800" dirty="0" err="1"/>
              <a:t>Continuous</a:t>
            </a:r>
            <a:r>
              <a:rPr lang="nl-NL" sz="2800" dirty="0"/>
              <a:t> monitoring information</a:t>
            </a:r>
          </a:p>
          <a:p>
            <a:pPr lvl="1"/>
            <a:r>
              <a:rPr lang="nl-NL" sz="2800" dirty="0" err="1"/>
              <a:t>procurement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tooling</a:t>
            </a:r>
            <a:endParaRPr lang="nl-NL" sz="2800" dirty="0"/>
          </a:p>
          <a:p>
            <a:pPr lvl="1"/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just</a:t>
            </a:r>
            <a:r>
              <a:rPr lang="nl-NL" sz="2800" dirty="0"/>
              <a:t> important (</a:t>
            </a:r>
            <a:r>
              <a:rPr lang="nl-NL" sz="2800" dirty="0" err="1"/>
              <a:t>Involvement</a:t>
            </a:r>
            <a:r>
              <a:rPr lang="nl-NL" sz="2800" dirty="0"/>
              <a:t> of end-users)</a:t>
            </a:r>
          </a:p>
          <a:p>
            <a:pPr marL="0" lvl="1" indent="0">
              <a:buNone/>
            </a:pPr>
            <a:endParaRPr lang="nl-NL" b="0" dirty="0"/>
          </a:p>
          <a:p>
            <a:pPr lvl="1"/>
            <a:endParaRPr lang="nl-NL" b="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B89FA7-E740-E62D-519A-90B23CFA1B87}"/>
              </a:ext>
            </a:extLst>
          </p:cNvPr>
          <p:cNvSpPr txBox="1"/>
          <p:nvPr/>
        </p:nvSpPr>
        <p:spPr>
          <a:xfrm>
            <a:off x="602092" y="5454181"/>
            <a:ext cx="109878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>
                <a:hlinkClick r:id="rId3"/>
              </a:rPr>
              <a:t>The implementation of web accessibility standards by Dutch Municipalities – Factors of resistance and support (2018)</a:t>
            </a:r>
            <a:endParaRPr lang="nl-NL" dirty="0"/>
          </a:p>
          <a:p>
            <a:pPr algn="l"/>
            <a:endParaRPr lang="nl-NL" dirty="0" err="1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3D12DA-C381-8D8A-6349-A76DF4C9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1068">
            <a:off x="8603805" y="1086215"/>
            <a:ext cx="2795305" cy="392417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0D6DD5-8A6B-3C24-AC4F-E61F58700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59" y="5638776"/>
            <a:ext cx="1285631" cy="9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068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Accessibility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B50EC"/>
      </a:accent1>
      <a:accent2>
        <a:srgbClr val="21C397"/>
      </a:accent2>
      <a:accent3>
        <a:srgbClr val="2143D0"/>
      </a:accent3>
      <a:accent4>
        <a:srgbClr val="111329"/>
      </a:accent4>
      <a:accent5>
        <a:srgbClr val="DDE7F2"/>
      </a:accent5>
      <a:accent6>
        <a:srgbClr val="1A2E83"/>
      </a:accent6>
      <a:hlink>
        <a:srgbClr val="1A2E83"/>
      </a:hlink>
      <a:folHlink>
        <a:srgbClr val="1A2E83"/>
      </a:folHlink>
    </a:clrScheme>
    <a:fontScheme name="Accessibiliity">
      <a:majorFont>
        <a:latin typeface="Muli ExtraBold"/>
        <a:ea typeface=""/>
        <a:cs typeface=""/>
      </a:majorFont>
      <a:minorFont>
        <a:latin typeface="Muli SemiBold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" id="{2C0A181D-67ED-4238-AB8A-6CC5E577456B}" vid="{9E3FCF61-B6AD-4468-9C1C-2D1F8A9F44C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5C8496CE26F4C81930D45A1C3918E" ma:contentTypeVersion="13" ma:contentTypeDescription="Een nieuw document maken." ma:contentTypeScope="" ma:versionID="5886ecf564d6ccc09001f26af60c2c81">
  <xsd:schema xmlns:xsd="http://www.w3.org/2001/XMLSchema" xmlns:xs="http://www.w3.org/2001/XMLSchema" xmlns:p="http://schemas.microsoft.com/office/2006/metadata/properties" xmlns:ns2="9ef0f97d-b9ff-475b-b4b7-df394622e2c7" xmlns:ns3="4078f352-6f1a-4976-ab3b-c797c11e8902" targetNamespace="http://schemas.microsoft.com/office/2006/metadata/properties" ma:root="true" ma:fieldsID="99936cbd3dd4a461b171c99e626e141a" ns2:_="" ns3:_="">
    <xsd:import namespace="9ef0f97d-b9ff-475b-b4b7-df394622e2c7"/>
    <xsd:import namespace="4078f352-6f1a-4976-ab3b-c797c11e8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0f97d-b9ff-475b-b4b7-df394622e2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8f352-6f1a-4976-ab3b-c797c11e8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D63D8-726D-4789-9035-CB3669C3680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78f352-6f1a-4976-ab3b-c797c11e8902"/>
    <ds:schemaRef ds:uri="http://purl.org/dc/elements/1.1/"/>
    <ds:schemaRef ds:uri="9ef0f97d-b9ff-475b-b4b7-df394622e2c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32783E-2758-49C4-8A76-25B10A275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24B21-4F7A-4671-941F-6ACD35D42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f0f97d-b9ff-475b-b4b7-df394622e2c7"/>
    <ds:schemaRef ds:uri="4078f352-6f1a-4976-ab3b-c797c11e8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5250</TotalTime>
  <Words>1266</Words>
  <Application>Microsoft Office PowerPoint</Application>
  <PresentationFormat>Widescreen</PresentationFormat>
  <Paragraphs>226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Karla</vt:lpstr>
      <vt:lpstr>Muli ExtraBold</vt:lpstr>
      <vt:lpstr>Muli SemiBold</vt:lpstr>
      <vt:lpstr>Symbol</vt:lpstr>
      <vt:lpstr>Times New Roman</vt:lpstr>
      <vt:lpstr>PowerPoint</vt:lpstr>
      <vt:lpstr>The successful implementation of  web accessibility standards factors of resistance and support   Webinar 2 June 2022      Eric Velleman Based on phd study results 2018 </vt:lpstr>
      <vt:lpstr>Introduction</vt:lpstr>
      <vt:lpstr>Goal of this ‘lunch’ webinar</vt:lpstr>
      <vt:lpstr>Mentimeter</vt:lpstr>
      <vt:lpstr>MENTI: Where do you work</vt:lpstr>
      <vt:lpstr>MENTI: What is your role in the organization</vt:lpstr>
      <vt:lpstr>Digital Accessibility Implementation</vt:lpstr>
      <vt:lpstr>Roles</vt:lpstr>
      <vt:lpstr>Processes determining success or failure</vt:lpstr>
      <vt:lpstr>From research to model to maturity tool  (ongoing work)</vt:lpstr>
      <vt:lpstr>Level 1: ad hoc (example)</vt:lpstr>
      <vt:lpstr>Level 2: implemented (example)</vt:lpstr>
      <vt:lpstr>Level 3: optimized (example)</vt:lpstr>
      <vt:lpstr>Dimension 1: Knowledge and awareness</vt:lpstr>
      <vt:lpstr>MENTI: Knowledge of digital accessibility guidelines standard EN 301 549 including the Web Content Accessibility Guidelines (WCAG)</vt:lpstr>
      <vt:lpstr>MENTI: Up-to-date information about the accessibility status of your digital products and services</vt:lpstr>
      <vt:lpstr>Dimension 2: Responsibility / governance</vt:lpstr>
      <vt:lpstr>MENTI: For all digital products, it has been documented who is responsible for the accessibility of the content </vt:lpstr>
      <vt:lpstr>Dimension 3: Organisation and strategy</vt:lpstr>
      <vt:lpstr>MENTI: Digital accessibility is part of our organizational strategy </vt:lpstr>
      <vt:lpstr>MENTI: We include external stakeholders when we design and develop new products and services. This includes persons with disabilities</vt:lpstr>
      <vt:lpstr>Dimension 4: Monitoring</vt:lpstr>
      <vt:lpstr>MENTI: The technical standard is included in acceptance criteria</vt:lpstr>
      <vt:lpstr>MENTI: New features/updates are tested for accessibility before going live</vt:lpstr>
      <vt:lpstr>Dimension 5: Accountability / compliance</vt:lpstr>
      <vt:lpstr>MENTI: There is an inventory of the risks involved with non-compliance with accessibility regulations</vt:lpstr>
      <vt:lpstr>Dimension 6: Communication</vt:lpstr>
      <vt:lpstr>MENTI: CMS supports digital accessibility </vt:lpstr>
      <vt:lpstr>MENTI: Accessibility is part of our social media policy </vt:lpstr>
      <vt:lpstr>Dimension 7: Procurement and tooling</vt:lpstr>
      <vt:lpstr>MENTI: Digital accessibility is part of purchasing / procurement conditions  </vt:lpstr>
      <vt:lpstr>Dimension 8: Human Resources</vt:lpstr>
      <vt:lpstr>MENTI: Digital accessibility is part of job requirements</vt:lpstr>
      <vt:lpstr>Organizational processes questionnaire</vt:lpstr>
      <vt:lpstr>Questions (and thank you)  More information:  www.accessibility.nl  and   HAN Research Group Inclusive Digital Design &amp; Engineering  Eric Velleman Seminar 2 June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successful implementation of</dc:title>
  <dc:creator>Eric Velleman</dc:creator>
  <cp:keywords>accessibility</cp:keywords>
  <cp:lastModifiedBy>Meghna Manu (NDA)</cp:lastModifiedBy>
  <cp:revision>261</cp:revision>
  <dcterms:created xsi:type="dcterms:W3CDTF">2021-05-03T13:08:26Z</dcterms:created>
  <dcterms:modified xsi:type="dcterms:W3CDTF">2023-07-20T16:41:53Z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0x010100F015C8496CE26F4C81930D45A1C3918E</vt:lpwstr>
  </property>
</Properties>
</file>